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4.jpg" ContentType="image/jpg"/>
  <Override PartName="/ppt/media/image26.jpg" ContentType="image/jpg"/>
  <Override PartName="/ppt/media/image2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0"/>
  </p:notesMasterIdLst>
  <p:sldIdLst>
    <p:sldId id="257" r:id="rId2"/>
    <p:sldId id="2850" r:id="rId3"/>
    <p:sldId id="2270" r:id="rId4"/>
    <p:sldId id="2885" r:id="rId5"/>
    <p:sldId id="2901" r:id="rId6"/>
    <p:sldId id="2902" r:id="rId7"/>
    <p:sldId id="2947" r:id="rId8"/>
    <p:sldId id="3161" r:id="rId9"/>
    <p:sldId id="267" r:id="rId10"/>
    <p:sldId id="268" r:id="rId11"/>
    <p:sldId id="3162" r:id="rId12"/>
    <p:sldId id="266" r:id="rId13"/>
    <p:sldId id="280" r:id="rId14"/>
    <p:sldId id="3006" r:id="rId15"/>
    <p:sldId id="3010" r:id="rId16"/>
    <p:sldId id="2515" r:id="rId17"/>
    <p:sldId id="3144" r:id="rId18"/>
    <p:sldId id="3007" r:id="rId19"/>
    <p:sldId id="2948" r:id="rId20"/>
    <p:sldId id="2928" r:id="rId21"/>
    <p:sldId id="2970" r:id="rId22"/>
    <p:sldId id="2971" r:id="rId23"/>
    <p:sldId id="2949" r:id="rId24"/>
    <p:sldId id="2896" r:id="rId25"/>
    <p:sldId id="2950" r:id="rId26"/>
    <p:sldId id="2953" r:id="rId27"/>
    <p:sldId id="2906" r:id="rId28"/>
    <p:sldId id="2952" r:id="rId29"/>
    <p:sldId id="272" r:id="rId30"/>
    <p:sldId id="269" r:id="rId31"/>
    <p:sldId id="2968" r:id="rId32"/>
    <p:sldId id="270" r:id="rId33"/>
    <p:sldId id="271" r:id="rId34"/>
    <p:sldId id="2855" r:id="rId35"/>
    <p:sldId id="2956" r:id="rId36"/>
    <p:sldId id="2908" r:id="rId37"/>
    <p:sldId id="2957" r:id="rId38"/>
    <p:sldId id="2962" r:id="rId39"/>
    <p:sldId id="2999" r:id="rId40"/>
    <p:sldId id="3001" r:id="rId41"/>
    <p:sldId id="2964" r:id="rId42"/>
    <p:sldId id="2965" r:id="rId43"/>
    <p:sldId id="2966" r:id="rId44"/>
    <p:sldId id="2969" r:id="rId45"/>
    <p:sldId id="2979" r:id="rId46"/>
    <p:sldId id="2981" r:id="rId47"/>
    <p:sldId id="2972" r:id="rId48"/>
    <p:sldId id="2973" r:id="rId49"/>
    <p:sldId id="2983" r:id="rId50"/>
    <p:sldId id="2984" r:id="rId51"/>
    <p:sldId id="2986" r:id="rId52"/>
    <p:sldId id="2987" r:id="rId53"/>
    <p:sldId id="2988" r:id="rId54"/>
    <p:sldId id="3002" r:id="rId55"/>
    <p:sldId id="3003" r:id="rId56"/>
    <p:sldId id="3005" r:id="rId57"/>
    <p:sldId id="3004" r:id="rId58"/>
    <p:sldId id="289" r:id="rId5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23815C-BCC3-D90C-F44B-C12A423FF68F}" name="Yvette Figueres" initials="YF" userId="085545efd9e25c0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5" clrIdx="0">
    <p:extLst>
      <p:ext uri="{19B8F6BF-5375-455C-9EA6-DF929625EA0E}">
        <p15:presenceInfo xmlns:p15="http://schemas.microsoft.com/office/powerpoint/2012/main" userId="USUARIO" providerId="None"/>
      </p:ext>
    </p:extLst>
  </p:cmAuthor>
  <p:cmAuthor id="2" name="Yvette Figueres" initials="YF" lastIdx="8" clrIdx="1">
    <p:extLst>
      <p:ext uri="{19B8F6BF-5375-455C-9EA6-DF929625EA0E}">
        <p15:presenceInfo xmlns:p15="http://schemas.microsoft.com/office/powerpoint/2012/main" userId="085545efd9e25c0b" providerId="Windows Live"/>
      </p:ext>
    </p:extLst>
  </p:cmAuthor>
  <p:cmAuthor id="3" name="Rosie Grace Fontinier Zafra" initials="" lastIdx="1" clrIdx="2"/>
  <p:cmAuthor id="4" name="Yvette Christina Figueres Lara" initials="YCFL" lastIdx="4" clrIdx="3">
    <p:extLst>
      <p:ext uri="{19B8F6BF-5375-455C-9EA6-DF929625EA0E}">
        <p15:presenceInfo xmlns:p15="http://schemas.microsoft.com/office/powerpoint/2012/main" userId="S-1-5-21-255760309-1790280221-2541212832-3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D3EBF9"/>
    <a:srgbClr val="CCECFF"/>
    <a:srgbClr val="CC0000"/>
    <a:srgbClr val="00CC99"/>
    <a:srgbClr val="FF0066"/>
    <a:srgbClr val="FFCCCC"/>
    <a:srgbClr val="CCFFCC"/>
    <a:srgbClr val="295FA3"/>
    <a:srgbClr val="17AE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9" autoAdjust="0"/>
    <p:restoredTop sz="94261" autoAdjust="0"/>
  </p:normalViewPr>
  <p:slideViewPr>
    <p:cSldViewPr snapToGrid="0">
      <p:cViewPr varScale="1">
        <p:scale>
          <a:sx n="100" d="100"/>
          <a:sy n="100" d="100"/>
        </p:scale>
        <p:origin x="624" y="84"/>
      </p:cViewPr>
      <p:guideLst>
        <p:guide orient="horz" pos="2160"/>
        <p:guide pos="3840"/>
      </p:guideLst>
    </p:cSldViewPr>
  </p:slideViewPr>
  <p:notesTextViewPr>
    <p:cViewPr>
      <p:scale>
        <a:sx n="1" d="1"/>
        <a:sy n="1" d="1"/>
      </p:scale>
      <p:origin x="0" y="0"/>
    </p:cViewPr>
  </p:notesTextViewPr>
  <p:sorterViewPr>
    <p:cViewPr>
      <p:scale>
        <a:sx n="90" d="100"/>
        <a:sy n="90" d="100"/>
      </p:scale>
      <p:origin x="0" y="-169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F6B62-C0F5-4CBE-8F75-B5B5C31F095E}" type="doc">
      <dgm:prSet loTypeId="urn:microsoft.com/office/officeart/2005/8/layout/process1" loCatId="process" qsTypeId="urn:microsoft.com/office/officeart/2005/8/quickstyle/simple1" qsCatId="simple" csTypeId="urn:microsoft.com/office/officeart/2005/8/colors/colorful2" csCatId="colorful" phldr="1"/>
      <dgm:spPr/>
    </dgm:pt>
    <dgm:pt modelId="{ECC96A00-0C32-4290-80EA-5F221847FE5B}">
      <dgm:prSet phldrT="[Texto]" custT="1"/>
      <dgm:spPr>
        <a:solidFill>
          <a:schemeClr val="bg2"/>
        </a:solidFill>
      </dgm:spPr>
      <dgm:t>
        <a:bodyPr/>
        <a:lstStyle/>
        <a:p>
          <a:r>
            <a:rPr lang="es-PE" sz="3200" dirty="0">
              <a:solidFill>
                <a:schemeClr val="tx1"/>
              </a:solidFill>
              <a:latin typeface="+mj-lt"/>
            </a:rPr>
            <a:t>Limpieza</a:t>
          </a:r>
        </a:p>
      </dgm:t>
    </dgm:pt>
    <dgm:pt modelId="{60D5ABB2-20BA-44ED-994A-F2BCB1EDCB4A}" type="parTrans" cxnId="{E552BC0C-6CE4-4798-BC92-6C9C2EDE42D8}">
      <dgm:prSet/>
      <dgm:spPr/>
      <dgm:t>
        <a:bodyPr/>
        <a:lstStyle/>
        <a:p>
          <a:endParaRPr lang="es-PE"/>
        </a:p>
      </dgm:t>
    </dgm:pt>
    <dgm:pt modelId="{E8826EF3-AAD2-4969-A545-A0E5A76F05E2}" type="sibTrans" cxnId="{E552BC0C-6CE4-4798-BC92-6C9C2EDE42D8}">
      <dgm:prSet/>
      <dgm:spPr>
        <a:solidFill>
          <a:schemeClr val="bg2"/>
        </a:solidFill>
      </dgm:spPr>
      <dgm:t>
        <a:bodyPr/>
        <a:lstStyle/>
        <a:p>
          <a:endParaRPr lang="es-PE"/>
        </a:p>
      </dgm:t>
    </dgm:pt>
    <dgm:pt modelId="{682A24D3-074E-4090-A45C-12E4BDE0BC23}">
      <dgm:prSet phldrT="[Texto]" custT="1"/>
      <dgm:spPr>
        <a:solidFill>
          <a:schemeClr val="bg2">
            <a:lumMod val="90000"/>
          </a:schemeClr>
        </a:solidFill>
      </dgm:spPr>
      <dgm:t>
        <a:bodyPr/>
        <a:lstStyle/>
        <a:p>
          <a:r>
            <a:rPr lang="es-PE" sz="3200" dirty="0">
              <a:solidFill>
                <a:schemeClr val="tx1"/>
              </a:solidFill>
              <a:latin typeface="+mj-lt"/>
            </a:rPr>
            <a:t>Desinfección</a:t>
          </a:r>
        </a:p>
      </dgm:t>
    </dgm:pt>
    <dgm:pt modelId="{403CCF7B-560F-4D50-82A6-5C1551DFC900}" type="parTrans" cxnId="{D2002B6A-1AD0-4627-9D41-53C89645CBB2}">
      <dgm:prSet/>
      <dgm:spPr/>
      <dgm:t>
        <a:bodyPr/>
        <a:lstStyle/>
        <a:p>
          <a:endParaRPr lang="es-PE"/>
        </a:p>
      </dgm:t>
    </dgm:pt>
    <dgm:pt modelId="{8489B576-195D-461F-8E84-B32CBCE6386B}" type="sibTrans" cxnId="{D2002B6A-1AD0-4627-9D41-53C89645CBB2}">
      <dgm:prSet/>
      <dgm:spPr>
        <a:solidFill>
          <a:schemeClr val="bg2">
            <a:lumMod val="90000"/>
          </a:schemeClr>
        </a:solidFill>
      </dgm:spPr>
      <dgm:t>
        <a:bodyPr/>
        <a:lstStyle/>
        <a:p>
          <a:endParaRPr lang="es-PE"/>
        </a:p>
      </dgm:t>
    </dgm:pt>
    <dgm:pt modelId="{8BAE4E65-6518-4203-ABD2-BACBDD188CA1}">
      <dgm:prSet phldrT="[Texto]" custT="1"/>
      <dgm:spPr>
        <a:solidFill>
          <a:schemeClr val="bg2">
            <a:lumMod val="75000"/>
          </a:schemeClr>
        </a:solidFill>
      </dgm:spPr>
      <dgm:t>
        <a:bodyPr/>
        <a:lstStyle/>
        <a:p>
          <a:r>
            <a:rPr lang="es-PE" sz="3200" dirty="0">
              <a:solidFill>
                <a:schemeClr val="tx1"/>
              </a:solidFill>
              <a:latin typeface="+mj-lt"/>
            </a:rPr>
            <a:t>Reparación</a:t>
          </a:r>
        </a:p>
      </dgm:t>
    </dgm:pt>
    <dgm:pt modelId="{334CC615-3537-4B55-A8D1-0958A7697585}" type="parTrans" cxnId="{24A2F6E4-EA09-4D8D-AED4-1C55618D1578}">
      <dgm:prSet/>
      <dgm:spPr/>
      <dgm:t>
        <a:bodyPr/>
        <a:lstStyle/>
        <a:p>
          <a:endParaRPr lang="es-PE"/>
        </a:p>
      </dgm:t>
    </dgm:pt>
    <dgm:pt modelId="{38B75651-4EF9-4BB8-A1C8-05D7F94B0EF9}" type="sibTrans" cxnId="{24A2F6E4-EA09-4D8D-AED4-1C55618D1578}">
      <dgm:prSet/>
      <dgm:spPr/>
      <dgm:t>
        <a:bodyPr/>
        <a:lstStyle/>
        <a:p>
          <a:endParaRPr lang="es-PE"/>
        </a:p>
      </dgm:t>
    </dgm:pt>
    <dgm:pt modelId="{45CE9DB0-8314-4330-9B24-1D504E17F079}" type="pres">
      <dgm:prSet presAssocID="{155F6B62-C0F5-4CBE-8F75-B5B5C31F095E}" presName="Name0" presStyleCnt="0">
        <dgm:presLayoutVars>
          <dgm:dir/>
          <dgm:resizeHandles val="exact"/>
        </dgm:presLayoutVars>
      </dgm:prSet>
      <dgm:spPr/>
    </dgm:pt>
    <dgm:pt modelId="{F9C9BEBD-8DD7-4687-8F0E-428AFD3FFDB7}" type="pres">
      <dgm:prSet presAssocID="{ECC96A00-0C32-4290-80EA-5F221847FE5B}" presName="node" presStyleLbl="node1" presStyleIdx="0" presStyleCnt="3">
        <dgm:presLayoutVars>
          <dgm:bulletEnabled val="1"/>
        </dgm:presLayoutVars>
      </dgm:prSet>
      <dgm:spPr/>
    </dgm:pt>
    <dgm:pt modelId="{3BE824C8-4760-4F65-AAA9-316AB7BC0EE8}" type="pres">
      <dgm:prSet presAssocID="{E8826EF3-AAD2-4969-A545-A0E5A76F05E2}" presName="sibTrans" presStyleLbl="sibTrans2D1" presStyleIdx="0" presStyleCnt="2"/>
      <dgm:spPr/>
    </dgm:pt>
    <dgm:pt modelId="{0CABBA70-94B8-4AC6-BDF0-17C5F958D720}" type="pres">
      <dgm:prSet presAssocID="{E8826EF3-AAD2-4969-A545-A0E5A76F05E2}" presName="connectorText" presStyleLbl="sibTrans2D1" presStyleIdx="0" presStyleCnt="2"/>
      <dgm:spPr/>
    </dgm:pt>
    <dgm:pt modelId="{6F2348B1-86B6-42E1-8B5C-6D4AE03B8448}" type="pres">
      <dgm:prSet presAssocID="{682A24D3-074E-4090-A45C-12E4BDE0BC23}" presName="node" presStyleLbl="node1" presStyleIdx="1" presStyleCnt="3">
        <dgm:presLayoutVars>
          <dgm:bulletEnabled val="1"/>
        </dgm:presLayoutVars>
      </dgm:prSet>
      <dgm:spPr/>
    </dgm:pt>
    <dgm:pt modelId="{D2A5AE23-BC3F-4650-90AA-C0BA0A29E73A}" type="pres">
      <dgm:prSet presAssocID="{8489B576-195D-461F-8E84-B32CBCE6386B}" presName="sibTrans" presStyleLbl="sibTrans2D1" presStyleIdx="1" presStyleCnt="2"/>
      <dgm:spPr/>
    </dgm:pt>
    <dgm:pt modelId="{459B8DF0-D2AF-4202-8B6D-B5071C37E619}" type="pres">
      <dgm:prSet presAssocID="{8489B576-195D-461F-8E84-B32CBCE6386B}" presName="connectorText" presStyleLbl="sibTrans2D1" presStyleIdx="1" presStyleCnt="2"/>
      <dgm:spPr/>
    </dgm:pt>
    <dgm:pt modelId="{15B35A87-677E-47F2-8BCF-0B10A3B7DE57}" type="pres">
      <dgm:prSet presAssocID="{8BAE4E65-6518-4203-ABD2-BACBDD188CA1}" presName="node" presStyleLbl="node1" presStyleIdx="2" presStyleCnt="3">
        <dgm:presLayoutVars>
          <dgm:bulletEnabled val="1"/>
        </dgm:presLayoutVars>
      </dgm:prSet>
      <dgm:spPr/>
    </dgm:pt>
  </dgm:ptLst>
  <dgm:cxnLst>
    <dgm:cxn modelId="{80E0D406-65F7-4D16-BC52-2E883ED37BDB}" type="presOf" srcId="{8BAE4E65-6518-4203-ABD2-BACBDD188CA1}" destId="{15B35A87-677E-47F2-8BCF-0B10A3B7DE57}" srcOrd="0" destOrd="0" presId="urn:microsoft.com/office/officeart/2005/8/layout/process1"/>
    <dgm:cxn modelId="{E552BC0C-6CE4-4798-BC92-6C9C2EDE42D8}" srcId="{155F6B62-C0F5-4CBE-8F75-B5B5C31F095E}" destId="{ECC96A00-0C32-4290-80EA-5F221847FE5B}" srcOrd="0" destOrd="0" parTransId="{60D5ABB2-20BA-44ED-994A-F2BCB1EDCB4A}" sibTransId="{E8826EF3-AAD2-4969-A545-A0E5A76F05E2}"/>
    <dgm:cxn modelId="{01DDEF13-D76C-4652-8669-09CBA41DBCB6}" type="presOf" srcId="{E8826EF3-AAD2-4969-A545-A0E5A76F05E2}" destId="{3BE824C8-4760-4F65-AAA9-316AB7BC0EE8}" srcOrd="0" destOrd="0" presId="urn:microsoft.com/office/officeart/2005/8/layout/process1"/>
    <dgm:cxn modelId="{F5A78944-CA27-4E61-B183-0B4E470F3312}" type="presOf" srcId="{8489B576-195D-461F-8E84-B32CBCE6386B}" destId="{D2A5AE23-BC3F-4650-90AA-C0BA0A29E73A}" srcOrd="0" destOrd="0" presId="urn:microsoft.com/office/officeart/2005/8/layout/process1"/>
    <dgm:cxn modelId="{D2002B6A-1AD0-4627-9D41-53C89645CBB2}" srcId="{155F6B62-C0F5-4CBE-8F75-B5B5C31F095E}" destId="{682A24D3-074E-4090-A45C-12E4BDE0BC23}" srcOrd="1" destOrd="0" parTransId="{403CCF7B-560F-4D50-82A6-5C1551DFC900}" sibTransId="{8489B576-195D-461F-8E84-B32CBCE6386B}"/>
    <dgm:cxn modelId="{61356A7A-00AC-4D34-80B1-DD53BD929FD5}" type="presOf" srcId="{155F6B62-C0F5-4CBE-8F75-B5B5C31F095E}" destId="{45CE9DB0-8314-4330-9B24-1D504E17F079}" srcOrd="0" destOrd="0" presId="urn:microsoft.com/office/officeart/2005/8/layout/process1"/>
    <dgm:cxn modelId="{A2146895-C37C-4BA1-9F7E-CFE0872C916B}" type="presOf" srcId="{ECC96A00-0C32-4290-80EA-5F221847FE5B}" destId="{F9C9BEBD-8DD7-4687-8F0E-428AFD3FFDB7}" srcOrd="0" destOrd="0" presId="urn:microsoft.com/office/officeart/2005/8/layout/process1"/>
    <dgm:cxn modelId="{CC81CDBA-EA9E-49F1-8E96-78C05C28EEE8}" type="presOf" srcId="{682A24D3-074E-4090-A45C-12E4BDE0BC23}" destId="{6F2348B1-86B6-42E1-8B5C-6D4AE03B8448}" srcOrd="0" destOrd="0" presId="urn:microsoft.com/office/officeart/2005/8/layout/process1"/>
    <dgm:cxn modelId="{A504A1D0-639A-4F9A-BECF-CDF7B1ECFAAD}" type="presOf" srcId="{E8826EF3-AAD2-4969-A545-A0E5A76F05E2}" destId="{0CABBA70-94B8-4AC6-BDF0-17C5F958D720}" srcOrd="1" destOrd="0" presId="urn:microsoft.com/office/officeart/2005/8/layout/process1"/>
    <dgm:cxn modelId="{24A2F6E4-EA09-4D8D-AED4-1C55618D1578}" srcId="{155F6B62-C0F5-4CBE-8F75-B5B5C31F095E}" destId="{8BAE4E65-6518-4203-ABD2-BACBDD188CA1}" srcOrd="2" destOrd="0" parTransId="{334CC615-3537-4B55-A8D1-0958A7697585}" sibTransId="{38B75651-4EF9-4BB8-A1C8-05D7F94B0EF9}"/>
    <dgm:cxn modelId="{189D69F0-F463-4195-98C9-661421DEAB5C}" type="presOf" srcId="{8489B576-195D-461F-8E84-B32CBCE6386B}" destId="{459B8DF0-D2AF-4202-8B6D-B5071C37E619}" srcOrd="1" destOrd="0" presId="urn:microsoft.com/office/officeart/2005/8/layout/process1"/>
    <dgm:cxn modelId="{04DCB98F-CB3E-4D89-890A-5F059915B803}" type="presParOf" srcId="{45CE9DB0-8314-4330-9B24-1D504E17F079}" destId="{F9C9BEBD-8DD7-4687-8F0E-428AFD3FFDB7}" srcOrd="0" destOrd="0" presId="urn:microsoft.com/office/officeart/2005/8/layout/process1"/>
    <dgm:cxn modelId="{250C6477-CB88-418E-AF6D-FFE8B88140D9}" type="presParOf" srcId="{45CE9DB0-8314-4330-9B24-1D504E17F079}" destId="{3BE824C8-4760-4F65-AAA9-316AB7BC0EE8}" srcOrd="1" destOrd="0" presId="urn:microsoft.com/office/officeart/2005/8/layout/process1"/>
    <dgm:cxn modelId="{FA949CF2-4F93-424E-9711-4E89EC46F3EE}" type="presParOf" srcId="{3BE824C8-4760-4F65-AAA9-316AB7BC0EE8}" destId="{0CABBA70-94B8-4AC6-BDF0-17C5F958D720}" srcOrd="0" destOrd="0" presId="urn:microsoft.com/office/officeart/2005/8/layout/process1"/>
    <dgm:cxn modelId="{D88D837D-2EE8-460B-805B-AB759E1E5CFD}" type="presParOf" srcId="{45CE9DB0-8314-4330-9B24-1D504E17F079}" destId="{6F2348B1-86B6-42E1-8B5C-6D4AE03B8448}" srcOrd="2" destOrd="0" presId="urn:microsoft.com/office/officeart/2005/8/layout/process1"/>
    <dgm:cxn modelId="{517AF78C-E572-4A2A-A279-765B8CF02065}" type="presParOf" srcId="{45CE9DB0-8314-4330-9B24-1D504E17F079}" destId="{D2A5AE23-BC3F-4650-90AA-C0BA0A29E73A}" srcOrd="3" destOrd="0" presId="urn:microsoft.com/office/officeart/2005/8/layout/process1"/>
    <dgm:cxn modelId="{0F8ACF03-C91F-4038-A2D2-24D42B73A6E6}" type="presParOf" srcId="{D2A5AE23-BC3F-4650-90AA-C0BA0A29E73A}" destId="{459B8DF0-D2AF-4202-8B6D-B5071C37E619}" srcOrd="0" destOrd="0" presId="urn:microsoft.com/office/officeart/2005/8/layout/process1"/>
    <dgm:cxn modelId="{538524DA-C0C8-46CC-A9CA-8E01061B9E11}" type="presParOf" srcId="{45CE9DB0-8314-4330-9B24-1D504E17F079}" destId="{15B35A87-677E-47F2-8BCF-0B10A3B7DE5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F6B62-C0F5-4CBE-8F75-B5B5C31F095E}" type="doc">
      <dgm:prSet loTypeId="urn:microsoft.com/office/officeart/2005/8/layout/process1" loCatId="process" qsTypeId="urn:microsoft.com/office/officeart/2005/8/quickstyle/simple1" qsCatId="simple" csTypeId="urn:microsoft.com/office/officeart/2005/8/colors/colorful2" csCatId="colorful" phldr="1"/>
      <dgm:spPr/>
    </dgm:pt>
    <dgm:pt modelId="{ECC96A00-0C32-4290-80EA-5F221847FE5B}">
      <dgm:prSet phldrT="[Texto]" custT="1"/>
      <dgm:spPr>
        <a:solidFill>
          <a:schemeClr val="bg2"/>
        </a:solidFill>
      </dgm:spPr>
      <dgm:t>
        <a:bodyPr/>
        <a:lstStyle/>
        <a:p>
          <a:r>
            <a:rPr lang="es-PE" sz="3200" dirty="0">
              <a:solidFill>
                <a:schemeClr val="tx1"/>
              </a:solidFill>
              <a:latin typeface="+mj-lt"/>
            </a:rPr>
            <a:t>Limpieza</a:t>
          </a:r>
        </a:p>
      </dgm:t>
    </dgm:pt>
    <dgm:pt modelId="{60D5ABB2-20BA-44ED-994A-F2BCB1EDCB4A}" type="parTrans" cxnId="{E552BC0C-6CE4-4798-BC92-6C9C2EDE42D8}">
      <dgm:prSet/>
      <dgm:spPr/>
      <dgm:t>
        <a:bodyPr/>
        <a:lstStyle/>
        <a:p>
          <a:endParaRPr lang="es-PE"/>
        </a:p>
      </dgm:t>
    </dgm:pt>
    <dgm:pt modelId="{E8826EF3-AAD2-4969-A545-A0E5A76F05E2}" type="sibTrans" cxnId="{E552BC0C-6CE4-4798-BC92-6C9C2EDE42D8}">
      <dgm:prSet/>
      <dgm:spPr>
        <a:solidFill>
          <a:schemeClr val="bg2"/>
        </a:solidFill>
      </dgm:spPr>
      <dgm:t>
        <a:bodyPr/>
        <a:lstStyle/>
        <a:p>
          <a:endParaRPr lang="es-PE"/>
        </a:p>
      </dgm:t>
    </dgm:pt>
    <dgm:pt modelId="{682A24D3-074E-4090-A45C-12E4BDE0BC23}">
      <dgm:prSet phldrT="[Texto]" custT="1"/>
      <dgm:spPr>
        <a:solidFill>
          <a:schemeClr val="bg2">
            <a:lumMod val="90000"/>
          </a:schemeClr>
        </a:solidFill>
      </dgm:spPr>
      <dgm:t>
        <a:bodyPr/>
        <a:lstStyle/>
        <a:p>
          <a:r>
            <a:rPr lang="es-PE" sz="3200" dirty="0">
              <a:solidFill>
                <a:schemeClr val="tx1"/>
              </a:solidFill>
              <a:latin typeface="+mj-lt"/>
            </a:rPr>
            <a:t>Desinfección</a:t>
          </a:r>
        </a:p>
      </dgm:t>
    </dgm:pt>
    <dgm:pt modelId="{403CCF7B-560F-4D50-82A6-5C1551DFC900}" type="parTrans" cxnId="{D2002B6A-1AD0-4627-9D41-53C89645CBB2}">
      <dgm:prSet/>
      <dgm:spPr/>
      <dgm:t>
        <a:bodyPr/>
        <a:lstStyle/>
        <a:p>
          <a:endParaRPr lang="es-PE"/>
        </a:p>
      </dgm:t>
    </dgm:pt>
    <dgm:pt modelId="{8489B576-195D-461F-8E84-B32CBCE6386B}" type="sibTrans" cxnId="{D2002B6A-1AD0-4627-9D41-53C89645CBB2}">
      <dgm:prSet/>
      <dgm:spPr>
        <a:solidFill>
          <a:schemeClr val="bg2">
            <a:lumMod val="90000"/>
          </a:schemeClr>
        </a:solidFill>
      </dgm:spPr>
      <dgm:t>
        <a:bodyPr/>
        <a:lstStyle/>
        <a:p>
          <a:endParaRPr lang="es-PE"/>
        </a:p>
      </dgm:t>
    </dgm:pt>
    <dgm:pt modelId="{8BAE4E65-6518-4203-ABD2-BACBDD188CA1}">
      <dgm:prSet phldrT="[Texto]" custT="1"/>
      <dgm:spPr>
        <a:solidFill>
          <a:schemeClr val="bg2">
            <a:lumMod val="75000"/>
          </a:schemeClr>
        </a:solidFill>
      </dgm:spPr>
      <dgm:t>
        <a:bodyPr/>
        <a:lstStyle/>
        <a:p>
          <a:r>
            <a:rPr lang="es-PE" sz="3200" dirty="0">
              <a:solidFill>
                <a:schemeClr val="tx1"/>
              </a:solidFill>
              <a:latin typeface="+mj-lt"/>
            </a:rPr>
            <a:t>Reparación</a:t>
          </a:r>
        </a:p>
      </dgm:t>
    </dgm:pt>
    <dgm:pt modelId="{334CC615-3537-4B55-A8D1-0958A7697585}" type="parTrans" cxnId="{24A2F6E4-EA09-4D8D-AED4-1C55618D1578}">
      <dgm:prSet/>
      <dgm:spPr/>
      <dgm:t>
        <a:bodyPr/>
        <a:lstStyle/>
        <a:p>
          <a:endParaRPr lang="es-PE"/>
        </a:p>
      </dgm:t>
    </dgm:pt>
    <dgm:pt modelId="{38B75651-4EF9-4BB8-A1C8-05D7F94B0EF9}" type="sibTrans" cxnId="{24A2F6E4-EA09-4D8D-AED4-1C55618D1578}">
      <dgm:prSet/>
      <dgm:spPr/>
      <dgm:t>
        <a:bodyPr/>
        <a:lstStyle/>
        <a:p>
          <a:endParaRPr lang="es-PE"/>
        </a:p>
      </dgm:t>
    </dgm:pt>
    <dgm:pt modelId="{45CE9DB0-8314-4330-9B24-1D504E17F079}" type="pres">
      <dgm:prSet presAssocID="{155F6B62-C0F5-4CBE-8F75-B5B5C31F095E}" presName="Name0" presStyleCnt="0">
        <dgm:presLayoutVars>
          <dgm:dir/>
          <dgm:resizeHandles val="exact"/>
        </dgm:presLayoutVars>
      </dgm:prSet>
      <dgm:spPr/>
    </dgm:pt>
    <dgm:pt modelId="{F9C9BEBD-8DD7-4687-8F0E-428AFD3FFDB7}" type="pres">
      <dgm:prSet presAssocID="{ECC96A00-0C32-4290-80EA-5F221847FE5B}" presName="node" presStyleLbl="node1" presStyleIdx="0" presStyleCnt="3">
        <dgm:presLayoutVars>
          <dgm:bulletEnabled val="1"/>
        </dgm:presLayoutVars>
      </dgm:prSet>
      <dgm:spPr/>
    </dgm:pt>
    <dgm:pt modelId="{3BE824C8-4760-4F65-AAA9-316AB7BC0EE8}" type="pres">
      <dgm:prSet presAssocID="{E8826EF3-AAD2-4969-A545-A0E5A76F05E2}" presName="sibTrans" presStyleLbl="sibTrans2D1" presStyleIdx="0" presStyleCnt="2"/>
      <dgm:spPr/>
    </dgm:pt>
    <dgm:pt modelId="{0CABBA70-94B8-4AC6-BDF0-17C5F958D720}" type="pres">
      <dgm:prSet presAssocID="{E8826EF3-AAD2-4969-A545-A0E5A76F05E2}" presName="connectorText" presStyleLbl="sibTrans2D1" presStyleIdx="0" presStyleCnt="2"/>
      <dgm:spPr/>
    </dgm:pt>
    <dgm:pt modelId="{6F2348B1-86B6-42E1-8B5C-6D4AE03B8448}" type="pres">
      <dgm:prSet presAssocID="{682A24D3-074E-4090-A45C-12E4BDE0BC23}" presName="node" presStyleLbl="node1" presStyleIdx="1" presStyleCnt="3">
        <dgm:presLayoutVars>
          <dgm:bulletEnabled val="1"/>
        </dgm:presLayoutVars>
      </dgm:prSet>
      <dgm:spPr/>
    </dgm:pt>
    <dgm:pt modelId="{D2A5AE23-BC3F-4650-90AA-C0BA0A29E73A}" type="pres">
      <dgm:prSet presAssocID="{8489B576-195D-461F-8E84-B32CBCE6386B}" presName="sibTrans" presStyleLbl="sibTrans2D1" presStyleIdx="1" presStyleCnt="2"/>
      <dgm:spPr/>
    </dgm:pt>
    <dgm:pt modelId="{459B8DF0-D2AF-4202-8B6D-B5071C37E619}" type="pres">
      <dgm:prSet presAssocID="{8489B576-195D-461F-8E84-B32CBCE6386B}" presName="connectorText" presStyleLbl="sibTrans2D1" presStyleIdx="1" presStyleCnt="2"/>
      <dgm:spPr/>
    </dgm:pt>
    <dgm:pt modelId="{15B35A87-677E-47F2-8BCF-0B10A3B7DE57}" type="pres">
      <dgm:prSet presAssocID="{8BAE4E65-6518-4203-ABD2-BACBDD188CA1}" presName="node" presStyleLbl="node1" presStyleIdx="2" presStyleCnt="3">
        <dgm:presLayoutVars>
          <dgm:bulletEnabled val="1"/>
        </dgm:presLayoutVars>
      </dgm:prSet>
      <dgm:spPr/>
    </dgm:pt>
  </dgm:ptLst>
  <dgm:cxnLst>
    <dgm:cxn modelId="{80E0D406-65F7-4D16-BC52-2E883ED37BDB}" type="presOf" srcId="{8BAE4E65-6518-4203-ABD2-BACBDD188CA1}" destId="{15B35A87-677E-47F2-8BCF-0B10A3B7DE57}" srcOrd="0" destOrd="0" presId="urn:microsoft.com/office/officeart/2005/8/layout/process1"/>
    <dgm:cxn modelId="{E552BC0C-6CE4-4798-BC92-6C9C2EDE42D8}" srcId="{155F6B62-C0F5-4CBE-8F75-B5B5C31F095E}" destId="{ECC96A00-0C32-4290-80EA-5F221847FE5B}" srcOrd="0" destOrd="0" parTransId="{60D5ABB2-20BA-44ED-994A-F2BCB1EDCB4A}" sibTransId="{E8826EF3-AAD2-4969-A545-A0E5A76F05E2}"/>
    <dgm:cxn modelId="{01DDEF13-D76C-4652-8669-09CBA41DBCB6}" type="presOf" srcId="{E8826EF3-AAD2-4969-A545-A0E5A76F05E2}" destId="{3BE824C8-4760-4F65-AAA9-316AB7BC0EE8}" srcOrd="0" destOrd="0" presId="urn:microsoft.com/office/officeart/2005/8/layout/process1"/>
    <dgm:cxn modelId="{F5A78944-CA27-4E61-B183-0B4E470F3312}" type="presOf" srcId="{8489B576-195D-461F-8E84-B32CBCE6386B}" destId="{D2A5AE23-BC3F-4650-90AA-C0BA0A29E73A}" srcOrd="0" destOrd="0" presId="urn:microsoft.com/office/officeart/2005/8/layout/process1"/>
    <dgm:cxn modelId="{D2002B6A-1AD0-4627-9D41-53C89645CBB2}" srcId="{155F6B62-C0F5-4CBE-8F75-B5B5C31F095E}" destId="{682A24D3-074E-4090-A45C-12E4BDE0BC23}" srcOrd="1" destOrd="0" parTransId="{403CCF7B-560F-4D50-82A6-5C1551DFC900}" sibTransId="{8489B576-195D-461F-8E84-B32CBCE6386B}"/>
    <dgm:cxn modelId="{61356A7A-00AC-4D34-80B1-DD53BD929FD5}" type="presOf" srcId="{155F6B62-C0F5-4CBE-8F75-B5B5C31F095E}" destId="{45CE9DB0-8314-4330-9B24-1D504E17F079}" srcOrd="0" destOrd="0" presId="urn:microsoft.com/office/officeart/2005/8/layout/process1"/>
    <dgm:cxn modelId="{A2146895-C37C-4BA1-9F7E-CFE0872C916B}" type="presOf" srcId="{ECC96A00-0C32-4290-80EA-5F221847FE5B}" destId="{F9C9BEBD-8DD7-4687-8F0E-428AFD3FFDB7}" srcOrd="0" destOrd="0" presId="urn:microsoft.com/office/officeart/2005/8/layout/process1"/>
    <dgm:cxn modelId="{CC81CDBA-EA9E-49F1-8E96-78C05C28EEE8}" type="presOf" srcId="{682A24D3-074E-4090-A45C-12E4BDE0BC23}" destId="{6F2348B1-86B6-42E1-8B5C-6D4AE03B8448}" srcOrd="0" destOrd="0" presId="urn:microsoft.com/office/officeart/2005/8/layout/process1"/>
    <dgm:cxn modelId="{A504A1D0-639A-4F9A-BECF-CDF7B1ECFAAD}" type="presOf" srcId="{E8826EF3-AAD2-4969-A545-A0E5A76F05E2}" destId="{0CABBA70-94B8-4AC6-BDF0-17C5F958D720}" srcOrd="1" destOrd="0" presId="urn:microsoft.com/office/officeart/2005/8/layout/process1"/>
    <dgm:cxn modelId="{24A2F6E4-EA09-4D8D-AED4-1C55618D1578}" srcId="{155F6B62-C0F5-4CBE-8F75-B5B5C31F095E}" destId="{8BAE4E65-6518-4203-ABD2-BACBDD188CA1}" srcOrd="2" destOrd="0" parTransId="{334CC615-3537-4B55-A8D1-0958A7697585}" sibTransId="{38B75651-4EF9-4BB8-A1C8-05D7F94B0EF9}"/>
    <dgm:cxn modelId="{189D69F0-F463-4195-98C9-661421DEAB5C}" type="presOf" srcId="{8489B576-195D-461F-8E84-B32CBCE6386B}" destId="{459B8DF0-D2AF-4202-8B6D-B5071C37E619}" srcOrd="1" destOrd="0" presId="urn:microsoft.com/office/officeart/2005/8/layout/process1"/>
    <dgm:cxn modelId="{04DCB98F-CB3E-4D89-890A-5F059915B803}" type="presParOf" srcId="{45CE9DB0-8314-4330-9B24-1D504E17F079}" destId="{F9C9BEBD-8DD7-4687-8F0E-428AFD3FFDB7}" srcOrd="0" destOrd="0" presId="urn:microsoft.com/office/officeart/2005/8/layout/process1"/>
    <dgm:cxn modelId="{250C6477-CB88-418E-AF6D-FFE8B88140D9}" type="presParOf" srcId="{45CE9DB0-8314-4330-9B24-1D504E17F079}" destId="{3BE824C8-4760-4F65-AAA9-316AB7BC0EE8}" srcOrd="1" destOrd="0" presId="urn:microsoft.com/office/officeart/2005/8/layout/process1"/>
    <dgm:cxn modelId="{FA949CF2-4F93-424E-9711-4E89EC46F3EE}" type="presParOf" srcId="{3BE824C8-4760-4F65-AAA9-316AB7BC0EE8}" destId="{0CABBA70-94B8-4AC6-BDF0-17C5F958D720}" srcOrd="0" destOrd="0" presId="urn:microsoft.com/office/officeart/2005/8/layout/process1"/>
    <dgm:cxn modelId="{D88D837D-2EE8-460B-805B-AB759E1E5CFD}" type="presParOf" srcId="{45CE9DB0-8314-4330-9B24-1D504E17F079}" destId="{6F2348B1-86B6-42E1-8B5C-6D4AE03B8448}" srcOrd="2" destOrd="0" presId="urn:microsoft.com/office/officeart/2005/8/layout/process1"/>
    <dgm:cxn modelId="{517AF78C-E572-4A2A-A279-765B8CF02065}" type="presParOf" srcId="{45CE9DB0-8314-4330-9B24-1D504E17F079}" destId="{D2A5AE23-BC3F-4650-90AA-C0BA0A29E73A}" srcOrd="3" destOrd="0" presId="urn:microsoft.com/office/officeart/2005/8/layout/process1"/>
    <dgm:cxn modelId="{0F8ACF03-C91F-4038-A2D2-24D42B73A6E6}" type="presParOf" srcId="{D2A5AE23-BC3F-4650-90AA-C0BA0A29E73A}" destId="{459B8DF0-D2AF-4202-8B6D-B5071C37E619}" srcOrd="0" destOrd="0" presId="urn:microsoft.com/office/officeart/2005/8/layout/process1"/>
    <dgm:cxn modelId="{538524DA-C0C8-46CC-A9CA-8E01061B9E11}" type="presParOf" srcId="{45CE9DB0-8314-4330-9B24-1D504E17F079}" destId="{15B35A87-677E-47F2-8BCF-0B10A3B7DE5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9BEBD-8DD7-4687-8F0E-428AFD3FFDB7}">
      <dsp:nvSpPr>
        <dsp:cNvPr id="0" name=""/>
        <dsp:cNvSpPr/>
      </dsp:nvSpPr>
      <dsp:spPr>
        <a:xfrm>
          <a:off x="9918" y="1432321"/>
          <a:ext cx="2964657" cy="177879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Limpieza</a:t>
          </a:r>
        </a:p>
      </dsp:txBody>
      <dsp:txXfrm>
        <a:off x="62017" y="1484420"/>
        <a:ext cx="2860459" cy="1674596"/>
      </dsp:txXfrm>
    </dsp:sp>
    <dsp:sp modelId="{3BE824C8-4760-4F65-AAA9-316AB7BC0EE8}">
      <dsp:nvSpPr>
        <dsp:cNvPr id="0" name=""/>
        <dsp:cNvSpPr/>
      </dsp:nvSpPr>
      <dsp:spPr>
        <a:xfrm>
          <a:off x="3271042" y="1954101"/>
          <a:ext cx="628507" cy="735235"/>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PE" sz="3100" kern="1200"/>
        </a:p>
      </dsp:txBody>
      <dsp:txXfrm>
        <a:off x="3271042" y="2101148"/>
        <a:ext cx="439955" cy="441141"/>
      </dsp:txXfrm>
    </dsp:sp>
    <dsp:sp modelId="{6F2348B1-86B6-42E1-8B5C-6D4AE03B8448}">
      <dsp:nvSpPr>
        <dsp:cNvPr id="0" name=""/>
        <dsp:cNvSpPr/>
      </dsp:nvSpPr>
      <dsp:spPr>
        <a:xfrm>
          <a:off x="4160439" y="1432321"/>
          <a:ext cx="2964657" cy="1778794"/>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Desinfección</a:t>
          </a:r>
        </a:p>
      </dsp:txBody>
      <dsp:txXfrm>
        <a:off x="4212538" y="1484420"/>
        <a:ext cx="2860459" cy="1674596"/>
      </dsp:txXfrm>
    </dsp:sp>
    <dsp:sp modelId="{D2A5AE23-BC3F-4650-90AA-C0BA0A29E73A}">
      <dsp:nvSpPr>
        <dsp:cNvPr id="0" name=""/>
        <dsp:cNvSpPr/>
      </dsp:nvSpPr>
      <dsp:spPr>
        <a:xfrm>
          <a:off x="7421563" y="1954101"/>
          <a:ext cx="628507" cy="735235"/>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PE" sz="3100" kern="1200"/>
        </a:p>
      </dsp:txBody>
      <dsp:txXfrm>
        <a:off x="7421563" y="2101148"/>
        <a:ext cx="439955" cy="441141"/>
      </dsp:txXfrm>
    </dsp:sp>
    <dsp:sp modelId="{15B35A87-677E-47F2-8BCF-0B10A3B7DE57}">
      <dsp:nvSpPr>
        <dsp:cNvPr id="0" name=""/>
        <dsp:cNvSpPr/>
      </dsp:nvSpPr>
      <dsp:spPr>
        <a:xfrm>
          <a:off x="8310960" y="1432321"/>
          <a:ext cx="2964657" cy="177879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Reparación</a:t>
          </a:r>
        </a:p>
      </dsp:txBody>
      <dsp:txXfrm>
        <a:off x="8363059" y="1484420"/>
        <a:ext cx="2860459" cy="1674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9BEBD-8DD7-4687-8F0E-428AFD3FFDB7}">
      <dsp:nvSpPr>
        <dsp:cNvPr id="0" name=""/>
        <dsp:cNvSpPr/>
      </dsp:nvSpPr>
      <dsp:spPr>
        <a:xfrm>
          <a:off x="9918" y="1432321"/>
          <a:ext cx="2964657" cy="177879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Limpieza</a:t>
          </a:r>
        </a:p>
      </dsp:txBody>
      <dsp:txXfrm>
        <a:off x="62017" y="1484420"/>
        <a:ext cx="2860459" cy="1674596"/>
      </dsp:txXfrm>
    </dsp:sp>
    <dsp:sp modelId="{3BE824C8-4760-4F65-AAA9-316AB7BC0EE8}">
      <dsp:nvSpPr>
        <dsp:cNvPr id="0" name=""/>
        <dsp:cNvSpPr/>
      </dsp:nvSpPr>
      <dsp:spPr>
        <a:xfrm>
          <a:off x="3271042" y="1954101"/>
          <a:ext cx="628507" cy="735235"/>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PE" sz="3100" kern="1200"/>
        </a:p>
      </dsp:txBody>
      <dsp:txXfrm>
        <a:off x="3271042" y="2101148"/>
        <a:ext cx="439955" cy="441141"/>
      </dsp:txXfrm>
    </dsp:sp>
    <dsp:sp modelId="{6F2348B1-86B6-42E1-8B5C-6D4AE03B8448}">
      <dsp:nvSpPr>
        <dsp:cNvPr id="0" name=""/>
        <dsp:cNvSpPr/>
      </dsp:nvSpPr>
      <dsp:spPr>
        <a:xfrm>
          <a:off x="4160439" y="1432321"/>
          <a:ext cx="2964657" cy="1778794"/>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Desinfección</a:t>
          </a:r>
        </a:p>
      </dsp:txBody>
      <dsp:txXfrm>
        <a:off x="4212538" y="1484420"/>
        <a:ext cx="2860459" cy="1674596"/>
      </dsp:txXfrm>
    </dsp:sp>
    <dsp:sp modelId="{D2A5AE23-BC3F-4650-90AA-C0BA0A29E73A}">
      <dsp:nvSpPr>
        <dsp:cNvPr id="0" name=""/>
        <dsp:cNvSpPr/>
      </dsp:nvSpPr>
      <dsp:spPr>
        <a:xfrm>
          <a:off x="7421563" y="1954101"/>
          <a:ext cx="628507" cy="735235"/>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PE" sz="3100" kern="1200"/>
        </a:p>
      </dsp:txBody>
      <dsp:txXfrm>
        <a:off x="7421563" y="2101148"/>
        <a:ext cx="439955" cy="441141"/>
      </dsp:txXfrm>
    </dsp:sp>
    <dsp:sp modelId="{15B35A87-677E-47F2-8BCF-0B10A3B7DE57}">
      <dsp:nvSpPr>
        <dsp:cNvPr id="0" name=""/>
        <dsp:cNvSpPr/>
      </dsp:nvSpPr>
      <dsp:spPr>
        <a:xfrm>
          <a:off x="8310960" y="1432321"/>
          <a:ext cx="2964657" cy="1778794"/>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PE" sz="3200" kern="1200" dirty="0">
              <a:solidFill>
                <a:schemeClr val="tx1"/>
              </a:solidFill>
              <a:latin typeface="+mj-lt"/>
            </a:rPr>
            <a:t>Reparación</a:t>
          </a:r>
        </a:p>
      </dsp:txBody>
      <dsp:txXfrm>
        <a:off x="8363059" y="1484420"/>
        <a:ext cx="2860459" cy="16745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7144A-80F1-4DAA-BE24-1D1F4EED4F62}" type="datetimeFigureOut">
              <a:rPr lang="es-PE" smtClean="0"/>
              <a:t>09/02/2024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B9040-B67B-434E-AD52-8D9E2DAF2DF7}" type="slidenum">
              <a:rPr lang="es-PE" smtClean="0"/>
              <a:t>‹Nº›</a:t>
            </a:fld>
            <a:endParaRPr lang="es-PE"/>
          </a:p>
        </p:txBody>
      </p:sp>
    </p:spTree>
    <p:extLst>
      <p:ext uri="{BB962C8B-B14F-4D97-AF65-F5344CB8AC3E}">
        <p14:creationId xmlns:p14="http://schemas.microsoft.com/office/powerpoint/2010/main" val="171670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noProof="0" dirty="0"/>
          </a:p>
        </p:txBody>
      </p:sp>
      <p:sp>
        <p:nvSpPr>
          <p:cNvPr id="4" name="Marcador de número de diapositiva 3"/>
          <p:cNvSpPr>
            <a:spLocks noGrp="1"/>
          </p:cNvSpPr>
          <p:nvPr>
            <p:ph type="sldNum" sz="quarter" idx="5"/>
          </p:nvPr>
        </p:nvSpPr>
        <p:spPr/>
        <p:txBody>
          <a:bodyPr/>
          <a:lstStyle/>
          <a:p>
            <a:fld id="{C2AB9040-B67B-434E-AD52-8D9E2DAF2DF7}" type="slidenum">
              <a:rPr lang="es-PE" smtClean="0"/>
              <a:t>2</a:t>
            </a:fld>
            <a:endParaRPr lang="es-PE"/>
          </a:p>
        </p:txBody>
      </p:sp>
    </p:spTree>
    <p:extLst>
      <p:ext uri="{BB962C8B-B14F-4D97-AF65-F5344CB8AC3E}">
        <p14:creationId xmlns:p14="http://schemas.microsoft.com/office/powerpoint/2010/main" val="252785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82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3d634aba9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3d634aba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380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57e166de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d57e166de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92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10b402d3e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10b402d3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PE" dirty="0"/>
              <a:t>Agregar estados de cuenta posibles: activa, bloqueada, vigilada y paralizada.</a:t>
            </a:r>
          </a:p>
        </p:txBody>
      </p:sp>
    </p:spTree>
    <p:extLst>
      <p:ext uri="{BB962C8B-B14F-4D97-AF65-F5344CB8AC3E}">
        <p14:creationId xmlns:p14="http://schemas.microsoft.com/office/powerpoint/2010/main" val="1337892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2AB9040-B67B-434E-AD52-8D9E2DAF2DF7}" type="slidenum">
              <a:rPr lang="es-PE" smtClean="0"/>
              <a:t>31</a:t>
            </a:fld>
            <a:endParaRPr lang="es-PE"/>
          </a:p>
        </p:txBody>
      </p:sp>
    </p:spTree>
    <p:extLst>
      <p:ext uri="{BB962C8B-B14F-4D97-AF65-F5344CB8AC3E}">
        <p14:creationId xmlns:p14="http://schemas.microsoft.com/office/powerpoint/2010/main" val="226982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10b402d3e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d10b402d3e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981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d10b402d3e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d10b402d3e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74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1048749" name="Google Shape;64;g10d3642299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750" name="Google Shape;65;g10d3642299f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6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10948eef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d10948eef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39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1048749" name="Google Shape;64;g10d3642299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750" name="Google Shape;65;g10d3642299f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920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D36E04F6-4C38-4BE4-AC42-6C405D63000B}" type="slidenum">
              <a:rPr lang="es-PE" smtClean="0"/>
              <a:t>3</a:t>
            </a:fld>
            <a:endParaRPr lang="es-PE" dirty="0"/>
          </a:p>
        </p:txBody>
      </p:sp>
    </p:spTree>
    <p:extLst>
      <p:ext uri="{BB962C8B-B14F-4D97-AF65-F5344CB8AC3E}">
        <p14:creationId xmlns:p14="http://schemas.microsoft.com/office/powerpoint/2010/main" val="3643115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8" name="Google Shape;978;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9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66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92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2:notes"/>
          <p:cNvSpPr txBox="1">
            <a:spLocks noGrp="1"/>
          </p:cNvSpPr>
          <p:nvPr>
            <p:ph type="body" idx="1"/>
          </p:nvPr>
        </p:nvSpPr>
        <p:spPr>
          <a:xfrm>
            <a:off x="673788" y="5118726"/>
            <a:ext cx="5390305" cy="4849318"/>
          </a:xfrm>
          <a:prstGeom prst="rect">
            <a:avLst/>
          </a:prstGeom>
        </p:spPr>
        <p:txBody>
          <a:bodyPr spcFirstLastPara="1" wrap="square" lIns="93250" tIns="93250" rIns="93250" bIns="93250" anchor="t" anchorCtr="0">
            <a:noAutofit/>
          </a:bodyPr>
          <a:lstStyle/>
          <a:p>
            <a:pPr marL="0" lvl="0" indent="0" algn="l" rtl="0">
              <a:spcBef>
                <a:spcPts val="0"/>
              </a:spcBef>
              <a:spcAft>
                <a:spcPts val="0"/>
              </a:spcAft>
              <a:buNone/>
            </a:pPr>
            <a:endParaRPr/>
          </a:p>
        </p:txBody>
      </p:sp>
      <p:sp>
        <p:nvSpPr>
          <p:cNvPr id="177" name="Google Shape;177;p22: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06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17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41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d87f9941a1_2_38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1d87f9941a1_2_38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846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1048909" name="Google Shape;64;g10d3642299f_0_37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910" name="Google Shape;65;g10d3642299f_0_37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191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02485-CD23-4C49-9DBB-A0DBE83C28B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7DADDE27-5218-4FD1-8172-82EC79562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48D1594F-F723-454C-8E01-F2D0D6A0FA6E}"/>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5" name="Marcador de pie de página 4">
            <a:extLst>
              <a:ext uri="{FF2B5EF4-FFF2-40B4-BE49-F238E27FC236}">
                <a16:creationId xmlns:a16="http://schemas.microsoft.com/office/drawing/2014/main" id="{3D19FA1F-B58B-4DB7-B4AB-180E299401C3}"/>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6" name="Marcador de número de diapositiva 5">
            <a:extLst>
              <a:ext uri="{FF2B5EF4-FFF2-40B4-BE49-F238E27FC236}">
                <a16:creationId xmlns:a16="http://schemas.microsoft.com/office/drawing/2014/main" id="{96BE0835-DAD6-427E-8159-42A8DF0B9C12}"/>
              </a:ext>
            </a:extLst>
          </p:cNvPr>
          <p:cNvSpPr>
            <a:spLocks noGrp="1"/>
          </p:cNvSpPr>
          <p:nvPr>
            <p:ph type="sldNum" sz="quarter" idx="12"/>
          </p:nvPr>
        </p:nvSpPr>
        <p:spPr/>
        <p:txBody>
          <a:bodyPr/>
          <a:lstStyle/>
          <a:p>
            <a:fld id="{579A3221-B5F2-4E65-BF0B-C0B569EA9698}" type="slidenum">
              <a:rPr lang="es-PE" smtClean="0"/>
              <a:t>‹Nº›</a:t>
            </a:fld>
            <a:endParaRPr lang="es-PE"/>
          </a:p>
        </p:txBody>
      </p:sp>
      <p:pic>
        <p:nvPicPr>
          <p:cNvPr id="7" name="Imagen 6">
            <a:extLst>
              <a:ext uri="{FF2B5EF4-FFF2-40B4-BE49-F238E27FC236}">
                <a16:creationId xmlns:a16="http://schemas.microsoft.com/office/drawing/2014/main" id="{BFC92909-3650-4324-B538-17447896AF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 y="-3858"/>
            <a:ext cx="12185146" cy="6861858"/>
          </a:xfrm>
          <a:prstGeom prst="rect">
            <a:avLst/>
          </a:prstGeom>
        </p:spPr>
      </p:pic>
    </p:spTree>
    <p:extLst>
      <p:ext uri="{BB962C8B-B14F-4D97-AF65-F5344CB8AC3E}">
        <p14:creationId xmlns:p14="http://schemas.microsoft.com/office/powerpoint/2010/main" val="263746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78A9D-3EB0-4234-B91B-ACF48E7E0CE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7EE0700-2D6E-441E-8285-E7F6D2B666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CB8C016-10AE-46F0-98EC-4681514D83FA}"/>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5" name="Marcador de pie de página 4">
            <a:extLst>
              <a:ext uri="{FF2B5EF4-FFF2-40B4-BE49-F238E27FC236}">
                <a16:creationId xmlns:a16="http://schemas.microsoft.com/office/drawing/2014/main" id="{37ED355B-6DCB-423E-BB95-0DD700ECBA71}"/>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6" name="Marcador de número de diapositiva 5">
            <a:extLst>
              <a:ext uri="{FF2B5EF4-FFF2-40B4-BE49-F238E27FC236}">
                <a16:creationId xmlns:a16="http://schemas.microsoft.com/office/drawing/2014/main" id="{2AA155A3-5733-4A76-8BC2-E4F6CEF6B4BC}"/>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171788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A9AB11-5DF8-4AB9-8896-5A7621BAA06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281965B-29CB-4674-9B7A-40E73315363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421BCBFA-6E65-45B8-AC70-747612066EF7}"/>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5" name="Marcador de pie de página 4">
            <a:extLst>
              <a:ext uri="{FF2B5EF4-FFF2-40B4-BE49-F238E27FC236}">
                <a16:creationId xmlns:a16="http://schemas.microsoft.com/office/drawing/2014/main" id="{91577701-3556-47F2-B5CA-EEFF3898DADF}"/>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6" name="Marcador de número de diapositiva 5">
            <a:extLst>
              <a:ext uri="{FF2B5EF4-FFF2-40B4-BE49-F238E27FC236}">
                <a16:creationId xmlns:a16="http://schemas.microsoft.com/office/drawing/2014/main" id="{C3C3CFB1-2FF1-46FE-A2C3-AF7B298766C9}"/>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275620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p:cSld name="2_Título y objetos">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423081" y="832512"/>
            <a:ext cx="11286698" cy="805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4000"/>
              <a:buFont typeface="Calibri"/>
              <a:buNone/>
              <a:defRPr sz="4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423081" y="1825625"/>
            <a:ext cx="11286698" cy="464341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646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304815" lvl="0" indent="-228611" algn="l">
              <a:lnSpc>
                <a:spcPct val="115000"/>
              </a:lnSpc>
              <a:spcBef>
                <a:spcPts val="0"/>
              </a:spcBef>
              <a:spcAft>
                <a:spcPts val="0"/>
              </a:spcAft>
              <a:buSzPts val="1800"/>
              <a:buChar char="●"/>
              <a:defRPr/>
            </a:lvl1pPr>
            <a:lvl2pPr marL="609630" lvl="1" indent="-211677" algn="l">
              <a:lnSpc>
                <a:spcPct val="115000"/>
              </a:lnSpc>
              <a:spcBef>
                <a:spcPts val="0"/>
              </a:spcBef>
              <a:spcAft>
                <a:spcPts val="0"/>
              </a:spcAft>
              <a:buSzPts val="1400"/>
              <a:buChar char="○"/>
              <a:defRPr/>
            </a:lvl2pPr>
            <a:lvl3pPr marL="914446" lvl="2" indent="-211677" algn="l">
              <a:lnSpc>
                <a:spcPct val="115000"/>
              </a:lnSpc>
              <a:spcBef>
                <a:spcPts val="0"/>
              </a:spcBef>
              <a:spcAft>
                <a:spcPts val="0"/>
              </a:spcAft>
              <a:buSzPts val="1400"/>
              <a:buChar char="■"/>
              <a:defRPr/>
            </a:lvl3pPr>
            <a:lvl4pPr marL="1219261" lvl="3" indent="-211677" algn="l">
              <a:lnSpc>
                <a:spcPct val="115000"/>
              </a:lnSpc>
              <a:spcBef>
                <a:spcPts val="0"/>
              </a:spcBef>
              <a:spcAft>
                <a:spcPts val="0"/>
              </a:spcAft>
              <a:buSzPts val="1400"/>
              <a:buChar char="●"/>
              <a:defRPr/>
            </a:lvl4pPr>
            <a:lvl5pPr marL="1524076" lvl="4" indent="-211677" algn="l">
              <a:lnSpc>
                <a:spcPct val="115000"/>
              </a:lnSpc>
              <a:spcBef>
                <a:spcPts val="0"/>
              </a:spcBef>
              <a:spcAft>
                <a:spcPts val="0"/>
              </a:spcAft>
              <a:buSzPts val="1400"/>
              <a:buChar char="○"/>
              <a:defRPr/>
            </a:lvl5pPr>
            <a:lvl6pPr marL="1828891" lvl="5" indent="-211677" algn="l">
              <a:lnSpc>
                <a:spcPct val="115000"/>
              </a:lnSpc>
              <a:spcBef>
                <a:spcPts val="0"/>
              </a:spcBef>
              <a:spcAft>
                <a:spcPts val="0"/>
              </a:spcAft>
              <a:buSzPts val="1400"/>
              <a:buChar char="■"/>
              <a:defRPr/>
            </a:lvl6pPr>
            <a:lvl7pPr marL="2133707" lvl="6" indent="-211677" algn="l">
              <a:lnSpc>
                <a:spcPct val="115000"/>
              </a:lnSpc>
              <a:spcBef>
                <a:spcPts val="0"/>
              </a:spcBef>
              <a:spcAft>
                <a:spcPts val="0"/>
              </a:spcAft>
              <a:buSzPts val="1400"/>
              <a:buChar char="●"/>
              <a:defRPr/>
            </a:lvl7pPr>
            <a:lvl8pPr marL="2438522" lvl="7" indent="-211677" algn="l">
              <a:lnSpc>
                <a:spcPct val="115000"/>
              </a:lnSpc>
              <a:spcBef>
                <a:spcPts val="0"/>
              </a:spcBef>
              <a:spcAft>
                <a:spcPts val="0"/>
              </a:spcAft>
              <a:buSzPts val="1400"/>
              <a:buChar char="○"/>
              <a:defRPr/>
            </a:lvl8pPr>
            <a:lvl9pPr marL="2743337" lvl="8" indent="-211677" algn="l">
              <a:lnSpc>
                <a:spcPct val="115000"/>
              </a:lnSpc>
              <a:spcBef>
                <a:spcPts val="0"/>
              </a:spcBef>
              <a:spcAft>
                <a:spcPts val="0"/>
              </a:spcAft>
              <a:buSzPts val="1400"/>
              <a:buChar char="■"/>
              <a:defRPr/>
            </a:lvl9pPr>
          </a:lstStyle>
          <a:p>
            <a:endParaRPr/>
          </a:p>
        </p:txBody>
      </p:sp>
      <p:sp>
        <p:nvSpPr>
          <p:cNvPr id="16" name="Google Shape;16;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2000"/>
              <a:buNone/>
              <a:defRPr sz="1333" b="0" i="0" u="none" strike="noStrike" cap="none">
                <a:solidFill>
                  <a:schemeClr val="dk2"/>
                </a:solidFill>
                <a:latin typeface="Arial"/>
                <a:ea typeface="Arial"/>
                <a:cs typeface="Arial"/>
                <a:sym typeface="Arial"/>
              </a:defRPr>
            </a:lvl9pPr>
          </a:lstStyle>
          <a:p>
            <a:fld id="{00000000-1234-1234-1234-123412341234}" type="slidenum">
              <a:rPr lang="es-PE" smtClean="0"/>
              <a:pPr/>
              <a:t>‹Nº›</a:t>
            </a:fld>
            <a:endParaRPr lang="es-PE"/>
          </a:p>
        </p:txBody>
      </p:sp>
    </p:spTree>
    <p:extLst>
      <p:ext uri="{BB962C8B-B14F-4D97-AF65-F5344CB8AC3E}">
        <p14:creationId xmlns:p14="http://schemas.microsoft.com/office/powerpoint/2010/main" val="265926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79874-03FA-4CC4-AE82-67096A27D705}"/>
              </a:ext>
            </a:extLst>
          </p:cNvPr>
          <p:cNvSpPr>
            <a:spLocks noGrp="1"/>
          </p:cNvSpPr>
          <p:nvPr>
            <p:ph type="title"/>
          </p:nvPr>
        </p:nvSpPr>
        <p:spPr>
          <a:xfrm>
            <a:off x="423081" y="832512"/>
            <a:ext cx="11286698" cy="805219"/>
          </a:xfrm>
        </p:spPr>
        <p:txBody>
          <a:bodyPr>
            <a:normAutofit/>
          </a:bodyPr>
          <a:lstStyle>
            <a:lvl1pPr>
              <a:defRPr sz="4000">
                <a:solidFill>
                  <a:srgbClr val="C00000"/>
                </a:solidFill>
              </a:defRPr>
            </a:lvl1pPr>
          </a:lstStyle>
          <a:p>
            <a:r>
              <a:rPr lang="es-ES" dirty="0"/>
              <a:t>Haga clic para modificar el estilo de título del patrón</a:t>
            </a:r>
            <a:endParaRPr lang="es-PE" dirty="0"/>
          </a:p>
        </p:txBody>
      </p:sp>
      <p:sp>
        <p:nvSpPr>
          <p:cNvPr id="3" name="Marcador de contenido 2">
            <a:extLst>
              <a:ext uri="{FF2B5EF4-FFF2-40B4-BE49-F238E27FC236}">
                <a16:creationId xmlns:a16="http://schemas.microsoft.com/office/drawing/2014/main" id="{05F5D40B-3059-4B52-A59A-EA652D2501C3}"/>
              </a:ext>
            </a:extLst>
          </p:cNvPr>
          <p:cNvSpPr>
            <a:spLocks noGrp="1"/>
          </p:cNvSpPr>
          <p:nvPr>
            <p:ph idx="1"/>
          </p:nvPr>
        </p:nvSpPr>
        <p:spPr>
          <a:xfrm>
            <a:off x="423081" y="1825625"/>
            <a:ext cx="11286698" cy="4643414"/>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Tree>
    <p:extLst>
      <p:ext uri="{BB962C8B-B14F-4D97-AF65-F5344CB8AC3E}">
        <p14:creationId xmlns:p14="http://schemas.microsoft.com/office/powerpoint/2010/main" val="427048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38200-CF23-4F3C-959E-BB940879F80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2841C90-9305-4D6B-B484-671D6A70D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9DC2944-41EA-4360-9C16-42E89F677B47}"/>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5" name="Marcador de pie de página 4">
            <a:extLst>
              <a:ext uri="{FF2B5EF4-FFF2-40B4-BE49-F238E27FC236}">
                <a16:creationId xmlns:a16="http://schemas.microsoft.com/office/drawing/2014/main" id="{032B28A2-B009-4B05-B68F-740D0095930F}"/>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6" name="Marcador de número de diapositiva 5">
            <a:extLst>
              <a:ext uri="{FF2B5EF4-FFF2-40B4-BE49-F238E27FC236}">
                <a16:creationId xmlns:a16="http://schemas.microsoft.com/office/drawing/2014/main" id="{5A78FFC1-5D6C-4A2E-A7E1-4C6F555C2F15}"/>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365027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8BD48-D4B9-4CE7-B92C-CDBF4FB3865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649AB47-A3B1-44EA-88BE-E07FC5E2C3B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86D9D488-742B-4777-8089-A9F80EFACE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53803DA7-F253-4FC3-B771-FD5FC8C0C310}"/>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6" name="Marcador de pie de página 5">
            <a:extLst>
              <a:ext uri="{FF2B5EF4-FFF2-40B4-BE49-F238E27FC236}">
                <a16:creationId xmlns:a16="http://schemas.microsoft.com/office/drawing/2014/main" id="{DACFBE0F-2742-42DE-852D-DED116827BF1}"/>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7" name="Marcador de número de diapositiva 6">
            <a:extLst>
              <a:ext uri="{FF2B5EF4-FFF2-40B4-BE49-F238E27FC236}">
                <a16:creationId xmlns:a16="http://schemas.microsoft.com/office/drawing/2014/main" id="{DB13DEB6-6263-42AE-97FC-47E7A4B07638}"/>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401512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2F61AD-14FD-4C2E-99BE-BFE54A26C81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412F37F-8B96-43D7-A3FA-6D6F233E9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6694300-DB2B-4623-90BE-82C46E87FA4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470C66EA-8729-44BC-9ED0-F6C23F4B5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F078A6-AA16-41AF-BBFC-AB2FCA28411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B59520EE-8C0F-4169-8C5B-C01F0F63FBC8}"/>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8" name="Marcador de pie de página 7">
            <a:extLst>
              <a:ext uri="{FF2B5EF4-FFF2-40B4-BE49-F238E27FC236}">
                <a16:creationId xmlns:a16="http://schemas.microsoft.com/office/drawing/2014/main" id="{7F56418C-7BB4-48E8-9BD7-7097DA1AA90F}"/>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9" name="Marcador de número de diapositiva 8">
            <a:extLst>
              <a:ext uri="{FF2B5EF4-FFF2-40B4-BE49-F238E27FC236}">
                <a16:creationId xmlns:a16="http://schemas.microsoft.com/office/drawing/2014/main" id="{97804836-0C3A-4CB6-9D1A-600B62872CE3}"/>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420060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BB847-1061-4562-8A41-5DA20F7A556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0390A704-D414-4117-B213-AD2D551E3C6F}"/>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4" name="Marcador de pie de página 3">
            <a:extLst>
              <a:ext uri="{FF2B5EF4-FFF2-40B4-BE49-F238E27FC236}">
                <a16:creationId xmlns:a16="http://schemas.microsoft.com/office/drawing/2014/main" id="{F3F1076F-C96C-43F7-8820-591C4364A822}"/>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5" name="Marcador de número de diapositiva 4">
            <a:extLst>
              <a:ext uri="{FF2B5EF4-FFF2-40B4-BE49-F238E27FC236}">
                <a16:creationId xmlns:a16="http://schemas.microsoft.com/office/drawing/2014/main" id="{DD34793F-2167-4FB8-8F59-41C568E7C15D}"/>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517429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9F4775-D563-4AE1-9F4E-CC394F5CBC67}"/>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3" name="Marcador de pie de página 2">
            <a:extLst>
              <a:ext uri="{FF2B5EF4-FFF2-40B4-BE49-F238E27FC236}">
                <a16:creationId xmlns:a16="http://schemas.microsoft.com/office/drawing/2014/main" id="{F5B35495-DA3C-499F-AC6E-8023586C86AA}"/>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4" name="Marcador de número de diapositiva 3">
            <a:extLst>
              <a:ext uri="{FF2B5EF4-FFF2-40B4-BE49-F238E27FC236}">
                <a16:creationId xmlns:a16="http://schemas.microsoft.com/office/drawing/2014/main" id="{A293BC77-9E50-44AF-B201-87ACE76B0D61}"/>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238783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6E40D-B1E4-4C1D-803D-57EEC6A3BE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C5E3B6D-BF10-466C-84D8-A33EC73C2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7F5A17B3-45EF-4177-BEE6-14FB453E4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A86293-BC8B-4CDA-9C3B-F6D76F889FB7}"/>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6" name="Marcador de pie de página 5">
            <a:extLst>
              <a:ext uri="{FF2B5EF4-FFF2-40B4-BE49-F238E27FC236}">
                <a16:creationId xmlns:a16="http://schemas.microsoft.com/office/drawing/2014/main" id="{6E3F086B-348F-49DF-94A9-9349E6DD56AC}"/>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7" name="Marcador de número de diapositiva 6">
            <a:extLst>
              <a:ext uri="{FF2B5EF4-FFF2-40B4-BE49-F238E27FC236}">
                <a16:creationId xmlns:a16="http://schemas.microsoft.com/office/drawing/2014/main" id="{AF88586E-82C6-4E61-80FF-E4C7CC8CE48E}"/>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411903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38D390-6BB3-40C9-A84F-0E423B38EE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DC38DE46-6CBC-46C8-8460-BA0DF369D4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5080FF7-0525-42CF-A8D6-F3D2376D5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04E579-92A4-4E3E-8F1C-10F6A97C29BF}"/>
              </a:ext>
            </a:extLst>
          </p:cNvPr>
          <p:cNvSpPr>
            <a:spLocks noGrp="1"/>
          </p:cNvSpPr>
          <p:nvPr>
            <p:ph type="dt" sz="half" idx="10"/>
          </p:nvPr>
        </p:nvSpPr>
        <p:spPr>
          <a:xfrm>
            <a:off x="838200" y="6356350"/>
            <a:ext cx="2743200" cy="365125"/>
          </a:xfrm>
          <a:prstGeom prst="rect">
            <a:avLst/>
          </a:prstGeom>
        </p:spPr>
        <p:txBody>
          <a:bodyPr/>
          <a:lstStyle/>
          <a:p>
            <a:fld id="{B3C6257A-3529-46AB-BE3E-F1DFD7E0BF5D}" type="datetimeFigureOut">
              <a:rPr lang="es-PE" smtClean="0"/>
              <a:t>09/02/2024</a:t>
            </a:fld>
            <a:endParaRPr lang="es-PE"/>
          </a:p>
        </p:txBody>
      </p:sp>
      <p:sp>
        <p:nvSpPr>
          <p:cNvPr id="6" name="Marcador de pie de página 5">
            <a:extLst>
              <a:ext uri="{FF2B5EF4-FFF2-40B4-BE49-F238E27FC236}">
                <a16:creationId xmlns:a16="http://schemas.microsoft.com/office/drawing/2014/main" id="{3EA147D4-3D34-455F-AABA-ED0CECE5470F}"/>
              </a:ext>
            </a:extLst>
          </p:cNvPr>
          <p:cNvSpPr>
            <a:spLocks noGrp="1"/>
          </p:cNvSpPr>
          <p:nvPr>
            <p:ph type="ftr" sz="quarter" idx="11"/>
          </p:nvPr>
        </p:nvSpPr>
        <p:spPr>
          <a:xfrm>
            <a:off x="4038600" y="6356350"/>
            <a:ext cx="4114800" cy="365125"/>
          </a:xfrm>
          <a:prstGeom prst="rect">
            <a:avLst/>
          </a:prstGeom>
        </p:spPr>
        <p:txBody>
          <a:bodyPr/>
          <a:lstStyle/>
          <a:p>
            <a:endParaRPr lang="es-PE"/>
          </a:p>
        </p:txBody>
      </p:sp>
      <p:sp>
        <p:nvSpPr>
          <p:cNvPr id="7" name="Marcador de número de diapositiva 6">
            <a:extLst>
              <a:ext uri="{FF2B5EF4-FFF2-40B4-BE49-F238E27FC236}">
                <a16:creationId xmlns:a16="http://schemas.microsoft.com/office/drawing/2014/main" id="{49AA34CD-46E9-4104-9188-F7E243A84923}"/>
              </a:ext>
            </a:extLst>
          </p:cNvPr>
          <p:cNvSpPr>
            <a:spLocks noGrp="1"/>
          </p:cNvSpPr>
          <p:nvPr>
            <p:ph type="sldNum" sz="quarter" idx="12"/>
          </p:nvPr>
        </p:nvSpPr>
        <p:spPr/>
        <p:txBody>
          <a:bodyPr/>
          <a:lstStyle/>
          <a:p>
            <a:fld id="{579A3221-B5F2-4E65-BF0B-C0B569EA9698}" type="slidenum">
              <a:rPr lang="es-PE" smtClean="0"/>
              <a:t>‹Nº›</a:t>
            </a:fld>
            <a:endParaRPr lang="es-PE"/>
          </a:p>
        </p:txBody>
      </p:sp>
    </p:spTree>
    <p:extLst>
      <p:ext uri="{BB962C8B-B14F-4D97-AF65-F5344CB8AC3E}">
        <p14:creationId xmlns:p14="http://schemas.microsoft.com/office/powerpoint/2010/main" val="261121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B75A55-0C0F-4B69-89FE-03DF58566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PE" dirty="0"/>
          </a:p>
        </p:txBody>
      </p:sp>
      <p:sp>
        <p:nvSpPr>
          <p:cNvPr id="3" name="Marcador de texto 2">
            <a:extLst>
              <a:ext uri="{FF2B5EF4-FFF2-40B4-BE49-F238E27FC236}">
                <a16:creationId xmlns:a16="http://schemas.microsoft.com/office/drawing/2014/main" id="{741B88E4-DD21-4A35-8FFB-9B9573544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fecha 3">
            <a:extLst>
              <a:ext uri="{FF2B5EF4-FFF2-40B4-BE49-F238E27FC236}">
                <a16:creationId xmlns:a16="http://schemas.microsoft.com/office/drawing/2014/main" id="{B4996F94-B5E8-499C-B548-262EA9C63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6257A-3529-46AB-BE3E-F1DFD7E0BF5D}" type="datetimeFigureOut">
              <a:rPr lang="es-PE" smtClean="0"/>
              <a:t>09/02/2024</a:t>
            </a:fld>
            <a:endParaRPr lang="es-PE"/>
          </a:p>
        </p:txBody>
      </p:sp>
      <p:sp>
        <p:nvSpPr>
          <p:cNvPr id="6" name="Marcador de número de diapositiva 5">
            <a:extLst>
              <a:ext uri="{FF2B5EF4-FFF2-40B4-BE49-F238E27FC236}">
                <a16:creationId xmlns:a16="http://schemas.microsoft.com/office/drawing/2014/main" id="{BD756163-704B-4C9A-9E4E-0DF1B1D1D1C8}"/>
              </a:ext>
            </a:extLst>
          </p:cNvPr>
          <p:cNvSpPr>
            <a:spLocks noGrp="1"/>
          </p:cNvSpPr>
          <p:nvPr>
            <p:ph type="sldNum" sz="quarter" idx="4"/>
          </p:nvPr>
        </p:nvSpPr>
        <p:spPr>
          <a:xfrm>
            <a:off x="10904560" y="6356350"/>
            <a:ext cx="449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A3221-B5F2-4E65-BF0B-C0B569EA9698}" type="slidenum">
              <a:rPr lang="es-PE" smtClean="0"/>
              <a:t>‹Nº›</a:t>
            </a:fld>
            <a:endParaRPr lang="es-PE" dirty="0"/>
          </a:p>
        </p:txBody>
      </p:sp>
    </p:spTree>
    <p:extLst>
      <p:ext uri="{BB962C8B-B14F-4D97-AF65-F5344CB8AC3E}">
        <p14:creationId xmlns:p14="http://schemas.microsoft.com/office/powerpoint/2010/main" val="9393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3.png"/><Relationship Id="rId5" Type="http://schemas.microsoft.com/office/2007/relationships/hdphoto" Target="../media/hdphoto2.wdp"/><Relationship Id="rId4" Type="http://schemas.openxmlformats.org/officeDocument/2006/relationships/image" Target="../media/image62.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Layout" Target="../diagrams/layout1.xml"/><Relationship Id="rId7" Type="http://schemas.openxmlformats.org/officeDocument/2006/relationships/image" Target="../media/image9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0.png"/><Relationship Id="rId4" Type="http://schemas.openxmlformats.org/officeDocument/2006/relationships/diagramQuickStyle" Target="../diagrams/quickStyle1.xml"/><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Layout" Target="../diagrams/layout2.xml"/><Relationship Id="rId7" Type="http://schemas.openxmlformats.org/officeDocument/2006/relationships/image" Target="../media/image10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Gráfico 5"/>
          <p:cNvPicPr>
            <a:picLocks noChangeAspect="1"/>
          </p:cNvPicPr>
          <p:nvPr/>
        </p:nvPicPr>
        <p:blipFill>
          <a:blip r:embed="rId2"/>
          <a:stretch>
            <a:fillRect/>
          </a:stretch>
        </p:blipFill>
        <p:spPr>
          <a:xfrm>
            <a:off x="0" y="0"/>
            <a:ext cx="12192000" cy="6858000"/>
          </a:xfrm>
          <a:prstGeom prst="rect">
            <a:avLst/>
          </a:prstGeom>
        </p:spPr>
      </p:pic>
      <p:grpSp>
        <p:nvGrpSpPr>
          <p:cNvPr id="26" name="Grupo 8"/>
          <p:cNvGrpSpPr/>
          <p:nvPr/>
        </p:nvGrpSpPr>
        <p:grpSpPr>
          <a:xfrm>
            <a:off x="4046974" y="5740925"/>
            <a:ext cx="4098055" cy="471340"/>
            <a:chOff x="8222208" y="137671"/>
            <a:chExt cx="3692474" cy="424692"/>
          </a:xfrm>
        </p:grpSpPr>
        <p:pic>
          <p:nvPicPr>
            <p:cNvPr id="2097153" name="Imagen 9"/>
            <p:cNvPicPr>
              <a:picLocks noChangeAspect="1"/>
            </p:cNvPicPr>
            <p:nvPr/>
          </p:nvPicPr>
          <p:blipFill>
            <a:blip r:embed="rId3" cstate="print"/>
            <a:stretch>
              <a:fillRect/>
            </a:stretch>
          </p:blipFill>
          <p:spPr>
            <a:xfrm>
              <a:off x="9965061" y="137671"/>
              <a:ext cx="1949621" cy="424692"/>
            </a:xfrm>
            <a:prstGeom prst="rect">
              <a:avLst/>
            </a:prstGeom>
          </p:spPr>
        </p:pic>
        <p:pic>
          <p:nvPicPr>
            <p:cNvPr id="2097154" name="Gráfico 10"/>
            <p:cNvPicPr>
              <a:picLocks noChangeAspect="1"/>
            </p:cNvPicPr>
            <p:nvPr/>
          </p:nvPicPr>
          <p:blipFill>
            <a:blip r:embed="rId4"/>
            <a:stretch>
              <a:fillRect/>
            </a:stretch>
          </p:blipFill>
          <p:spPr>
            <a:xfrm>
              <a:off x="8222208" y="156540"/>
              <a:ext cx="1363126" cy="390896"/>
            </a:xfrm>
            <a:prstGeom prst="rect">
              <a:avLst/>
            </a:prstGeom>
          </p:spPr>
        </p:pic>
      </p:grpSp>
      <p:sp>
        <p:nvSpPr>
          <p:cNvPr id="1048580" name="Rectángulo 11"/>
          <p:cNvSpPr/>
          <p:nvPr/>
        </p:nvSpPr>
        <p:spPr>
          <a:xfrm>
            <a:off x="0" y="5716318"/>
            <a:ext cx="12192000" cy="114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pic>
        <p:nvPicPr>
          <p:cNvPr id="2097155" name="Imagen 13"/>
          <p:cNvPicPr>
            <a:picLocks noChangeAspect="1"/>
          </p:cNvPicPr>
          <p:nvPr/>
        </p:nvPicPr>
        <p:blipFill>
          <a:blip r:embed="rId5" cstate="print"/>
          <a:stretch>
            <a:fillRect/>
          </a:stretch>
        </p:blipFill>
        <p:spPr>
          <a:xfrm>
            <a:off x="4484267" y="5975743"/>
            <a:ext cx="3102803" cy="656884"/>
          </a:xfrm>
          <a:prstGeom prst="rect">
            <a:avLst/>
          </a:prstGeom>
        </p:spPr>
      </p:pic>
      <p:pic>
        <p:nvPicPr>
          <p:cNvPr id="2097156" name="Gráfico 14"/>
          <p:cNvPicPr>
            <a:picLocks noChangeAspect="1"/>
          </p:cNvPicPr>
          <p:nvPr/>
        </p:nvPicPr>
        <p:blipFill>
          <a:blip r:embed="rId4"/>
          <a:stretch>
            <a:fillRect/>
          </a:stretch>
        </p:blipFill>
        <p:spPr>
          <a:xfrm>
            <a:off x="701499" y="6022167"/>
            <a:ext cx="2023808" cy="564035"/>
          </a:xfrm>
          <a:prstGeom prst="rect">
            <a:avLst/>
          </a:prstGeom>
        </p:spPr>
      </p:pic>
      <p:pic>
        <p:nvPicPr>
          <p:cNvPr id="2097157" name="Imagen 15"/>
          <p:cNvPicPr>
            <a:picLocks noChangeAspect="1"/>
          </p:cNvPicPr>
          <p:nvPr/>
        </p:nvPicPr>
        <p:blipFill>
          <a:blip r:embed="rId6" cstate="print"/>
          <a:stretch>
            <a:fillRect/>
          </a:stretch>
        </p:blipFill>
        <p:spPr>
          <a:xfrm>
            <a:off x="9691360" y="5963312"/>
            <a:ext cx="1882561" cy="719849"/>
          </a:xfrm>
          <a:prstGeom prst="rect">
            <a:avLst/>
          </a:prstGeom>
        </p:spPr>
      </p:pic>
      <p:grpSp>
        <p:nvGrpSpPr>
          <p:cNvPr id="27" name="Grupo 25"/>
          <p:cNvGrpSpPr/>
          <p:nvPr/>
        </p:nvGrpSpPr>
        <p:grpSpPr>
          <a:xfrm>
            <a:off x="5247171" y="1219462"/>
            <a:ext cx="1697661" cy="1697661"/>
            <a:chOff x="3935377" y="818708"/>
            <a:chExt cx="1273246" cy="1273246"/>
          </a:xfrm>
        </p:grpSpPr>
        <p:pic>
          <p:nvPicPr>
            <p:cNvPr id="2097158" name="Gráfico 21"/>
            <p:cNvPicPr>
              <a:picLocks noChangeAspect="1"/>
            </p:cNvPicPr>
            <p:nvPr/>
          </p:nvPicPr>
          <p:blipFill>
            <a:blip r:embed="rId7"/>
            <a:stretch>
              <a:fillRect/>
            </a:stretch>
          </p:blipFill>
          <p:spPr>
            <a:xfrm>
              <a:off x="3935377" y="818708"/>
              <a:ext cx="1273246" cy="1273246"/>
            </a:xfrm>
            <a:prstGeom prst="rect">
              <a:avLst/>
            </a:prstGeom>
          </p:spPr>
        </p:pic>
        <p:pic>
          <p:nvPicPr>
            <p:cNvPr id="2097159" name="Gráfico 19"/>
            <p:cNvPicPr>
              <a:picLocks noChangeAspect="1"/>
            </p:cNvPicPr>
            <p:nvPr/>
          </p:nvPicPr>
          <p:blipFill>
            <a:blip r:embed="rId8"/>
            <a:stretch>
              <a:fillRect/>
            </a:stretch>
          </p:blipFill>
          <p:spPr>
            <a:xfrm>
              <a:off x="4129264" y="1012594"/>
              <a:ext cx="885472" cy="885472"/>
            </a:xfrm>
            <a:prstGeom prst="rect">
              <a:avLst/>
            </a:prstGeom>
          </p:spPr>
        </p:pic>
      </p:grpSp>
      <p:sp>
        <p:nvSpPr>
          <p:cNvPr id="1048581" name="CuadroTexto 24"/>
          <p:cNvSpPr txBox="1"/>
          <p:nvPr/>
        </p:nvSpPr>
        <p:spPr>
          <a:xfrm>
            <a:off x="1054355" y="3093201"/>
            <a:ext cx="10083293" cy="1569660"/>
          </a:xfrm>
          <a:prstGeom prst="rect">
            <a:avLst/>
          </a:prstGeom>
          <a:noFill/>
        </p:spPr>
        <p:txBody>
          <a:bodyPr wrap="square" rtlCol="0">
            <a:spAutoFit/>
          </a:bodyPr>
          <a:lstStyle/>
          <a:p>
            <a:pPr algn="ctr"/>
            <a:r>
              <a:rPr lang="es-ES" sz="4800" b="1" dirty="0">
                <a:solidFill>
                  <a:schemeClr val="accent1"/>
                </a:solidFill>
                <a:latin typeface="Calibri" panose="020F0502020204030204" pitchFamily="34" charset="0"/>
                <a:cs typeface="Calibri" panose="020F0502020204030204" pitchFamily="34" charset="0"/>
              </a:rPr>
              <a:t>Programa de Mantenimiento</a:t>
            </a:r>
          </a:p>
          <a:p>
            <a:pPr algn="ctr"/>
            <a:r>
              <a:rPr lang="es-ES" sz="4800" b="1" dirty="0">
                <a:solidFill>
                  <a:schemeClr val="accent1"/>
                </a:solidFill>
                <a:latin typeface="Calibri" panose="020F0502020204030204" pitchFamily="34" charset="0"/>
                <a:cs typeface="Calibri" panose="020F0502020204030204" pitchFamily="34" charset="0"/>
              </a:rPr>
              <a:t>de Locales Educativos 2024</a:t>
            </a:r>
            <a:endParaRPr lang="es-PE" sz="4800" b="1" dirty="0">
              <a:solidFill>
                <a:schemeClr val="accent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0648950" y="66675"/>
            <a:ext cx="1323975" cy="619125"/>
            <a:chOff x="10648950" y="66675"/>
            <a:chExt cx="1323975" cy="619125"/>
          </a:xfrm>
        </p:grpSpPr>
        <p:sp>
          <p:nvSpPr>
            <p:cNvPr id="4" name="object 4"/>
            <p:cNvSpPr/>
            <p:nvPr/>
          </p:nvSpPr>
          <p:spPr>
            <a:xfrm>
              <a:off x="10648950" y="133350"/>
              <a:ext cx="1323975" cy="495300"/>
            </a:xfrm>
            <a:custGeom>
              <a:avLst/>
              <a:gdLst/>
              <a:ahLst/>
              <a:cxnLst/>
              <a:rect l="l" t="t" r="r" b="b"/>
              <a:pathLst>
                <a:path w="1323975" h="495300">
                  <a:moveTo>
                    <a:pt x="1323975" y="0"/>
                  </a:moveTo>
                  <a:lnTo>
                    <a:pt x="0" y="0"/>
                  </a:lnTo>
                  <a:lnTo>
                    <a:pt x="0" y="495300"/>
                  </a:lnTo>
                  <a:lnTo>
                    <a:pt x="1323975" y="495300"/>
                  </a:lnTo>
                  <a:lnTo>
                    <a:pt x="1323975" y="0"/>
                  </a:lnTo>
                  <a:close/>
                </a:path>
              </a:pathLst>
            </a:custGeom>
            <a:solidFill>
              <a:srgbClr val="E7E6E6"/>
            </a:solidFill>
          </p:spPr>
          <p:txBody>
            <a:bodyPr wrap="square" lIns="0" tIns="0" rIns="0" bIns="0" rtlCol="0"/>
            <a:lstStyle/>
            <a:p>
              <a:endParaRPr/>
            </a:p>
          </p:txBody>
        </p:sp>
        <p:pic>
          <p:nvPicPr>
            <p:cNvPr id="5" name="object 5"/>
            <p:cNvPicPr/>
            <p:nvPr/>
          </p:nvPicPr>
          <p:blipFill>
            <a:blip r:embed="rId2" cstate="print"/>
            <a:stretch>
              <a:fillRect/>
            </a:stretch>
          </p:blipFill>
          <p:spPr>
            <a:xfrm>
              <a:off x="10648950" y="66675"/>
              <a:ext cx="1057275" cy="619125"/>
            </a:xfrm>
            <a:prstGeom prst="rect">
              <a:avLst/>
            </a:prstGeom>
          </p:spPr>
        </p:pic>
      </p:grpSp>
      <p:sp>
        <p:nvSpPr>
          <p:cNvPr id="7" name="object 7"/>
          <p:cNvSpPr txBox="1"/>
          <p:nvPr/>
        </p:nvSpPr>
        <p:spPr>
          <a:xfrm>
            <a:off x="691789" y="4981848"/>
            <a:ext cx="4810306" cy="705962"/>
          </a:xfrm>
          <a:prstGeom prst="rect">
            <a:avLst/>
          </a:prstGeom>
        </p:spPr>
        <p:txBody>
          <a:bodyPr vert="horz" wrap="square" lIns="0" tIns="15875" rIns="0" bIns="0" rtlCol="0">
            <a:spAutoFit/>
          </a:bodyPr>
          <a:lstStyle/>
          <a:p>
            <a:pPr marL="12700" marR="5080" algn="ctr">
              <a:lnSpc>
                <a:spcPct val="100000"/>
              </a:lnSpc>
              <a:spcBef>
                <a:spcPts val="125"/>
              </a:spcBef>
            </a:pPr>
            <a:r>
              <a:rPr lang="es-PE" sz="2400" b="1" dirty="0">
                <a:latin typeface="Calibri"/>
                <a:cs typeface="Calibri"/>
              </a:rPr>
              <a:t>Mantenimiento</a:t>
            </a:r>
            <a:r>
              <a:rPr lang="es-PE" sz="2400" b="1" spc="-175" dirty="0">
                <a:latin typeface="Calibri"/>
                <a:cs typeface="Calibri"/>
              </a:rPr>
              <a:t> </a:t>
            </a:r>
            <a:r>
              <a:rPr lang="es-PE" sz="2400" b="1" dirty="0">
                <a:latin typeface="Calibri"/>
                <a:cs typeface="Calibri"/>
              </a:rPr>
              <a:t>preventivo</a:t>
            </a:r>
          </a:p>
          <a:p>
            <a:pPr marL="12700" marR="5080" algn="ctr">
              <a:lnSpc>
                <a:spcPct val="100000"/>
              </a:lnSpc>
              <a:spcBef>
                <a:spcPts val="125"/>
              </a:spcBef>
            </a:pPr>
            <a:r>
              <a:rPr lang="es-PE" sz="2000" dirty="0">
                <a:latin typeface="Calibri"/>
                <a:cs typeface="Calibri"/>
              </a:rPr>
              <a:t>antes</a:t>
            </a:r>
            <a:r>
              <a:rPr lang="es-PE" sz="2000" spc="30" dirty="0">
                <a:latin typeface="Calibri"/>
                <a:cs typeface="Calibri"/>
              </a:rPr>
              <a:t> </a:t>
            </a:r>
            <a:r>
              <a:rPr lang="es-PE" sz="2000" dirty="0">
                <a:latin typeface="Calibri"/>
                <a:cs typeface="Calibri"/>
              </a:rPr>
              <a:t>del</a:t>
            </a:r>
            <a:r>
              <a:rPr lang="es-PE" sz="2000" spc="-15" dirty="0">
                <a:latin typeface="Calibri"/>
                <a:cs typeface="Calibri"/>
              </a:rPr>
              <a:t> </a:t>
            </a:r>
            <a:r>
              <a:rPr lang="es-PE" sz="2000" dirty="0">
                <a:latin typeface="Calibri"/>
                <a:cs typeface="Calibri"/>
              </a:rPr>
              <a:t>desgaste</a:t>
            </a:r>
            <a:r>
              <a:rPr lang="es-PE" sz="2000" spc="-114" dirty="0">
                <a:latin typeface="Calibri"/>
                <a:cs typeface="Calibri"/>
              </a:rPr>
              <a:t> </a:t>
            </a:r>
            <a:r>
              <a:rPr lang="es-PE" sz="2000" dirty="0">
                <a:latin typeface="Calibri"/>
                <a:cs typeface="Calibri"/>
              </a:rPr>
              <a:t>o</a:t>
            </a:r>
            <a:r>
              <a:rPr lang="es-PE" sz="2000" spc="-15" dirty="0">
                <a:latin typeface="Calibri"/>
                <a:cs typeface="Calibri"/>
              </a:rPr>
              <a:t> </a:t>
            </a:r>
            <a:r>
              <a:rPr lang="es-PE" sz="2000" dirty="0">
                <a:latin typeface="Calibri"/>
                <a:cs typeface="Calibri"/>
              </a:rPr>
              <a:t>de</a:t>
            </a:r>
            <a:r>
              <a:rPr lang="es-PE" sz="2000" spc="40" dirty="0">
                <a:latin typeface="Calibri"/>
                <a:cs typeface="Calibri"/>
              </a:rPr>
              <a:t> </a:t>
            </a:r>
            <a:r>
              <a:rPr lang="es-PE" sz="2000" dirty="0">
                <a:latin typeface="Calibri"/>
                <a:cs typeface="Calibri"/>
              </a:rPr>
              <a:t>ocurrir</a:t>
            </a:r>
            <a:r>
              <a:rPr lang="es-PE" sz="2000" spc="45" dirty="0">
                <a:latin typeface="Calibri"/>
                <a:cs typeface="Calibri"/>
              </a:rPr>
              <a:t> </a:t>
            </a:r>
            <a:r>
              <a:rPr lang="es-PE" sz="2000" spc="-25" dirty="0">
                <a:latin typeface="Calibri"/>
                <a:cs typeface="Calibri"/>
              </a:rPr>
              <a:t>la </a:t>
            </a:r>
            <a:r>
              <a:rPr lang="es-PE" sz="2000" spc="-10" dirty="0">
                <a:latin typeface="Calibri"/>
                <a:cs typeface="Calibri"/>
              </a:rPr>
              <a:t>falla.</a:t>
            </a:r>
            <a:endParaRPr lang="es-PE" sz="2000" dirty="0">
              <a:latin typeface="Calibri"/>
              <a:cs typeface="Calibri"/>
            </a:endParaRPr>
          </a:p>
        </p:txBody>
      </p:sp>
      <p:pic>
        <p:nvPicPr>
          <p:cNvPr id="8" name="object 8"/>
          <p:cNvPicPr/>
          <p:nvPr/>
        </p:nvPicPr>
        <p:blipFill>
          <a:blip r:embed="rId3" cstate="print"/>
          <a:stretch>
            <a:fillRect/>
          </a:stretch>
        </p:blipFill>
        <p:spPr>
          <a:xfrm>
            <a:off x="7211958" y="1915399"/>
            <a:ext cx="2819400" cy="2971800"/>
          </a:xfrm>
          <a:prstGeom prst="rect">
            <a:avLst/>
          </a:prstGeom>
        </p:spPr>
      </p:pic>
      <p:pic>
        <p:nvPicPr>
          <p:cNvPr id="9" name="Imagen 8">
            <a:extLst>
              <a:ext uri="{FF2B5EF4-FFF2-40B4-BE49-F238E27FC236}">
                <a16:creationId xmlns:a16="http://schemas.microsoft.com/office/drawing/2014/main" id="{92D1D2B3-E4BC-483E-A930-E8B0B96D3869}"/>
              </a:ext>
            </a:extLst>
          </p:cNvPr>
          <p:cNvPicPr>
            <a:picLocks noChangeAspect="1"/>
          </p:cNvPicPr>
          <p:nvPr/>
        </p:nvPicPr>
        <p:blipFill>
          <a:blip r:embed="rId4"/>
          <a:stretch>
            <a:fillRect/>
          </a:stretch>
        </p:blipFill>
        <p:spPr>
          <a:xfrm>
            <a:off x="1881701" y="2430013"/>
            <a:ext cx="2430483" cy="2352080"/>
          </a:xfrm>
          <a:prstGeom prst="rect">
            <a:avLst/>
          </a:prstGeom>
        </p:spPr>
      </p:pic>
      <p:sp>
        <p:nvSpPr>
          <p:cNvPr id="10" name="Rectángulo 9">
            <a:extLst>
              <a:ext uri="{FF2B5EF4-FFF2-40B4-BE49-F238E27FC236}">
                <a16:creationId xmlns:a16="http://schemas.microsoft.com/office/drawing/2014/main" id="{90DEBB38-7E44-443C-94FB-C32839BFDF2E}"/>
              </a:ext>
            </a:extLst>
          </p:cNvPr>
          <p:cNvSpPr/>
          <p:nvPr/>
        </p:nvSpPr>
        <p:spPr>
          <a:xfrm>
            <a:off x="6256314" y="4981848"/>
            <a:ext cx="5054623" cy="1090042"/>
          </a:xfrm>
          <a:prstGeom prst="rect">
            <a:avLst/>
          </a:prstGeom>
        </p:spPr>
        <p:txBody>
          <a:bodyPr wrap="square">
            <a:spAutoFit/>
          </a:bodyPr>
          <a:lstStyle/>
          <a:p>
            <a:pPr marL="12700" marR="5080" algn="ctr">
              <a:spcBef>
                <a:spcPts val="125"/>
              </a:spcBef>
              <a:tabLst>
                <a:tab pos="4849813" algn="l"/>
              </a:tabLst>
            </a:pPr>
            <a:r>
              <a:rPr lang="es-PE" sz="2400" b="1" dirty="0">
                <a:latin typeface="Calibri"/>
                <a:cs typeface="Calibri"/>
              </a:rPr>
              <a:t>Mantenimiento correctivo</a:t>
            </a:r>
          </a:p>
          <a:p>
            <a:pPr marL="12700" marR="5080" algn="ctr">
              <a:spcBef>
                <a:spcPts val="125"/>
              </a:spcBef>
            </a:pPr>
            <a:r>
              <a:rPr lang="es-PE" sz="2000" dirty="0">
                <a:latin typeface="Calibri"/>
                <a:cs typeface="Calibri"/>
              </a:rPr>
              <a:t>después de sucedidas las deficiencias  en las edificaciones.</a:t>
            </a:r>
          </a:p>
        </p:txBody>
      </p:sp>
      <p:sp>
        <p:nvSpPr>
          <p:cNvPr id="14" name="Google Shape;362;p42">
            <a:extLst>
              <a:ext uri="{FF2B5EF4-FFF2-40B4-BE49-F238E27FC236}">
                <a16:creationId xmlns:a16="http://schemas.microsoft.com/office/drawing/2014/main" id="{A9716A60-C729-5941-96BA-62B2C4747FA3}"/>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
        <p:nvSpPr>
          <p:cNvPr id="15" name="Rectángulo 14">
            <a:extLst>
              <a:ext uri="{FF2B5EF4-FFF2-40B4-BE49-F238E27FC236}">
                <a16:creationId xmlns:a16="http://schemas.microsoft.com/office/drawing/2014/main" id="{BC0EA2AE-0681-A34B-B463-5E0D13A04782}"/>
              </a:ext>
            </a:extLst>
          </p:cNvPr>
          <p:cNvSpPr/>
          <p:nvPr/>
        </p:nvSpPr>
        <p:spPr>
          <a:xfrm>
            <a:off x="3999573" y="1114411"/>
            <a:ext cx="4192856" cy="398279"/>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p:nvPr/>
        </p:nvSpPr>
        <p:spPr>
          <a:xfrm>
            <a:off x="3690847" y="1069382"/>
            <a:ext cx="4810306" cy="446917"/>
          </a:xfrm>
          <a:prstGeom prst="rect">
            <a:avLst/>
          </a:prstGeom>
        </p:spPr>
        <p:txBody>
          <a:bodyPr vert="horz" wrap="square" lIns="0" tIns="15875" rIns="0" bIns="0" rtlCol="0">
            <a:spAutoFit/>
          </a:bodyPr>
          <a:lstStyle>
            <a:defPPr>
              <a:defRPr lang="es-PE"/>
            </a:defPPr>
            <a:lvl1pPr marL="12700" algn="ctr">
              <a:lnSpc>
                <a:spcPct val="100000"/>
              </a:lnSpc>
              <a:spcBef>
                <a:spcPts val="125"/>
              </a:spcBef>
              <a:defRPr sz="2800" b="1" spc="-100">
                <a:solidFill>
                  <a:srgbClr val="295FA3"/>
                </a:solidFill>
                <a:latin typeface="Calibri" panose="020F0502020204030204" pitchFamily="34" charset="0"/>
                <a:cs typeface="Calibri" panose="020F0502020204030204" pitchFamily="34" charset="0"/>
              </a:defRPr>
            </a:lvl1pPr>
          </a:lstStyle>
          <a:p>
            <a:r>
              <a:rPr lang="es-MX" spc="0" dirty="0">
                <a:solidFill>
                  <a:schemeClr val="bg1"/>
                </a:solidFill>
              </a:rPr>
              <a:t>Tipos de mantenimiento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12"/>
          <p:cNvGrpSpPr/>
          <p:nvPr/>
        </p:nvGrpSpPr>
        <p:grpSpPr>
          <a:xfrm>
            <a:off x="10648950" y="0"/>
            <a:ext cx="1323975" cy="628650"/>
            <a:chOff x="10648950" y="0"/>
            <a:chExt cx="1323975" cy="628650"/>
          </a:xfrm>
        </p:grpSpPr>
        <p:sp>
          <p:nvSpPr>
            <p:cNvPr id="13" name="object 13"/>
            <p:cNvSpPr/>
            <p:nvPr/>
          </p:nvSpPr>
          <p:spPr>
            <a:xfrm>
              <a:off x="10648950" y="133350"/>
              <a:ext cx="1323975" cy="495300"/>
            </a:xfrm>
            <a:custGeom>
              <a:avLst/>
              <a:gdLst/>
              <a:ahLst/>
              <a:cxnLst/>
              <a:rect l="l" t="t" r="r" b="b"/>
              <a:pathLst>
                <a:path w="1323975" h="495300">
                  <a:moveTo>
                    <a:pt x="1323975" y="0"/>
                  </a:moveTo>
                  <a:lnTo>
                    <a:pt x="0" y="0"/>
                  </a:lnTo>
                  <a:lnTo>
                    <a:pt x="0" y="495300"/>
                  </a:lnTo>
                  <a:lnTo>
                    <a:pt x="1323975" y="495300"/>
                  </a:lnTo>
                  <a:lnTo>
                    <a:pt x="1323975" y="0"/>
                  </a:lnTo>
                  <a:close/>
                </a:path>
              </a:pathLst>
            </a:custGeom>
            <a:solidFill>
              <a:srgbClr val="E7E6E6"/>
            </a:solidFill>
          </p:spPr>
          <p:txBody>
            <a:bodyPr wrap="square" lIns="0" tIns="0" rIns="0" bIns="0" rtlCol="0"/>
            <a:lstStyle/>
            <a:p>
              <a:endParaRPr/>
            </a:p>
          </p:txBody>
        </p:sp>
        <p:pic>
          <p:nvPicPr>
            <p:cNvPr id="14" name="object 14"/>
            <p:cNvPicPr/>
            <p:nvPr/>
          </p:nvPicPr>
          <p:blipFill>
            <a:blip r:embed="rId2" cstate="print"/>
            <a:stretch>
              <a:fillRect/>
            </a:stretch>
          </p:blipFill>
          <p:spPr>
            <a:xfrm>
              <a:off x="10801350" y="0"/>
              <a:ext cx="1057275" cy="619125"/>
            </a:xfrm>
            <a:prstGeom prst="rect">
              <a:avLst/>
            </a:prstGeom>
          </p:spPr>
        </p:pic>
      </p:grpSp>
      <p:sp>
        <p:nvSpPr>
          <p:cNvPr id="19" name="Google Shape;362;p42">
            <a:extLst>
              <a:ext uri="{FF2B5EF4-FFF2-40B4-BE49-F238E27FC236}">
                <a16:creationId xmlns:a16="http://schemas.microsoft.com/office/drawing/2014/main" id="{A7FD1A75-9FC4-9E47-BBB9-0420C4DA755D}"/>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
        <p:nvSpPr>
          <p:cNvPr id="20" name="object 3">
            <a:extLst>
              <a:ext uri="{FF2B5EF4-FFF2-40B4-BE49-F238E27FC236}">
                <a16:creationId xmlns:a16="http://schemas.microsoft.com/office/drawing/2014/main" id="{2CC49172-36E8-A745-A8AE-A15B8E1D4C51}"/>
              </a:ext>
            </a:extLst>
          </p:cNvPr>
          <p:cNvSpPr txBox="1"/>
          <p:nvPr/>
        </p:nvSpPr>
        <p:spPr>
          <a:xfrm>
            <a:off x="870243" y="5625827"/>
            <a:ext cx="281495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Acciones</a:t>
            </a:r>
            <a:r>
              <a:rPr sz="1200" spc="250" dirty="0">
                <a:latin typeface="Calibri"/>
                <a:cs typeface="Calibri"/>
              </a:rPr>
              <a:t> </a:t>
            </a:r>
            <a:r>
              <a:rPr sz="1200" dirty="0">
                <a:latin typeface="Calibri"/>
                <a:cs typeface="Calibri"/>
              </a:rPr>
              <a:t>que</a:t>
            </a:r>
            <a:r>
              <a:rPr sz="1200" spc="195" dirty="0">
                <a:latin typeface="Calibri"/>
                <a:cs typeface="Calibri"/>
              </a:rPr>
              <a:t> </a:t>
            </a:r>
            <a:r>
              <a:rPr sz="1200" dirty="0">
                <a:latin typeface="Calibri"/>
                <a:cs typeface="Calibri"/>
              </a:rPr>
              <a:t>impliquen</a:t>
            </a:r>
            <a:r>
              <a:rPr sz="1200" spc="175" dirty="0">
                <a:latin typeface="Calibri"/>
                <a:cs typeface="Calibri"/>
              </a:rPr>
              <a:t> </a:t>
            </a:r>
            <a:r>
              <a:rPr sz="1200" dirty="0">
                <a:latin typeface="Calibri"/>
                <a:cs typeface="Calibri"/>
              </a:rPr>
              <a:t>la</a:t>
            </a:r>
            <a:r>
              <a:rPr sz="1200" spc="215" dirty="0">
                <a:latin typeface="Calibri"/>
                <a:cs typeface="Calibri"/>
              </a:rPr>
              <a:t> </a:t>
            </a:r>
            <a:r>
              <a:rPr sz="1200" dirty="0" err="1">
                <a:latin typeface="Calibri"/>
                <a:cs typeface="Calibri"/>
              </a:rPr>
              <a:t>construcción</a:t>
            </a:r>
            <a:r>
              <a:rPr sz="1200" spc="180" dirty="0">
                <a:latin typeface="Calibri"/>
                <a:cs typeface="Calibri"/>
              </a:rPr>
              <a:t> </a:t>
            </a:r>
            <a:r>
              <a:rPr sz="1200" spc="-25" dirty="0">
                <a:latin typeface="Calibri"/>
                <a:cs typeface="Calibri"/>
              </a:rPr>
              <a:t>de</a:t>
            </a:r>
            <a:endParaRPr sz="1200" dirty="0">
              <a:latin typeface="Calibri"/>
              <a:cs typeface="Calibri"/>
            </a:endParaRPr>
          </a:p>
        </p:txBody>
      </p:sp>
      <p:sp>
        <p:nvSpPr>
          <p:cNvPr id="21" name="object 4">
            <a:extLst>
              <a:ext uri="{FF2B5EF4-FFF2-40B4-BE49-F238E27FC236}">
                <a16:creationId xmlns:a16="http://schemas.microsoft.com/office/drawing/2014/main" id="{7A1AD7A9-CBED-9D4B-B76E-631D01BB8AC6}"/>
              </a:ext>
            </a:extLst>
          </p:cNvPr>
          <p:cNvSpPr txBox="1"/>
          <p:nvPr/>
        </p:nvSpPr>
        <p:spPr>
          <a:xfrm>
            <a:off x="870243" y="5806484"/>
            <a:ext cx="2821305" cy="197490"/>
          </a:xfrm>
          <a:prstGeom prst="rect">
            <a:avLst/>
          </a:prstGeom>
        </p:spPr>
        <p:txBody>
          <a:bodyPr vert="horz" wrap="square" lIns="0" tIns="12700" rIns="0" bIns="0" rtlCol="0">
            <a:spAutoFit/>
          </a:bodyPr>
          <a:lstStyle/>
          <a:p>
            <a:pPr marL="12700" algn="ctr">
              <a:lnSpc>
                <a:spcPct val="100000"/>
              </a:lnSpc>
              <a:spcBef>
                <a:spcPts val="100"/>
              </a:spcBef>
              <a:tabLst>
                <a:tab pos="622300" algn="l"/>
                <a:tab pos="1480185" algn="l"/>
                <a:tab pos="1727835" algn="l"/>
                <a:tab pos="2014220" algn="l"/>
              </a:tabLst>
            </a:pPr>
            <a:r>
              <a:rPr sz="1200" spc="-10" dirty="0">
                <a:latin typeface="Calibri"/>
                <a:cs typeface="Calibri"/>
              </a:rPr>
              <a:t>nuevos</a:t>
            </a:r>
            <a:r>
              <a:rPr sz="1200" dirty="0">
                <a:latin typeface="Calibri"/>
                <a:cs typeface="Calibri"/>
              </a:rPr>
              <a:t>	</a:t>
            </a:r>
            <a:r>
              <a:rPr sz="1200" spc="-10" dirty="0" err="1">
                <a:latin typeface="Calibri"/>
                <a:cs typeface="Calibri"/>
              </a:rPr>
              <a:t>ambientes</a:t>
            </a:r>
            <a:r>
              <a:rPr sz="1200" dirty="0">
                <a:latin typeface="Calibri"/>
                <a:cs typeface="Calibri"/>
              </a:rPr>
              <a:t>	</a:t>
            </a:r>
            <a:r>
              <a:rPr sz="1200" spc="-50" dirty="0">
                <a:latin typeface="Calibri"/>
                <a:cs typeface="Calibri"/>
              </a:rPr>
              <a:t>o</a:t>
            </a:r>
            <a:r>
              <a:rPr sz="1200" dirty="0">
                <a:latin typeface="Calibri"/>
                <a:cs typeface="Calibri"/>
              </a:rPr>
              <a:t>	</a:t>
            </a:r>
            <a:r>
              <a:rPr sz="1200" spc="-25" dirty="0">
                <a:latin typeface="Calibri"/>
                <a:cs typeface="Calibri"/>
              </a:rPr>
              <a:t>la</a:t>
            </a:r>
            <a:r>
              <a:rPr sz="1200" dirty="0">
                <a:latin typeface="Calibri"/>
                <a:cs typeface="Calibri"/>
              </a:rPr>
              <a:t>	</a:t>
            </a:r>
            <a:r>
              <a:rPr sz="1200" spc="-10" dirty="0">
                <a:latin typeface="Calibri"/>
                <a:cs typeface="Calibri"/>
              </a:rPr>
              <a:t>modificación</a:t>
            </a:r>
            <a:endParaRPr sz="1200" dirty="0">
              <a:latin typeface="Calibri"/>
              <a:cs typeface="Calibri"/>
            </a:endParaRPr>
          </a:p>
        </p:txBody>
      </p:sp>
      <p:sp>
        <p:nvSpPr>
          <p:cNvPr id="22" name="object 5">
            <a:extLst>
              <a:ext uri="{FF2B5EF4-FFF2-40B4-BE49-F238E27FC236}">
                <a16:creationId xmlns:a16="http://schemas.microsoft.com/office/drawing/2014/main" id="{18FCF86B-EFB7-5540-AAC9-E93289A7BA1B}"/>
              </a:ext>
            </a:extLst>
          </p:cNvPr>
          <p:cNvSpPr txBox="1"/>
          <p:nvPr/>
        </p:nvSpPr>
        <p:spPr>
          <a:xfrm>
            <a:off x="870243" y="5987777"/>
            <a:ext cx="1950720" cy="197490"/>
          </a:xfrm>
          <a:prstGeom prst="rect">
            <a:avLst/>
          </a:prstGeom>
        </p:spPr>
        <p:txBody>
          <a:bodyPr vert="horz" wrap="square" lIns="0" tIns="12700" rIns="0" bIns="0" rtlCol="0">
            <a:spAutoFit/>
          </a:bodyPr>
          <a:lstStyle/>
          <a:p>
            <a:pPr marL="12700">
              <a:lnSpc>
                <a:spcPct val="100000"/>
              </a:lnSpc>
              <a:spcBef>
                <a:spcPts val="100"/>
              </a:spcBef>
            </a:pPr>
            <a:r>
              <a:rPr sz="1200" spc="-10" dirty="0">
                <a:latin typeface="Calibri"/>
                <a:cs typeface="Calibri"/>
              </a:rPr>
              <a:t>estructural</a:t>
            </a:r>
            <a:r>
              <a:rPr sz="1200" spc="15" dirty="0">
                <a:latin typeface="Calibri"/>
                <a:cs typeface="Calibri"/>
              </a:rPr>
              <a:t> </a:t>
            </a:r>
            <a:r>
              <a:rPr sz="1200" dirty="0">
                <a:latin typeface="Calibri"/>
                <a:cs typeface="Calibri"/>
              </a:rPr>
              <a:t>de</a:t>
            </a:r>
            <a:r>
              <a:rPr sz="1200" spc="-5" dirty="0">
                <a:latin typeface="Calibri"/>
                <a:cs typeface="Calibri"/>
              </a:rPr>
              <a:t> </a:t>
            </a:r>
            <a:r>
              <a:rPr sz="1200" dirty="0">
                <a:latin typeface="Calibri"/>
                <a:cs typeface="Calibri"/>
              </a:rPr>
              <a:t>uno</a:t>
            </a:r>
            <a:r>
              <a:rPr sz="1200" spc="35" dirty="0">
                <a:latin typeface="Calibri"/>
                <a:cs typeface="Calibri"/>
              </a:rPr>
              <a:t> </a:t>
            </a:r>
            <a:r>
              <a:rPr sz="1200" dirty="0" err="1">
                <a:latin typeface="Calibri"/>
                <a:cs typeface="Calibri"/>
              </a:rPr>
              <a:t>ya</a:t>
            </a:r>
            <a:r>
              <a:rPr sz="1200" spc="15" dirty="0">
                <a:latin typeface="Calibri"/>
                <a:cs typeface="Calibri"/>
              </a:rPr>
              <a:t> </a:t>
            </a:r>
            <a:r>
              <a:rPr sz="1200" spc="-10" dirty="0" err="1">
                <a:latin typeface="Calibri"/>
                <a:cs typeface="Calibri"/>
              </a:rPr>
              <a:t>existente</a:t>
            </a:r>
            <a:r>
              <a:rPr lang="es-ES" sz="1200" spc="-10" dirty="0">
                <a:latin typeface="Calibri"/>
                <a:cs typeface="Calibri"/>
              </a:rPr>
              <a:t>.</a:t>
            </a:r>
            <a:endParaRPr sz="1200" dirty="0">
              <a:latin typeface="Calibri"/>
              <a:cs typeface="Calibri"/>
            </a:endParaRPr>
          </a:p>
        </p:txBody>
      </p:sp>
      <p:sp>
        <p:nvSpPr>
          <p:cNvPr id="23" name="object 6">
            <a:extLst>
              <a:ext uri="{FF2B5EF4-FFF2-40B4-BE49-F238E27FC236}">
                <a16:creationId xmlns:a16="http://schemas.microsoft.com/office/drawing/2014/main" id="{2D6F9ED3-40E7-FD48-8144-AA9FA973ADEA}"/>
              </a:ext>
            </a:extLst>
          </p:cNvPr>
          <p:cNvSpPr txBox="1"/>
          <p:nvPr/>
        </p:nvSpPr>
        <p:spPr>
          <a:xfrm>
            <a:off x="4416176" y="5632077"/>
            <a:ext cx="3031490" cy="371897"/>
          </a:xfrm>
          <a:prstGeom prst="rect">
            <a:avLst/>
          </a:prstGeom>
        </p:spPr>
        <p:txBody>
          <a:bodyPr vert="horz" wrap="square" lIns="0" tIns="12700" rIns="0" bIns="0" rtlCol="0">
            <a:spAutoFit/>
          </a:bodyPr>
          <a:lstStyle/>
          <a:p>
            <a:pPr marL="12700" algn="ctr">
              <a:lnSpc>
                <a:spcPts val="1435"/>
              </a:lnSpc>
              <a:spcBef>
                <a:spcPts val="100"/>
              </a:spcBef>
            </a:pPr>
            <a:r>
              <a:rPr sz="1200" dirty="0">
                <a:latin typeface="Calibri"/>
                <a:cs typeface="Calibri"/>
              </a:rPr>
              <a:t>Acciones</a:t>
            </a:r>
            <a:r>
              <a:rPr sz="1200" spc="175" dirty="0">
                <a:latin typeface="Calibri"/>
                <a:cs typeface="Calibri"/>
              </a:rPr>
              <a:t> </a:t>
            </a:r>
            <a:r>
              <a:rPr sz="1200" dirty="0">
                <a:latin typeface="Calibri"/>
                <a:cs typeface="Calibri"/>
              </a:rPr>
              <a:t>en</a:t>
            </a:r>
            <a:r>
              <a:rPr sz="1200" spc="100" dirty="0">
                <a:latin typeface="Calibri"/>
                <a:cs typeface="Calibri"/>
              </a:rPr>
              <a:t> </a:t>
            </a:r>
            <a:r>
              <a:rPr sz="1200" dirty="0">
                <a:latin typeface="Calibri"/>
                <a:cs typeface="Calibri"/>
              </a:rPr>
              <a:t>inmuebles</a:t>
            </a:r>
            <a:r>
              <a:rPr sz="1200" spc="180" dirty="0">
                <a:latin typeface="Calibri"/>
                <a:cs typeface="Calibri"/>
              </a:rPr>
              <a:t> </a:t>
            </a:r>
            <a:r>
              <a:rPr sz="1200" dirty="0">
                <a:latin typeface="Calibri"/>
                <a:cs typeface="Calibri"/>
              </a:rPr>
              <a:t>declarados</a:t>
            </a:r>
            <a:r>
              <a:rPr sz="1200" spc="180" dirty="0">
                <a:latin typeface="Calibri"/>
                <a:cs typeface="Calibri"/>
              </a:rPr>
              <a:t> </a:t>
            </a:r>
            <a:r>
              <a:rPr sz="1200" spc="-10" dirty="0">
                <a:latin typeface="Calibri"/>
                <a:cs typeface="Calibri"/>
              </a:rPr>
              <a:t>inhabitables</a:t>
            </a:r>
            <a:endParaRPr sz="1200" dirty="0">
              <a:latin typeface="Calibri"/>
              <a:cs typeface="Calibri"/>
            </a:endParaRPr>
          </a:p>
          <a:p>
            <a:pPr marL="12700" algn="ctr">
              <a:lnSpc>
                <a:spcPts val="1435"/>
              </a:lnSpc>
            </a:pPr>
            <a:r>
              <a:rPr sz="1200" dirty="0">
                <a:latin typeface="Calibri"/>
                <a:cs typeface="Calibri"/>
              </a:rPr>
              <a:t>por</a:t>
            </a:r>
            <a:r>
              <a:rPr sz="1200" spc="-10" dirty="0">
                <a:latin typeface="Calibri"/>
                <a:cs typeface="Calibri"/>
              </a:rPr>
              <a:t> </a:t>
            </a:r>
            <a:r>
              <a:rPr lang="es-ES" sz="1200" spc="-10" dirty="0" err="1">
                <a:latin typeface="Calibri"/>
                <a:cs typeface="Calibri"/>
              </a:rPr>
              <a:t>Indeci</a:t>
            </a:r>
            <a:r>
              <a:rPr lang="es-ES" sz="1200" spc="-10" dirty="0">
                <a:latin typeface="Calibri"/>
                <a:cs typeface="Calibri"/>
              </a:rPr>
              <a:t>.</a:t>
            </a:r>
            <a:endParaRPr sz="1200" dirty="0">
              <a:latin typeface="Calibri"/>
              <a:cs typeface="Calibri"/>
            </a:endParaRPr>
          </a:p>
        </p:txBody>
      </p:sp>
      <p:sp>
        <p:nvSpPr>
          <p:cNvPr id="24" name="object 7">
            <a:extLst>
              <a:ext uri="{FF2B5EF4-FFF2-40B4-BE49-F238E27FC236}">
                <a16:creationId xmlns:a16="http://schemas.microsoft.com/office/drawing/2014/main" id="{C582A294-9BD2-9F4A-9E3F-15F816D4ABF5}"/>
              </a:ext>
            </a:extLst>
          </p:cNvPr>
          <p:cNvSpPr txBox="1"/>
          <p:nvPr/>
        </p:nvSpPr>
        <p:spPr>
          <a:xfrm>
            <a:off x="8397679" y="5632077"/>
            <a:ext cx="2753995" cy="371897"/>
          </a:xfrm>
          <a:prstGeom prst="rect">
            <a:avLst/>
          </a:prstGeom>
        </p:spPr>
        <p:txBody>
          <a:bodyPr vert="horz" wrap="square" lIns="0" tIns="12700" rIns="0" bIns="0" rtlCol="0">
            <a:spAutoFit/>
          </a:bodyPr>
          <a:lstStyle/>
          <a:p>
            <a:pPr marL="12700" algn="ctr">
              <a:lnSpc>
                <a:spcPts val="1435"/>
              </a:lnSpc>
              <a:spcBef>
                <a:spcPts val="100"/>
              </a:spcBef>
            </a:pPr>
            <a:r>
              <a:rPr sz="1200" dirty="0">
                <a:latin typeface="Calibri"/>
                <a:cs typeface="Calibri"/>
              </a:rPr>
              <a:t>Acciones</a:t>
            </a:r>
            <a:r>
              <a:rPr sz="1200" spc="465" dirty="0">
                <a:latin typeface="Calibri"/>
                <a:cs typeface="Calibri"/>
              </a:rPr>
              <a:t> </a:t>
            </a:r>
            <a:r>
              <a:rPr sz="1200" dirty="0">
                <a:latin typeface="Calibri"/>
                <a:cs typeface="Calibri"/>
              </a:rPr>
              <a:t>que</a:t>
            </a:r>
            <a:r>
              <a:rPr sz="1200" spc="430" dirty="0">
                <a:latin typeface="Calibri"/>
                <a:cs typeface="Calibri"/>
              </a:rPr>
              <a:t> </a:t>
            </a:r>
            <a:r>
              <a:rPr sz="1200" dirty="0">
                <a:latin typeface="Calibri"/>
                <a:cs typeface="Calibri"/>
              </a:rPr>
              <a:t>puedan</a:t>
            </a:r>
            <a:r>
              <a:rPr sz="1200" spc="400" dirty="0">
                <a:latin typeface="Calibri"/>
                <a:cs typeface="Calibri"/>
              </a:rPr>
              <a:t> </a:t>
            </a:r>
            <a:r>
              <a:rPr sz="1200" dirty="0">
                <a:latin typeface="Calibri"/>
                <a:cs typeface="Calibri"/>
              </a:rPr>
              <a:t>ocultar</a:t>
            </a:r>
            <a:r>
              <a:rPr sz="1200" spc="390" dirty="0">
                <a:latin typeface="Calibri"/>
                <a:cs typeface="Calibri"/>
              </a:rPr>
              <a:t> </a:t>
            </a:r>
            <a:r>
              <a:rPr sz="1200" dirty="0">
                <a:latin typeface="Calibri"/>
                <a:cs typeface="Calibri"/>
              </a:rPr>
              <a:t>los</a:t>
            </a:r>
            <a:r>
              <a:rPr sz="1200" spc="409" dirty="0">
                <a:latin typeface="Calibri"/>
                <a:cs typeface="Calibri"/>
              </a:rPr>
              <a:t> </a:t>
            </a:r>
            <a:r>
              <a:rPr sz="1200" spc="-10" dirty="0">
                <a:latin typeface="Calibri"/>
                <a:cs typeface="Calibri"/>
              </a:rPr>
              <a:t>rastros</a:t>
            </a:r>
            <a:endParaRPr sz="1200" dirty="0">
              <a:latin typeface="Calibri"/>
              <a:cs typeface="Calibri"/>
            </a:endParaRPr>
          </a:p>
          <a:p>
            <a:pPr marL="12700" algn="ctr">
              <a:lnSpc>
                <a:spcPts val="1435"/>
              </a:lnSpc>
            </a:pPr>
            <a:r>
              <a:rPr sz="1200" dirty="0">
                <a:latin typeface="Calibri"/>
                <a:cs typeface="Calibri"/>
              </a:rPr>
              <a:t>visibles</a:t>
            </a:r>
            <a:r>
              <a:rPr sz="1200" spc="5" dirty="0">
                <a:latin typeface="Calibri"/>
                <a:cs typeface="Calibri"/>
              </a:rPr>
              <a:t> </a:t>
            </a:r>
            <a:r>
              <a:rPr sz="1200" spc="-20" dirty="0">
                <a:latin typeface="Calibri"/>
                <a:cs typeface="Calibri"/>
              </a:rPr>
              <a:t>de</a:t>
            </a:r>
            <a:r>
              <a:rPr sz="1200" spc="-35" dirty="0">
                <a:latin typeface="Calibri"/>
                <a:cs typeface="Calibri"/>
              </a:rPr>
              <a:t> </a:t>
            </a:r>
            <a:r>
              <a:rPr sz="1200" dirty="0">
                <a:latin typeface="Calibri"/>
                <a:cs typeface="Calibri"/>
              </a:rPr>
              <a:t>una</a:t>
            </a:r>
            <a:r>
              <a:rPr sz="1200" spc="60" dirty="0">
                <a:latin typeface="Calibri"/>
                <a:cs typeface="Calibri"/>
              </a:rPr>
              <a:t> </a:t>
            </a:r>
            <a:r>
              <a:rPr sz="1200" dirty="0" err="1">
                <a:latin typeface="Calibri"/>
                <a:cs typeface="Calibri"/>
              </a:rPr>
              <a:t>deficiencia</a:t>
            </a:r>
            <a:r>
              <a:rPr sz="1200" dirty="0">
                <a:latin typeface="Calibri"/>
                <a:cs typeface="Calibri"/>
              </a:rPr>
              <a:t> </a:t>
            </a:r>
            <a:r>
              <a:rPr sz="1200" spc="-10" dirty="0" err="1">
                <a:latin typeface="Calibri"/>
                <a:cs typeface="Calibri"/>
              </a:rPr>
              <a:t>estructural</a:t>
            </a:r>
            <a:r>
              <a:rPr lang="es-ES" sz="1200" spc="-10" dirty="0">
                <a:latin typeface="Calibri"/>
                <a:cs typeface="Calibri"/>
              </a:rPr>
              <a:t>.</a:t>
            </a:r>
            <a:endParaRPr sz="1200" dirty="0">
              <a:latin typeface="Calibri"/>
              <a:cs typeface="Calibri"/>
            </a:endParaRPr>
          </a:p>
        </p:txBody>
      </p:sp>
      <p:pic>
        <p:nvPicPr>
          <p:cNvPr id="25" name="object 9">
            <a:extLst>
              <a:ext uri="{FF2B5EF4-FFF2-40B4-BE49-F238E27FC236}">
                <a16:creationId xmlns:a16="http://schemas.microsoft.com/office/drawing/2014/main" id="{38437142-327E-6340-AC05-60E80A8DC18F}"/>
              </a:ext>
            </a:extLst>
          </p:cNvPr>
          <p:cNvPicPr/>
          <p:nvPr/>
        </p:nvPicPr>
        <p:blipFill>
          <a:blip r:embed="rId3" cstate="print"/>
          <a:stretch>
            <a:fillRect/>
          </a:stretch>
        </p:blipFill>
        <p:spPr>
          <a:xfrm>
            <a:off x="4195081" y="1985371"/>
            <a:ext cx="3507433" cy="3454690"/>
          </a:xfrm>
          <a:prstGeom prst="rect">
            <a:avLst/>
          </a:prstGeom>
        </p:spPr>
      </p:pic>
      <p:pic>
        <p:nvPicPr>
          <p:cNvPr id="26" name="object 10">
            <a:extLst>
              <a:ext uri="{FF2B5EF4-FFF2-40B4-BE49-F238E27FC236}">
                <a16:creationId xmlns:a16="http://schemas.microsoft.com/office/drawing/2014/main" id="{FCD09303-BA4E-C842-B902-FA08EB74D502}"/>
              </a:ext>
            </a:extLst>
          </p:cNvPr>
          <p:cNvPicPr/>
          <p:nvPr/>
        </p:nvPicPr>
        <p:blipFill>
          <a:blip r:embed="rId4" cstate="print"/>
          <a:stretch>
            <a:fillRect/>
          </a:stretch>
        </p:blipFill>
        <p:spPr>
          <a:xfrm>
            <a:off x="566737" y="1985370"/>
            <a:ext cx="3428319" cy="3454691"/>
          </a:xfrm>
          <a:prstGeom prst="rect">
            <a:avLst/>
          </a:prstGeom>
        </p:spPr>
      </p:pic>
      <p:pic>
        <p:nvPicPr>
          <p:cNvPr id="27" name="Google Shape;139;p27">
            <a:extLst>
              <a:ext uri="{FF2B5EF4-FFF2-40B4-BE49-F238E27FC236}">
                <a16:creationId xmlns:a16="http://schemas.microsoft.com/office/drawing/2014/main" id="{85E97BDE-3D40-4243-9107-89E0921C4DA4}"/>
              </a:ext>
            </a:extLst>
          </p:cNvPr>
          <p:cNvPicPr preferRelativeResize="0"/>
          <p:nvPr/>
        </p:nvPicPr>
        <p:blipFill rotWithShape="1">
          <a:blip r:embed="rId5">
            <a:alphaModFix/>
          </a:blip>
          <a:srcRect b="26911"/>
          <a:stretch/>
        </p:blipFill>
        <p:spPr>
          <a:xfrm>
            <a:off x="7902538" y="1985371"/>
            <a:ext cx="3808137" cy="3454690"/>
          </a:xfrm>
          <a:prstGeom prst="rect">
            <a:avLst/>
          </a:prstGeom>
          <a:noFill/>
          <a:ln>
            <a:noFill/>
          </a:ln>
        </p:spPr>
      </p:pic>
      <p:sp>
        <p:nvSpPr>
          <p:cNvPr id="28" name="Rectángulo 27">
            <a:extLst>
              <a:ext uri="{FF2B5EF4-FFF2-40B4-BE49-F238E27FC236}">
                <a16:creationId xmlns:a16="http://schemas.microsoft.com/office/drawing/2014/main" id="{6211D72B-38D8-9A4C-B57E-AD4106F50AF0}"/>
              </a:ext>
            </a:extLst>
          </p:cNvPr>
          <p:cNvSpPr/>
          <p:nvPr/>
        </p:nvSpPr>
        <p:spPr>
          <a:xfrm>
            <a:off x="1719944" y="1185108"/>
            <a:ext cx="8752112" cy="406908"/>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object 2">
            <a:extLst>
              <a:ext uri="{FF2B5EF4-FFF2-40B4-BE49-F238E27FC236}">
                <a16:creationId xmlns:a16="http://schemas.microsoft.com/office/drawing/2014/main" id="{14FB2F1C-DE98-F441-BCF1-8C4B7EFFEB3C}"/>
              </a:ext>
            </a:extLst>
          </p:cNvPr>
          <p:cNvSpPr txBox="1"/>
          <p:nvPr/>
        </p:nvSpPr>
        <p:spPr>
          <a:xfrm>
            <a:off x="1131575" y="1206654"/>
            <a:ext cx="9928850" cy="400751"/>
          </a:xfrm>
          <a:prstGeom prst="rect">
            <a:avLst/>
          </a:prstGeom>
        </p:spPr>
        <p:txBody>
          <a:bodyPr vert="horz" wrap="square" lIns="0" tIns="15875" rIns="0" bIns="0" rtlCol="0">
            <a:spAutoFit/>
          </a:bodyPr>
          <a:lstStyle>
            <a:defPPr>
              <a:defRPr lang="es-PE"/>
            </a:defPPr>
            <a:lvl1pPr marL="12700" algn="ctr">
              <a:lnSpc>
                <a:spcPct val="100000"/>
              </a:lnSpc>
              <a:spcBef>
                <a:spcPts val="125"/>
              </a:spcBef>
              <a:defRPr sz="2800" b="1" spc="-100">
                <a:solidFill>
                  <a:srgbClr val="295FA3"/>
                </a:solidFill>
                <a:latin typeface="Calibri" panose="020F0502020204030204" pitchFamily="34" charset="0"/>
                <a:cs typeface="Calibri" panose="020F0502020204030204" pitchFamily="34" charset="0"/>
              </a:defRPr>
            </a:lvl1pPr>
          </a:lstStyle>
          <a:p>
            <a:r>
              <a:rPr lang="es-MX" sz="2500" spc="0" dirty="0">
                <a:solidFill>
                  <a:schemeClr val="bg1"/>
                </a:solidFill>
              </a:rPr>
              <a:t>Acciones que no deben ser consideradas como mantenimiento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2"/>
          <p:cNvSpPr/>
          <p:nvPr/>
        </p:nvSpPr>
        <p:spPr>
          <a:xfrm>
            <a:off x="9807601" y="4954844"/>
            <a:ext cx="1768152" cy="691699"/>
          </a:xfrm>
          <a:prstGeom prst="rect">
            <a:avLst/>
          </a:prstGeom>
          <a:solidFill>
            <a:srgbClr val="EFF7F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PE" sz="1200" b="0" i="0" u="none" strike="noStrike" cap="none" dirty="0">
                <a:solidFill>
                  <a:schemeClr val="dk1"/>
                </a:solidFill>
                <a:ea typeface="Arial"/>
                <a:cs typeface="Montserrat" panose="020B0604020202020204" charset="0"/>
                <a:sym typeface="Arial"/>
              </a:rPr>
              <a:t>Es comprar uno o varios elementos y colocarlos en</a:t>
            </a:r>
            <a:r>
              <a:rPr lang="es-PE" sz="1200" dirty="0">
                <a:cs typeface="Montserrat" panose="020B0604020202020204" charset="0"/>
                <a:sym typeface="Arial"/>
              </a:rPr>
              <a:t> </a:t>
            </a:r>
            <a:r>
              <a:rPr lang="es-PE" sz="1200" b="0" i="0" u="none" strike="noStrike" cap="none" dirty="0">
                <a:solidFill>
                  <a:schemeClr val="dk1"/>
                </a:solidFill>
                <a:ea typeface="Arial"/>
                <a:cs typeface="Montserrat" panose="020B0604020202020204" charset="0"/>
                <a:sym typeface="Arial"/>
              </a:rPr>
              <a:t>un lugar fijo.</a:t>
            </a:r>
            <a:endParaRPr lang="es-PE" sz="1200" dirty="0">
              <a:cs typeface="Montserrat" panose="020B0604020202020204" charset="0"/>
            </a:endParaRPr>
          </a:p>
        </p:txBody>
      </p:sp>
      <p:sp>
        <p:nvSpPr>
          <p:cNvPr id="181" name="Google Shape;181;p22"/>
          <p:cNvSpPr/>
          <p:nvPr/>
        </p:nvSpPr>
        <p:spPr>
          <a:xfrm>
            <a:off x="3617284" y="4957056"/>
            <a:ext cx="1759807" cy="529784"/>
          </a:xfrm>
          <a:prstGeom prst="rect">
            <a:avLst/>
          </a:prstGeom>
          <a:solidFill>
            <a:srgbClr val="EFF7F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PE" sz="1200" b="0" i="0" u="none" strike="noStrike" cap="none" dirty="0">
                <a:solidFill>
                  <a:schemeClr val="dk1"/>
                </a:solidFill>
                <a:ea typeface="Arial"/>
                <a:cs typeface="Montserrat" panose="020B0604020202020204" charset="0"/>
                <a:sym typeface="Arial"/>
              </a:rPr>
              <a:t>Es restaurar un elemento que presenta fallas por desgaste.</a:t>
            </a:r>
            <a:endParaRPr lang="es-PE" sz="1200" dirty="0">
              <a:cs typeface="Montserrat" panose="020B0604020202020204" charset="0"/>
            </a:endParaRPr>
          </a:p>
        </p:txBody>
      </p:sp>
      <p:sp>
        <p:nvSpPr>
          <p:cNvPr id="182" name="Google Shape;182;p22"/>
          <p:cNvSpPr/>
          <p:nvPr/>
        </p:nvSpPr>
        <p:spPr>
          <a:xfrm>
            <a:off x="5498117" y="4967353"/>
            <a:ext cx="1642060" cy="529784"/>
          </a:xfrm>
          <a:prstGeom prst="rect">
            <a:avLst/>
          </a:prstGeom>
          <a:solidFill>
            <a:srgbClr val="EFF7F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PE" sz="1200" b="0" i="0" u="none" strike="noStrike" cap="none" dirty="0">
                <a:solidFill>
                  <a:schemeClr val="dk1"/>
                </a:solidFill>
                <a:ea typeface="Arial"/>
                <a:cs typeface="Montserrat" panose="020B0604020202020204" charset="0"/>
                <a:sym typeface="Arial"/>
              </a:rPr>
              <a:t>Es reemplazar un elemento que no se puede reparar.</a:t>
            </a:r>
            <a:endParaRPr lang="es-PE" sz="1200" dirty="0">
              <a:cs typeface="Montserrat" panose="020B0604020202020204" charset="0"/>
            </a:endParaRPr>
          </a:p>
        </p:txBody>
      </p:sp>
      <p:sp>
        <p:nvSpPr>
          <p:cNvPr id="183" name="Google Shape;183;p22"/>
          <p:cNvSpPr/>
          <p:nvPr/>
        </p:nvSpPr>
        <p:spPr>
          <a:xfrm>
            <a:off x="778470" y="4967353"/>
            <a:ext cx="2149776" cy="529784"/>
          </a:xfrm>
          <a:prstGeom prst="rect">
            <a:avLst/>
          </a:prstGeom>
          <a:solidFill>
            <a:srgbClr val="EFF7F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PE" sz="1200" b="0" i="0" u="none" strike="noStrike" cap="none" dirty="0">
                <a:solidFill>
                  <a:schemeClr val="dk1"/>
                </a:solidFill>
                <a:ea typeface="Arial"/>
                <a:cs typeface="Montserrat" panose="020B0604020202020204" charset="0"/>
                <a:sym typeface="Arial"/>
              </a:rPr>
              <a:t>Son acciones que permiten un funcionamiento adecuado. </a:t>
            </a:r>
            <a:endParaRPr lang="es-PE" sz="1200" dirty="0">
              <a:cs typeface="Montserrat" panose="020B0604020202020204" charset="0"/>
            </a:endParaRPr>
          </a:p>
        </p:txBody>
      </p:sp>
      <p:sp>
        <p:nvSpPr>
          <p:cNvPr id="184" name="Google Shape;184;p22"/>
          <p:cNvSpPr/>
          <p:nvPr/>
        </p:nvSpPr>
        <p:spPr>
          <a:xfrm>
            <a:off x="7845862" y="4967353"/>
            <a:ext cx="1824523" cy="529784"/>
          </a:xfrm>
          <a:prstGeom prst="rect">
            <a:avLst/>
          </a:prstGeom>
          <a:solidFill>
            <a:srgbClr val="EFF7FF"/>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PE" sz="1200" b="0" i="0" u="none" strike="noStrike" cap="none">
                <a:solidFill>
                  <a:schemeClr val="dk1"/>
                </a:solidFill>
                <a:ea typeface="Arial"/>
                <a:cs typeface="Montserrat" panose="020B0604020202020204" charset="0"/>
                <a:sym typeface="Arial"/>
              </a:rPr>
              <a:t>Es la compra de un elemento específico para el servicio educativo.</a:t>
            </a:r>
            <a:endParaRPr lang="es-PE" sz="1200" b="0" i="1" u="none" strike="noStrike" cap="none">
              <a:solidFill>
                <a:schemeClr val="dk1"/>
              </a:solidFill>
              <a:ea typeface="Arial"/>
              <a:cs typeface="Montserrat" panose="020B0604020202020204" charset="0"/>
              <a:sym typeface="Arial"/>
            </a:endParaRPr>
          </a:p>
        </p:txBody>
      </p:sp>
      <p:sp>
        <p:nvSpPr>
          <p:cNvPr id="185" name="Google Shape;185;p22"/>
          <p:cNvSpPr/>
          <p:nvPr/>
        </p:nvSpPr>
        <p:spPr>
          <a:xfrm>
            <a:off x="8223386" y="3208073"/>
            <a:ext cx="1240701" cy="1240701"/>
          </a:xfrm>
          <a:prstGeom prst="ellipse">
            <a:avLst/>
          </a:prstGeom>
          <a:solidFill>
            <a:srgbClr val="EFF7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86" name="Google Shape;186;p22"/>
          <p:cNvSpPr txBox="1"/>
          <p:nvPr/>
        </p:nvSpPr>
        <p:spPr>
          <a:xfrm>
            <a:off x="8073745" y="4381220"/>
            <a:ext cx="1539984"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000000"/>
                </a:solidFill>
                <a:ea typeface="Arial"/>
                <a:cs typeface="Arial"/>
                <a:sym typeface="Arial"/>
              </a:rPr>
              <a:t>ADQUISICIÓN</a:t>
            </a:r>
            <a:endParaRPr/>
          </a:p>
        </p:txBody>
      </p:sp>
      <p:sp>
        <p:nvSpPr>
          <p:cNvPr id="187" name="Google Shape;187;p22"/>
          <p:cNvSpPr txBox="1"/>
          <p:nvPr/>
        </p:nvSpPr>
        <p:spPr>
          <a:xfrm>
            <a:off x="9957413" y="4381221"/>
            <a:ext cx="1447244"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000000"/>
                </a:solidFill>
                <a:ea typeface="Arial"/>
                <a:cs typeface="Arial"/>
                <a:sym typeface="Arial"/>
              </a:rPr>
              <a:t>INSTALACIÓN</a:t>
            </a:r>
            <a:endParaRPr/>
          </a:p>
        </p:txBody>
      </p:sp>
      <p:sp>
        <p:nvSpPr>
          <p:cNvPr id="188" name="Google Shape;188;p22"/>
          <p:cNvSpPr txBox="1"/>
          <p:nvPr/>
        </p:nvSpPr>
        <p:spPr>
          <a:xfrm>
            <a:off x="3742339" y="4381219"/>
            <a:ext cx="1585822"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000000"/>
                </a:solidFill>
                <a:ea typeface="Arial"/>
                <a:cs typeface="Arial"/>
                <a:sym typeface="Arial"/>
              </a:rPr>
              <a:t>REPARACIÓN</a:t>
            </a:r>
            <a:endParaRPr/>
          </a:p>
        </p:txBody>
      </p:sp>
      <p:sp>
        <p:nvSpPr>
          <p:cNvPr id="189" name="Google Shape;189;p22"/>
          <p:cNvSpPr txBox="1"/>
          <p:nvPr/>
        </p:nvSpPr>
        <p:spPr>
          <a:xfrm>
            <a:off x="5604728" y="4381219"/>
            <a:ext cx="1549026"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000000"/>
                </a:solidFill>
                <a:ea typeface="Arial"/>
                <a:cs typeface="Arial"/>
                <a:sym typeface="Arial"/>
              </a:rPr>
              <a:t>REPOSICIÓN</a:t>
            </a:r>
            <a:endParaRPr/>
          </a:p>
        </p:txBody>
      </p:sp>
      <p:sp>
        <p:nvSpPr>
          <p:cNvPr id="190" name="Google Shape;190;p22"/>
          <p:cNvSpPr txBox="1"/>
          <p:nvPr/>
        </p:nvSpPr>
        <p:spPr>
          <a:xfrm>
            <a:off x="721564" y="4381218"/>
            <a:ext cx="2367020"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dirty="0">
                <a:solidFill>
                  <a:srgbClr val="000000"/>
                </a:solidFill>
                <a:ea typeface="Arial"/>
                <a:cs typeface="Arial"/>
                <a:sym typeface="Arial"/>
              </a:rPr>
              <a:t>MANTENIMIENTO PREVENTIVO</a:t>
            </a:r>
            <a:endParaRPr dirty="0"/>
          </a:p>
        </p:txBody>
      </p:sp>
      <p:pic>
        <p:nvPicPr>
          <p:cNvPr id="191" name="Google Shape;191;p22"/>
          <p:cNvPicPr preferRelativeResize="0"/>
          <p:nvPr/>
        </p:nvPicPr>
        <p:blipFill rotWithShape="1">
          <a:blip r:embed="rId3">
            <a:alphaModFix/>
          </a:blip>
          <a:srcRect/>
          <a:stretch/>
        </p:blipFill>
        <p:spPr>
          <a:xfrm>
            <a:off x="8353734" y="3307236"/>
            <a:ext cx="980004" cy="1013413"/>
          </a:xfrm>
          <a:prstGeom prst="rect">
            <a:avLst/>
          </a:prstGeom>
          <a:noFill/>
          <a:ln>
            <a:noFill/>
          </a:ln>
        </p:spPr>
      </p:pic>
      <p:pic>
        <p:nvPicPr>
          <p:cNvPr id="192" name="Google Shape;192;p22"/>
          <p:cNvPicPr preferRelativeResize="0"/>
          <p:nvPr/>
        </p:nvPicPr>
        <p:blipFill rotWithShape="1">
          <a:blip r:embed="rId4">
            <a:alphaModFix/>
          </a:blip>
          <a:srcRect/>
          <a:stretch/>
        </p:blipFill>
        <p:spPr>
          <a:xfrm>
            <a:off x="10232052" y="3445798"/>
            <a:ext cx="897967" cy="897967"/>
          </a:xfrm>
          <a:prstGeom prst="rect">
            <a:avLst/>
          </a:prstGeom>
          <a:noFill/>
          <a:ln>
            <a:noFill/>
          </a:ln>
        </p:spPr>
      </p:pic>
      <p:pic>
        <p:nvPicPr>
          <p:cNvPr id="193" name="Google Shape;193;p22"/>
          <p:cNvPicPr preferRelativeResize="0"/>
          <p:nvPr/>
        </p:nvPicPr>
        <p:blipFill rotWithShape="1">
          <a:blip r:embed="rId5">
            <a:alphaModFix/>
          </a:blip>
          <a:srcRect/>
          <a:stretch/>
        </p:blipFill>
        <p:spPr>
          <a:xfrm>
            <a:off x="5950119" y="3445798"/>
            <a:ext cx="897967" cy="897967"/>
          </a:xfrm>
          <a:prstGeom prst="rect">
            <a:avLst/>
          </a:prstGeom>
          <a:noFill/>
          <a:ln>
            <a:noFill/>
          </a:ln>
        </p:spPr>
      </p:pic>
      <p:pic>
        <p:nvPicPr>
          <p:cNvPr id="194" name="Google Shape;194;p22"/>
          <p:cNvPicPr preferRelativeResize="0"/>
          <p:nvPr/>
        </p:nvPicPr>
        <p:blipFill rotWithShape="1">
          <a:blip r:embed="rId6">
            <a:alphaModFix/>
          </a:blip>
          <a:srcRect/>
          <a:stretch/>
        </p:blipFill>
        <p:spPr>
          <a:xfrm>
            <a:off x="1426628" y="3386036"/>
            <a:ext cx="980003" cy="957729"/>
          </a:xfrm>
          <a:prstGeom prst="rect">
            <a:avLst/>
          </a:prstGeom>
          <a:noFill/>
          <a:ln>
            <a:noFill/>
          </a:ln>
        </p:spPr>
      </p:pic>
      <p:pic>
        <p:nvPicPr>
          <p:cNvPr id="195" name="Google Shape;195;p22"/>
          <p:cNvPicPr preferRelativeResize="0"/>
          <p:nvPr/>
        </p:nvPicPr>
        <p:blipFill rotWithShape="1">
          <a:blip r:embed="rId7">
            <a:alphaModFix/>
          </a:blip>
          <a:srcRect/>
          <a:stretch/>
        </p:blipFill>
        <p:spPr>
          <a:xfrm>
            <a:off x="4115128" y="3467471"/>
            <a:ext cx="840243" cy="840243"/>
          </a:xfrm>
          <a:prstGeom prst="rect">
            <a:avLst/>
          </a:prstGeom>
          <a:noFill/>
          <a:ln>
            <a:noFill/>
          </a:ln>
        </p:spPr>
      </p:pic>
      <p:sp>
        <p:nvSpPr>
          <p:cNvPr id="196" name="Google Shape;196;p22"/>
          <p:cNvSpPr/>
          <p:nvPr/>
        </p:nvSpPr>
        <p:spPr>
          <a:xfrm>
            <a:off x="3645385" y="2989320"/>
            <a:ext cx="3548096" cy="1706869"/>
          </a:xfrm>
          <a:prstGeom prst="rect">
            <a:avLst/>
          </a:prstGeom>
          <a:noFill/>
          <a:ln w="12700" cap="flat" cmpd="sng">
            <a:solidFill>
              <a:srgbClr val="E9464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97" name="Google Shape;197;p22"/>
          <p:cNvSpPr/>
          <p:nvPr/>
        </p:nvSpPr>
        <p:spPr>
          <a:xfrm>
            <a:off x="3134679" y="3699149"/>
            <a:ext cx="429433" cy="386513"/>
          </a:xfrm>
          <a:prstGeom prst="right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98" name="Google Shape;198;p22"/>
          <p:cNvSpPr/>
          <p:nvPr/>
        </p:nvSpPr>
        <p:spPr>
          <a:xfrm>
            <a:off x="831775" y="2989320"/>
            <a:ext cx="2149776" cy="1706869"/>
          </a:xfrm>
          <a:prstGeom prst="rect">
            <a:avLst/>
          </a:prstGeom>
          <a:noFill/>
          <a:ln w="12700" cap="flat" cmpd="sng">
            <a:solidFill>
              <a:srgbClr val="1652A8"/>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99" name="Google Shape;199;p22"/>
          <p:cNvSpPr/>
          <p:nvPr/>
        </p:nvSpPr>
        <p:spPr>
          <a:xfrm>
            <a:off x="831775" y="2735493"/>
            <a:ext cx="2149776" cy="410328"/>
          </a:xfrm>
          <a:prstGeom prst="rect">
            <a:avLst/>
          </a:prstGeom>
          <a:solidFill>
            <a:srgbClr val="1652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00" name="Google Shape;200;p22"/>
          <p:cNvSpPr txBox="1"/>
          <p:nvPr/>
        </p:nvSpPr>
        <p:spPr>
          <a:xfrm>
            <a:off x="3645385" y="2720386"/>
            <a:ext cx="3561675" cy="430847"/>
          </a:xfrm>
          <a:prstGeom prst="rect">
            <a:avLst/>
          </a:prstGeom>
          <a:solidFill>
            <a:srgbClr val="E94647"/>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Acciones correctivas</a:t>
            </a:r>
            <a:endParaRPr/>
          </a:p>
        </p:txBody>
      </p:sp>
      <p:sp>
        <p:nvSpPr>
          <p:cNvPr id="201" name="Google Shape;201;p22"/>
          <p:cNvSpPr txBox="1"/>
          <p:nvPr/>
        </p:nvSpPr>
        <p:spPr>
          <a:xfrm>
            <a:off x="874175" y="2720386"/>
            <a:ext cx="2080083" cy="43084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Acciones</a:t>
            </a:r>
            <a:r>
              <a:rPr lang="en-US" sz="1200" b="1" i="0" u="none" strike="noStrike" cap="none" dirty="0">
                <a:solidFill>
                  <a:schemeClr val="lt1"/>
                </a:solidFill>
                <a:latin typeface="Arial"/>
                <a:ea typeface="Arial"/>
                <a:cs typeface="Arial"/>
                <a:sym typeface="Arial"/>
              </a:rPr>
              <a:t> </a:t>
            </a:r>
            <a:r>
              <a:rPr lang="en-US" sz="1200" b="1" i="0" u="none" strike="noStrike" cap="none" dirty="0" err="1">
                <a:solidFill>
                  <a:schemeClr val="lt1"/>
                </a:solidFill>
                <a:latin typeface="Arial"/>
                <a:ea typeface="Arial"/>
                <a:cs typeface="Arial"/>
                <a:sym typeface="Arial"/>
              </a:rPr>
              <a:t>preventivas</a:t>
            </a:r>
            <a:endParaRPr dirty="0"/>
          </a:p>
        </p:txBody>
      </p:sp>
      <p:sp>
        <p:nvSpPr>
          <p:cNvPr id="202" name="Google Shape;202;p22"/>
          <p:cNvSpPr txBox="1"/>
          <p:nvPr/>
        </p:nvSpPr>
        <p:spPr>
          <a:xfrm>
            <a:off x="7845862" y="5537078"/>
            <a:ext cx="1824523"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s-PE" sz="1200" b="1" i="0" u="none" strike="noStrike" cap="none" dirty="0">
                <a:solidFill>
                  <a:srgbClr val="000000"/>
                </a:solidFill>
                <a:ea typeface="Arial"/>
                <a:cs typeface="Montserrat" panose="020B0604020202020204" charset="0"/>
                <a:sym typeface="Arial"/>
              </a:rPr>
              <a:t>Por ejemplo:</a:t>
            </a:r>
          </a:p>
          <a:p>
            <a:pPr marL="0" marR="0" lvl="0" indent="0" algn="ctr" rtl="0">
              <a:lnSpc>
                <a:spcPct val="100000"/>
              </a:lnSpc>
              <a:spcBef>
                <a:spcPts val="0"/>
              </a:spcBef>
              <a:spcAft>
                <a:spcPts val="0"/>
              </a:spcAft>
              <a:buNone/>
            </a:pPr>
            <a:r>
              <a:rPr lang="es-PE" sz="1200" b="0" u="none" strike="noStrike" cap="none" dirty="0">
                <a:solidFill>
                  <a:srgbClr val="000000"/>
                </a:solidFill>
                <a:ea typeface="Arial"/>
                <a:cs typeface="Montserrat" panose="020B0604020202020204" charset="0"/>
                <a:sym typeface="Arial"/>
              </a:rPr>
              <a:t>Mobiliario para EBR, tachos, señaléticas</a:t>
            </a:r>
          </a:p>
        </p:txBody>
      </p:sp>
      <p:sp>
        <p:nvSpPr>
          <p:cNvPr id="203" name="Google Shape;203;p22"/>
          <p:cNvSpPr txBox="1"/>
          <p:nvPr/>
        </p:nvSpPr>
        <p:spPr>
          <a:xfrm>
            <a:off x="9740718" y="5659052"/>
            <a:ext cx="1768151" cy="984845"/>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s-PE" sz="1200" b="1" i="0" u="none" strike="noStrike" cap="none" dirty="0">
                <a:solidFill>
                  <a:schemeClr val="dk1"/>
                </a:solidFill>
                <a:ea typeface="Arial"/>
                <a:cs typeface="Montserrat" panose="020B0604020202020204" charset="0"/>
                <a:sym typeface="Arial"/>
              </a:rPr>
              <a:t>Por ejemplo:</a:t>
            </a:r>
            <a:endParaRPr lang="es-PE" sz="1200" b="1" i="0" u="none" strike="noStrike" cap="none" dirty="0">
              <a:solidFill>
                <a:srgbClr val="000000"/>
              </a:solidFill>
              <a:ea typeface="Arial"/>
              <a:cs typeface="Montserrat" panose="020B0604020202020204" charset="0"/>
              <a:sym typeface="Arial"/>
            </a:endParaRPr>
          </a:p>
          <a:p>
            <a:pPr marL="0" marR="0" lvl="0" indent="0" algn="just" rtl="0">
              <a:lnSpc>
                <a:spcPct val="100000"/>
              </a:lnSpc>
              <a:spcBef>
                <a:spcPts val="0"/>
              </a:spcBef>
              <a:spcAft>
                <a:spcPts val="0"/>
              </a:spcAft>
              <a:buNone/>
            </a:pPr>
            <a:r>
              <a:rPr lang="es-PE" sz="1200" b="0" i="0" u="none" strike="noStrike" cap="none" dirty="0">
                <a:solidFill>
                  <a:srgbClr val="000000"/>
                </a:solidFill>
                <a:ea typeface="Arial"/>
                <a:cs typeface="Montserrat" panose="020B0604020202020204" charset="0"/>
                <a:sym typeface="Arial"/>
              </a:rPr>
              <a:t>Rejas de seguridad para ventanas, p</a:t>
            </a:r>
            <a:r>
              <a:rPr lang="es-PE" sz="1200" dirty="0">
                <a:solidFill>
                  <a:srgbClr val="000000"/>
                </a:solidFill>
                <a:ea typeface="Arial"/>
                <a:cs typeface="Montserrat" panose="020B0604020202020204" charset="0"/>
                <a:sym typeface="Arial"/>
              </a:rPr>
              <a:t>uertas, ventanas</a:t>
            </a:r>
            <a:endParaRPr lang="es-PE" sz="1200" b="0" i="1" u="none" strike="noStrike" cap="none" dirty="0">
              <a:solidFill>
                <a:srgbClr val="000000"/>
              </a:solidFill>
              <a:ea typeface="Arial"/>
              <a:cs typeface="Montserrat" panose="020B0604020202020204" charset="0"/>
              <a:sym typeface="Arial"/>
            </a:endParaRPr>
          </a:p>
        </p:txBody>
      </p:sp>
      <p:sp>
        <p:nvSpPr>
          <p:cNvPr id="204" name="Google Shape;204;p22"/>
          <p:cNvSpPr txBox="1"/>
          <p:nvPr/>
        </p:nvSpPr>
        <p:spPr>
          <a:xfrm>
            <a:off x="3662827" y="5486840"/>
            <a:ext cx="1744843" cy="615513"/>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s-PE" sz="1200" b="1" i="0" u="none" strike="noStrike" cap="none" dirty="0">
                <a:solidFill>
                  <a:schemeClr val="dk1"/>
                </a:solidFill>
                <a:ea typeface="Arial"/>
                <a:cs typeface="Montserrat" panose="020B0604020202020204" charset="0"/>
                <a:sym typeface="Arial"/>
              </a:rPr>
              <a:t>Por ejemplo:</a:t>
            </a:r>
            <a:endParaRPr lang="es-PE" sz="1200" b="1" i="0" u="none" strike="noStrike" cap="none" dirty="0">
              <a:solidFill>
                <a:srgbClr val="000000"/>
              </a:solidFill>
              <a:ea typeface="Arial"/>
              <a:cs typeface="Montserrat" panose="020B0604020202020204" charset="0"/>
              <a:sym typeface="Arial"/>
            </a:endParaRPr>
          </a:p>
          <a:p>
            <a:pPr marL="0" marR="0" lvl="0" indent="0" algn="ctr" rtl="0">
              <a:lnSpc>
                <a:spcPct val="100000"/>
              </a:lnSpc>
              <a:spcBef>
                <a:spcPts val="0"/>
              </a:spcBef>
              <a:spcAft>
                <a:spcPts val="0"/>
              </a:spcAft>
              <a:buNone/>
            </a:pPr>
            <a:r>
              <a:rPr lang="es-PE" sz="1200" b="0" i="0" u="none" strike="noStrike" cap="none" dirty="0">
                <a:solidFill>
                  <a:srgbClr val="000000"/>
                </a:solidFill>
                <a:ea typeface="Arial"/>
                <a:cs typeface="Montserrat" panose="020B0604020202020204" charset="0"/>
                <a:sym typeface="Arial"/>
              </a:rPr>
              <a:t>Una puerta de madera</a:t>
            </a:r>
            <a:endParaRPr lang="es-PE" sz="1200" b="0" i="1" u="none" strike="noStrike" cap="none" dirty="0">
              <a:solidFill>
                <a:srgbClr val="000000"/>
              </a:solidFill>
              <a:ea typeface="Arial"/>
              <a:cs typeface="Montserrat" panose="020B0604020202020204" charset="0"/>
              <a:sym typeface="Arial"/>
            </a:endParaRPr>
          </a:p>
        </p:txBody>
      </p:sp>
      <p:sp>
        <p:nvSpPr>
          <p:cNvPr id="205" name="Google Shape;205;p22"/>
          <p:cNvSpPr txBox="1"/>
          <p:nvPr/>
        </p:nvSpPr>
        <p:spPr>
          <a:xfrm>
            <a:off x="5522786" y="5486840"/>
            <a:ext cx="1655640"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s-PE" sz="1200" b="1" i="0" u="none" strike="noStrike" cap="none" dirty="0">
                <a:solidFill>
                  <a:schemeClr val="dk1"/>
                </a:solidFill>
                <a:ea typeface="Arial"/>
                <a:cs typeface="Montserrat" panose="020B0604020202020204" charset="0"/>
                <a:sym typeface="Arial"/>
              </a:rPr>
              <a:t>Por ejemplo:</a:t>
            </a:r>
            <a:endParaRPr lang="es-PE" sz="1200" b="1" i="0" u="none" strike="noStrike" cap="none" dirty="0">
              <a:solidFill>
                <a:srgbClr val="000000"/>
              </a:solidFill>
              <a:ea typeface="Arial"/>
              <a:cs typeface="Montserrat" panose="020B0604020202020204" charset="0"/>
              <a:sym typeface="Arial"/>
            </a:endParaRPr>
          </a:p>
          <a:p>
            <a:pPr marL="0" marR="0" lvl="0" indent="0" algn="ctr" rtl="0">
              <a:lnSpc>
                <a:spcPct val="100000"/>
              </a:lnSpc>
              <a:spcBef>
                <a:spcPts val="0"/>
              </a:spcBef>
              <a:spcAft>
                <a:spcPts val="0"/>
              </a:spcAft>
              <a:buNone/>
            </a:pPr>
            <a:r>
              <a:rPr lang="es-PE" sz="1200" b="0" i="0" u="none" strike="noStrike" cap="none" dirty="0">
                <a:solidFill>
                  <a:srgbClr val="000000"/>
                </a:solidFill>
                <a:ea typeface="Arial"/>
                <a:cs typeface="Montserrat" panose="020B0604020202020204" charset="0"/>
                <a:sym typeface="Arial"/>
              </a:rPr>
              <a:t>Una luminaria quemada</a:t>
            </a:r>
            <a:endParaRPr lang="es-PE" sz="1200" b="0" i="1" u="none" strike="noStrike" cap="none" dirty="0">
              <a:solidFill>
                <a:srgbClr val="000000"/>
              </a:solidFill>
              <a:ea typeface="Arial"/>
              <a:cs typeface="Montserrat" panose="020B0604020202020204" charset="0"/>
              <a:sym typeface="Arial"/>
            </a:endParaRPr>
          </a:p>
        </p:txBody>
      </p:sp>
      <p:sp>
        <p:nvSpPr>
          <p:cNvPr id="206" name="Google Shape;206;p22"/>
          <p:cNvSpPr txBox="1"/>
          <p:nvPr/>
        </p:nvSpPr>
        <p:spPr>
          <a:xfrm>
            <a:off x="876962" y="5535961"/>
            <a:ext cx="1978400"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s-PE" sz="1200" b="1" i="0" u="none" strike="noStrike" cap="none" dirty="0">
                <a:solidFill>
                  <a:schemeClr val="dk1"/>
                </a:solidFill>
                <a:ea typeface="Arial"/>
                <a:cs typeface="Montserrat" panose="020B0604020202020204" charset="0"/>
                <a:sym typeface="Arial"/>
              </a:rPr>
              <a:t>Por ejemplo:</a:t>
            </a:r>
            <a:endParaRPr lang="es-PE" sz="1200" b="1" i="0" u="none" strike="noStrike" cap="none" dirty="0">
              <a:solidFill>
                <a:srgbClr val="000000"/>
              </a:solidFill>
              <a:ea typeface="Arial"/>
              <a:cs typeface="Montserrat" panose="020B0604020202020204" charset="0"/>
              <a:sym typeface="Arial"/>
            </a:endParaRPr>
          </a:p>
          <a:p>
            <a:pPr marL="0" marR="0" lvl="0" indent="0" algn="ctr" rtl="0">
              <a:lnSpc>
                <a:spcPct val="100000"/>
              </a:lnSpc>
              <a:spcBef>
                <a:spcPts val="0"/>
              </a:spcBef>
              <a:spcAft>
                <a:spcPts val="0"/>
              </a:spcAft>
              <a:buNone/>
            </a:pPr>
            <a:r>
              <a:rPr lang="es-PE" sz="1200" b="0" i="0" u="none" strike="noStrike" cap="none" dirty="0">
                <a:solidFill>
                  <a:srgbClr val="000000"/>
                </a:solidFill>
                <a:ea typeface="Arial"/>
                <a:cs typeface="Montserrat" panose="020B0604020202020204" charset="0"/>
                <a:sym typeface="Arial"/>
              </a:rPr>
              <a:t>Limpiar un Tanque elevado de PVC</a:t>
            </a:r>
            <a:endParaRPr lang="es-PE" sz="1200" b="0" i="1" u="none" strike="noStrike" cap="none" dirty="0">
              <a:solidFill>
                <a:srgbClr val="000000"/>
              </a:solidFill>
              <a:ea typeface="Arial"/>
              <a:cs typeface="Montserrat" panose="020B0604020202020204" charset="0"/>
              <a:sym typeface="Arial"/>
            </a:endParaRPr>
          </a:p>
        </p:txBody>
      </p:sp>
      <p:cxnSp>
        <p:nvCxnSpPr>
          <p:cNvPr id="207" name="Google Shape;207;p22"/>
          <p:cNvCxnSpPr/>
          <p:nvPr/>
        </p:nvCxnSpPr>
        <p:spPr>
          <a:xfrm>
            <a:off x="8843735" y="4725603"/>
            <a:ext cx="0" cy="231453"/>
          </a:xfrm>
          <a:prstGeom prst="straightConnector1">
            <a:avLst/>
          </a:prstGeom>
          <a:noFill/>
          <a:ln w="9525" cap="flat" cmpd="sng">
            <a:solidFill>
              <a:schemeClr val="bg2">
                <a:lumMod val="50000"/>
              </a:schemeClr>
            </a:solidFill>
            <a:prstDash val="solid"/>
            <a:round/>
            <a:headEnd type="none" w="sm" len="sm"/>
            <a:tailEnd type="triangle" w="med" len="med"/>
          </a:ln>
        </p:spPr>
      </p:cxnSp>
      <p:cxnSp>
        <p:nvCxnSpPr>
          <p:cNvPr id="208" name="Google Shape;208;p22"/>
          <p:cNvCxnSpPr/>
          <p:nvPr/>
        </p:nvCxnSpPr>
        <p:spPr>
          <a:xfrm>
            <a:off x="10772546" y="4725603"/>
            <a:ext cx="0" cy="231453"/>
          </a:xfrm>
          <a:prstGeom prst="straightConnector1">
            <a:avLst/>
          </a:prstGeom>
          <a:noFill/>
          <a:ln w="9525" cap="flat" cmpd="sng">
            <a:solidFill>
              <a:schemeClr val="bg2">
                <a:lumMod val="50000"/>
              </a:schemeClr>
            </a:solidFill>
            <a:prstDash val="solid"/>
            <a:round/>
            <a:headEnd type="none" w="sm" len="sm"/>
            <a:tailEnd type="triangle" w="med" len="med"/>
          </a:ln>
        </p:spPr>
      </p:cxnSp>
      <p:cxnSp>
        <p:nvCxnSpPr>
          <p:cNvPr id="209" name="Google Shape;209;p22"/>
          <p:cNvCxnSpPr/>
          <p:nvPr/>
        </p:nvCxnSpPr>
        <p:spPr>
          <a:xfrm>
            <a:off x="4535249" y="4725603"/>
            <a:ext cx="0" cy="231453"/>
          </a:xfrm>
          <a:prstGeom prst="straightConnector1">
            <a:avLst/>
          </a:prstGeom>
          <a:noFill/>
          <a:ln w="9525" cap="flat" cmpd="sng">
            <a:solidFill>
              <a:srgbClr val="E94647"/>
            </a:solidFill>
            <a:prstDash val="solid"/>
            <a:round/>
            <a:headEnd type="none" w="sm" len="sm"/>
            <a:tailEnd type="triangle" w="med" len="med"/>
          </a:ln>
        </p:spPr>
      </p:cxnSp>
      <p:cxnSp>
        <p:nvCxnSpPr>
          <p:cNvPr id="210" name="Google Shape;210;p22"/>
          <p:cNvCxnSpPr/>
          <p:nvPr/>
        </p:nvCxnSpPr>
        <p:spPr>
          <a:xfrm>
            <a:off x="6399103" y="4725603"/>
            <a:ext cx="0" cy="231453"/>
          </a:xfrm>
          <a:prstGeom prst="straightConnector1">
            <a:avLst/>
          </a:prstGeom>
          <a:noFill/>
          <a:ln w="9525" cap="flat" cmpd="sng">
            <a:solidFill>
              <a:srgbClr val="E94647"/>
            </a:solidFill>
            <a:prstDash val="solid"/>
            <a:round/>
            <a:headEnd type="none" w="sm" len="sm"/>
            <a:tailEnd type="triangle" w="med" len="med"/>
          </a:ln>
        </p:spPr>
      </p:cxnSp>
      <p:cxnSp>
        <p:nvCxnSpPr>
          <p:cNvPr id="211" name="Google Shape;211;p22"/>
          <p:cNvCxnSpPr/>
          <p:nvPr/>
        </p:nvCxnSpPr>
        <p:spPr>
          <a:xfrm>
            <a:off x="1926198" y="4725603"/>
            <a:ext cx="0" cy="231453"/>
          </a:xfrm>
          <a:prstGeom prst="straightConnector1">
            <a:avLst/>
          </a:prstGeom>
          <a:noFill/>
          <a:ln w="9525" cap="flat" cmpd="sng">
            <a:solidFill>
              <a:srgbClr val="1652A8"/>
            </a:solidFill>
            <a:prstDash val="solid"/>
            <a:round/>
            <a:headEnd type="none" w="sm" len="sm"/>
            <a:tailEnd type="triangle" w="med" len="med"/>
          </a:ln>
        </p:spPr>
      </p:cxnSp>
      <p:sp>
        <p:nvSpPr>
          <p:cNvPr id="212" name="Google Shape;212;p22"/>
          <p:cNvSpPr/>
          <p:nvPr/>
        </p:nvSpPr>
        <p:spPr>
          <a:xfrm>
            <a:off x="7899168" y="2998790"/>
            <a:ext cx="3663006" cy="1706869"/>
          </a:xfrm>
          <a:prstGeom prst="rect">
            <a:avLst/>
          </a:prstGeom>
          <a:noFill/>
          <a:ln w="12700" cap="flat" cmpd="sng">
            <a:solidFill>
              <a:schemeClr val="bg2">
                <a:lumMod val="50000"/>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13" name="Google Shape;213;p22"/>
          <p:cNvSpPr txBox="1"/>
          <p:nvPr/>
        </p:nvSpPr>
        <p:spPr>
          <a:xfrm>
            <a:off x="7899167" y="2729856"/>
            <a:ext cx="3676586" cy="430847"/>
          </a:xfrm>
          <a:prstGeom prst="rect">
            <a:avLst/>
          </a:prstGeom>
          <a:solidFill>
            <a:schemeClr val="bg2">
              <a:lumMod val="75000"/>
            </a:schemeClr>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None/>
            </a:pPr>
            <a:r>
              <a:rPr lang="en-US" sz="1200" b="1" i="0" u="none" strike="noStrike" cap="none" dirty="0" err="1">
                <a:solidFill>
                  <a:schemeClr val="lt1"/>
                </a:solidFill>
                <a:latin typeface="Arial"/>
                <a:ea typeface="Arial"/>
                <a:cs typeface="Arial"/>
                <a:sym typeface="Arial"/>
              </a:rPr>
              <a:t>Adquisición</a:t>
            </a:r>
            <a:r>
              <a:rPr lang="en-US" sz="1200" b="1" i="0" u="none" strike="noStrike" cap="none" dirty="0">
                <a:solidFill>
                  <a:schemeClr val="lt1"/>
                </a:solidFill>
                <a:latin typeface="Arial"/>
                <a:ea typeface="Arial"/>
                <a:cs typeface="Arial"/>
                <a:sym typeface="Arial"/>
              </a:rPr>
              <a:t> e </a:t>
            </a:r>
            <a:r>
              <a:rPr lang="en-US" sz="1200" b="1" i="0" u="none" strike="noStrike" cap="none" dirty="0" err="1">
                <a:solidFill>
                  <a:schemeClr val="lt1"/>
                </a:solidFill>
                <a:latin typeface="Arial"/>
                <a:ea typeface="Arial"/>
                <a:cs typeface="Arial"/>
                <a:sym typeface="Arial"/>
              </a:rPr>
              <a:t>instalación</a:t>
            </a:r>
            <a:endParaRPr dirty="0"/>
          </a:p>
        </p:txBody>
      </p:sp>
      <p:sp>
        <p:nvSpPr>
          <p:cNvPr id="214" name="Google Shape;214;p22"/>
          <p:cNvSpPr/>
          <p:nvPr/>
        </p:nvSpPr>
        <p:spPr>
          <a:xfrm>
            <a:off x="7343122" y="3699149"/>
            <a:ext cx="429433" cy="386513"/>
          </a:xfrm>
          <a:prstGeom prst="rightArrow">
            <a:avLst>
              <a:gd name="adj1" fmla="val 50000"/>
              <a:gd name="adj2" fmla="val 50000"/>
            </a:avLst>
          </a:prstGeom>
          <a:solidFill>
            <a:srgbClr val="E946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16" name="Google Shape;216;p22"/>
          <p:cNvSpPr txBox="1"/>
          <p:nvPr/>
        </p:nvSpPr>
        <p:spPr>
          <a:xfrm>
            <a:off x="9957413" y="838710"/>
            <a:ext cx="218981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PE" sz="1200" b="1" i="1" u="none" strike="noStrike" cap="none" dirty="0">
                <a:solidFill>
                  <a:srgbClr val="E94647"/>
                </a:solidFill>
                <a:latin typeface="Arial"/>
                <a:ea typeface="Arial"/>
                <a:cs typeface="Arial"/>
                <a:sym typeface="Arial"/>
              </a:rPr>
              <a:t>Actualización de la FAM</a:t>
            </a:r>
          </a:p>
        </p:txBody>
      </p:sp>
      <p:sp>
        <p:nvSpPr>
          <p:cNvPr id="2" name="CuadroTexto 1">
            <a:extLst>
              <a:ext uri="{FF2B5EF4-FFF2-40B4-BE49-F238E27FC236}">
                <a16:creationId xmlns:a16="http://schemas.microsoft.com/office/drawing/2014/main" id="{ECD5EC73-58AE-4AF3-926C-994D6E726A2B}"/>
              </a:ext>
            </a:extLst>
          </p:cNvPr>
          <p:cNvSpPr txBox="1"/>
          <p:nvPr/>
        </p:nvSpPr>
        <p:spPr>
          <a:xfrm>
            <a:off x="773183" y="2015004"/>
            <a:ext cx="10788992" cy="584775"/>
          </a:xfrm>
          <a:prstGeom prst="rect">
            <a:avLst/>
          </a:prstGeom>
          <a:noFill/>
        </p:spPr>
        <p:txBody>
          <a:bodyPr wrap="square" rtlCol="0">
            <a:spAutoFit/>
          </a:bodyPr>
          <a:lstStyle/>
          <a:p>
            <a:r>
              <a:rPr lang="es-PE" sz="1600" dirty="0"/>
              <a:t>Para el año 2024, la sección de acciones de la Ficha de Acciones de Mantenimiento ha cambiado, la nueva organización se detalla a continuación:</a:t>
            </a:r>
          </a:p>
        </p:txBody>
      </p:sp>
      <p:sp>
        <p:nvSpPr>
          <p:cNvPr id="43" name="Google Shape;362;p42">
            <a:extLst>
              <a:ext uri="{FF2B5EF4-FFF2-40B4-BE49-F238E27FC236}">
                <a16:creationId xmlns:a16="http://schemas.microsoft.com/office/drawing/2014/main" id="{1760EE58-14AD-534B-BB04-898CD86F04AB}"/>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
        <p:nvSpPr>
          <p:cNvPr id="47" name="Rectángulo 46">
            <a:extLst>
              <a:ext uri="{FF2B5EF4-FFF2-40B4-BE49-F238E27FC236}">
                <a16:creationId xmlns:a16="http://schemas.microsoft.com/office/drawing/2014/main" id="{3E090C3A-5402-904C-B913-C30B6683DA8D}"/>
              </a:ext>
            </a:extLst>
          </p:cNvPr>
          <p:cNvSpPr/>
          <p:nvPr/>
        </p:nvSpPr>
        <p:spPr>
          <a:xfrm>
            <a:off x="3895111" y="1185108"/>
            <a:ext cx="4671946" cy="406908"/>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Google Shape;179;p22">
            <a:extLst>
              <a:ext uri="{FF2B5EF4-FFF2-40B4-BE49-F238E27FC236}">
                <a16:creationId xmlns:a16="http://schemas.microsoft.com/office/drawing/2014/main" id="{7E7E622F-1526-8042-981E-B5F1BD9D7DDC}"/>
              </a:ext>
            </a:extLst>
          </p:cNvPr>
          <p:cNvSpPr txBox="1"/>
          <p:nvPr/>
        </p:nvSpPr>
        <p:spPr>
          <a:xfrm>
            <a:off x="3134679" y="1135716"/>
            <a:ext cx="6192811" cy="523180"/>
          </a:xfrm>
          <a:prstGeom prst="rect">
            <a:avLst/>
          </a:prstGeom>
          <a:noFill/>
          <a:ln>
            <a:noFill/>
          </a:ln>
        </p:spPr>
        <p:txBody>
          <a:bodyPr spcFirstLastPara="1" wrap="square" lIns="91425" tIns="45700" rIns="91425" bIns="45700" anchor="t" anchorCtr="0">
            <a:spAutoFit/>
          </a:bodyPr>
          <a:lstStyle/>
          <a:p>
            <a:pPr marR="0" lvl="0" indent="0" algn="ctr">
              <a:lnSpc>
                <a:spcPct val="100000"/>
              </a:lnSpc>
              <a:spcBef>
                <a:spcPts val="0"/>
              </a:spcBef>
              <a:spcAft>
                <a:spcPts val="0"/>
              </a:spcAft>
              <a:buNone/>
            </a:pPr>
            <a:r>
              <a:rPr lang="es-PE" sz="2800" b="1" dirty="0">
                <a:solidFill>
                  <a:schemeClr val="bg1"/>
                </a:solidFill>
                <a:latin typeface="Calibri" panose="020F0502020204030204" pitchFamily="34" charset="0"/>
                <a:cs typeface="Calibri" panose="020F0502020204030204" pitchFamily="34" charset="0"/>
              </a:rPr>
              <a:t>Acciones de mantenimiento</a:t>
            </a:r>
            <a:endParaRPr lang="es-PE" sz="2800" b="1" dirty="0">
              <a:solidFill>
                <a:schemeClr val="bg1"/>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3149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cxnSp>
        <p:nvCxnSpPr>
          <p:cNvPr id="786" name="Google Shape;786;p83"/>
          <p:cNvCxnSpPr>
            <a:cxnSpLocks/>
          </p:cNvCxnSpPr>
          <p:nvPr/>
        </p:nvCxnSpPr>
        <p:spPr>
          <a:xfrm>
            <a:off x="848088" y="824915"/>
            <a:ext cx="2945938" cy="0"/>
          </a:xfrm>
          <a:prstGeom prst="straightConnector1">
            <a:avLst/>
          </a:prstGeom>
          <a:noFill/>
          <a:ln w="9525" cap="flat" cmpd="sng">
            <a:solidFill>
              <a:srgbClr val="262626"/>
            </a:solidFill>
            <a:prstDash val="solid"/>
            <a:miter lim="800000"/>
            <a:headEnd type="none" w="sm" len="sm"/>
            <a:tailEnd type="none" w="sm" len="sm"/>
          </a:ln>
        </p:spPr>
      </p:cxnSp>
      <p:sp>
        <p:nvSpPr>
          <p:cNvPr id="787" name="Google Shape;787;p83"/>
          <p:cNvSpPr/>
          <p:nvPr/>
        </p:nvSpPr>
        <p:spPr>
          <a:xfrm>
            <a:off x="533599" y="399035"/>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 name="Google Shape;270;g1d87f9941a1_2_201">
            <a:extLst>
              <a:ext uri="{FF2B5EF4-FFF2-40B4-BE49-F238E27FC236}">
                <a16:creationId xmlns:a16="http://schemas.microsoft.com/office/drawing/2014/main" id="{0AFD56A5-BF6E-45F7-A49F-A2945CE4A3AC}"/>
              </a:ext>
            </a:extLst>
          </p:cNvPr>
          <p:cNvSpPr txBox="1"/>
          <p:nvPr/>
        </p:nvSpPr>
        <p:spPr>
          <a:xfrm>
            <a:off x="821244" y="383233"/>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dirty="0">
                <a:solidFill>
                  <a:srgbClr val="295FA3"/>
                </a:solidFill>
                <a:latin typeface="Calibri"/>
                <a:ea typeface="Calibri"/>
                <a:cs typeface="Calibri"/>
                <a:sym typeface="Calibri"/>
              </a:rPr>
              <a:t>Marco Normativo</a:t>
            </a:r>
            <a:endParaRPr sz="3000" b="0" i="0" u="none" strike="noStrike" cap="none" dirty="0">
              <a:solidFill>
                <a:srgbClr val="000000"/>
              </a:solidFill>
              <a:latin typeface="Arial"/>
              <a:ea typeface="Arial"/>
              <a:cs typeface="Arial"/>
              <a:sym typeface="Arial"/>
            </a:endParaRPr>
          </a:p>
        </p:txBody>
      </p:sp>
      <p:sp>
        <p:nvSpPr>
          <p:cNvPr id="16" name="CuadroTexto 15">
            <a:extLst>
              <a:ext uri="{FF2B5EF4-FFF2-40B4-BE49-F238E27FC236}">
                <a16:creationId xmlns:a16="http://schemas.microsoft.com/office/drawing/2014/main" id="{5EC7F362-E889-4267-9238-79A49FF047BB}"/>
              </a:ext>
            </a:extLst>
          </p:cNvPr>
          <p:cNvSpPr txBox="1"/>
          <p:nvPr/>
        </p:nvSpPr>
        <p:spPr>
          <a:xfrm>
            <a:off x="965730" y="1136199"/>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rPr>
              <a:t>Actores y Responsabilidades</a:t>
            </a:r>
          </a:p>
          <a:p>
            <a:pPr algn="ctr"/>
            <a:r>
              <a:rPr lang="es-PE" sz="1600" dirty="0">
                <a:solidFill>
                  <a:srgbClr val="E94647"/>
                </a:solidFill>
                <a:latin typeface="Calibri" panose="020F0502020204030204" pitchFamily="34" charset="0"/>
                <a:cs typeface="Calibri" panose="020F0502020204030204" pitchFamily="34" charset="0"/>
                <a:sym typeface="Calibri"/>
              </a:rPr>
              <a:t>R.M. N°679-2023-MINEDU </a:t>
            </a:r>
            <a:endParaRPr lang="es-PE" sz="1600" dirty="0">
              <a:solidFill>
                <a:srgbClr val="E94647"/>
              </a:solidFill>
              <a:latin typeface="Calibri" panose="020F0502020204030204" pitchFamily="34" charset="0"/>
              <a:cs typeface="Calibri" panose="020F0502020204030204" pitchFamily="34" charset="0"/>
            </a:endParaRPr>
          </a:p>
        </p:txBody>
      </p:sp>
      <p:sp>
        <p:nvSpPr>
          <p:cNvPr id="18" name="CuadroTexto 17">
            <a:extLst>
              <a:ext uri="{FF2B5EF4-FFF2-40B4-BE49-F238E27FC236}">
                <a16:creationId xmlns:a16="http://schemas.microsoft.com/office/drawing/2014/main" id="{D2C7C409-E405-45EF-8C51-F5124CEB148A}"/>
              </a:ext>
            </a:extLst>
          </p:cNvPr>
          <p:cNvSpPr txBox="1"/>
          <p:nvPr/>
        </p:nvSpPr>
        <p:spPr>
          <a:xfrm>
            <a:off x="5686343" y="3710922"/>
            <a:ext cx="6032866" cy="2585323"/>
          </a:xfrm>
          <a:prstGeom prst="rect">
            <a:avLst/>
          </a:prstGeom>
          <a:noFill/>
        </p:spPr>
        <p:txBody>
          <a:bodyPr wrap="square">
            <a:spAutoFit/>
          </a:bodyPr>
          <a:lstStyle/>
          <a:p>
            <a:r>
              <a:rPr lang="es-PE" b="1" dirty="0">
                <a:latin typeface="Calibri" panose="020F0502020204030204" pitchFamily="34" charset="0"/>
                <a:cs typeface="Calibri" panose="020F0502020204030204" pitchFamily="34" charset="0"/>
              </a:rPr>
              <a:t>5.5. Programación de acciones del mantenimiento 2024</a:t>
            </a:r>
          </a:p>
          <a:p>
            <a:pPr algn="just"/>
            <a:endParaRPr lang="es-PE" b="1" dirty="0">
              <a:solidFill>
                <a:srgbClr val="009999"/>
              </a:solidFill>
              <a:latin typeface="Calibri" panose="020F0502020204030204" pitchFamily="34" charset="0"/>
              <a:cs typeface="Calibri" panose="020F0502020204030204" pitchFamily="34" charset="0"/>
            </a:endParaRPr>
          </a:p>
          <a:p>
            <a:pPr algn="just"/>
            <a:r>
              <a:rPr lang="es-PE" b="1" dirty="0">
                <a:solidFill>
                  <a:srgbClr val="009999"/>
                </a:solidFill>
                <a:latin typeface="Calibri" panose="020F0502020204030204" pitchFamily="34" charset="0"/>
                <a:cs typeface="Calibri" panose="020F0502020204030204" pitchFamily="34" charset="0"/>
              </a:rPr>
              <a:t>Inciso 5.5. a) de la Norma Técnica del Programa 2024</a:t>
            </a:r>
          </a:p>
          <a:p>
            <a:pPr algn="just"/>
            <a:r>
              <a:rPr lang="es-PE" b="1" i="0" u="none" strike="noStrike" baseline="0" dirty="0">
                <a:solidFill>
                  <a:schemeClr val="accent1"/>
                </a:solidFill>
                <a:latin typeface="Calibri" panose="020F0502020204030204" pitchFamily="34" charset="0"/>
                <a:cs typeface="Calibri" panose="020F0502020204030204" pitchFamily="34" charset="0"/>
              </a:rPr>
              <a:t>Inciso a) de la Norma Técnica</a:t>
            </a:r>
            <a:r>
              <a:rPr lang="es-PE" b="1" dirty="0">
                <a:solidFill>
                  <a:schemeClr val="accent1"/>
                </a:solidFill>
                <a:latin typeface="Calibri" panose="020F0502020204030204" pitchFamily="34" charset="0"/>
                <a:cs typeface="Calibri" panose="020F0502020204030204" pitchFamily="34" charset="0"/>
              </a:rPr>
              <a:t> del Programa 2024</a:t>
            </a:r>
            <a:endParaRPr lang="es-PE" sz="1800" b="0" i="0" u="none" strike="noStrike" baseline="0" dirty="0">
              <a:solidFill>
                <a:srgbClr val="000000"/>
              </a:solidFill>
              <a:latin typeface="Calibri" panose="020F0502020204030204" pitchFamily="34" charset="0"/>
              <a:cs typeface="Calibri" panose="020F0502020204030204" pitchFamily="34" charset="0"/>
            </a:endParaRPr>
          </a:p>
          <a:p>
            <a:pPr algn="just"/>
            <a:r>
              <a:rPr lang="es-ES" dirty="0">
                <a:latin typeface="Calibri" panose="020F0502020204030204" pitchFamily="34" charset="0"/>
                <a:cs typeface="Calibri" panose="020F0502020204030204" pitchFamily="34" charset="0"/>
              </a:rPr>
              <a:t>El responsable de mantenimiento del local educativo, en coordinación con la Comisión Responsable o la que haga sus veces, elabora, registra y envía para verificación a la UGEL la Ficha de acciones de mantenimiento (FAM), de acuerdo al formato del Anexo N° 3. Ficha de acciones de mantenimiento</a:t>
            </a:r>
            <a:endParaRPr lang="es-PE" sz="1800" b="0" i="0" u="none" strike="noStrike" baseline="0" dirty="0">
              <a:solidFill>
                <a:srgbClr val="000000"/>
              </a:solidFill>
              <a:latin typeface="Calibri" panose="020F0502020204030204" pitchFamily="34" charset="0"/>
              <a:cs typeface="Calibri" panose="020F0502020204030204" pitchFamily="34" charset="0"/>
            </a:endParaRPr>
          </a:p>
        </p:txBody>
      </p:sp>
      <p:grpSp>
        <p:nvGrpSpPr>
          <p:cNvPr id="52" name="Grupo 51">
            <a:extLst>
              <a:ext uri="{FF2B5EF4-FFF2-40B4-BE49-F238E27FC236}">
                <a16:creationId xmlns:a16="http://schemas.microsoft.com/office/drawing/2014/main" id="{70823B59-EDC0-4159-8584-0DEC5D8010B3}"/>
              </a:ext>
            </a:extLst>
          </p:cNvPr>
          <p:cNvGrpSpPr/>
          <p:nvPr/>
        </p:nvGrpSpPr>
        <p:grpSpPr>
          <a:xfrm>
            <a:off x="821245" y="2430529"/>
            <a:ext cx="3750028" cy="3119824"/>
            <a:chOff x="2552360" y="3212525"/>
            <a:chExt cx="2096444" cy="1772371"/>
          </a:xfrm>
        </p:grpSpPr>
        <p:grpSp>
          <p:nvGrpSpPr>
            <p:cNvPr id="53" name="Grupo 52">
              <a:extLst>
                <a:ext uri="{FF2B5EF4-FFF2-40B4-BE49-F238E27FC236}">
                  <a16:creationId xmlns:a16="http://schemas.microsoft.com/office/drawing/2014/main" id="{65EB03EE-8F33-4871-9F63-42EDCD0DA5DE}"/>
                </a:ext>
              </a:extLst>
            </p:cNvPr>
            <p:cNvGrpSpPr/>
            <p:nvPr/>
          </p:nvGrpSpPr>
          <p:grpSpPr>
            <a:xfrm>
              <a:off x="3551329" y="3867584"/>
              <a:ext cx="1097475" cy="1117312"/>
              <a:chOff x="2690900" y="2109053"/>
              <a:chExt cx="1231721" cy="1356137"/>
            </a:xfrm>
          </p:grpSpPr>
          <p:grpSp>
            <p:nvGrpSpPr>
              <p:cNvPr id="107" name="Group 27">
                <a:extLst>
                  <a:ext uri="{FF2B5EF4-FFF2-40B4-BE49-F238E27FC236}">
                    <a16:creationId xmlns:a16="http://schemas.microsoft.com/office/drawing/2014/main" id="{81EC133F-D69C-402F-99E8-BC03212102F3}"/>
                  </a:ext>
                </a:extLst>
              </p:cNvPr>
              <p:cNvGrpSpPr>
                <a:grpSpLocks/>
              </p:cNvGrpSpPr>
              <p:nvPr/>
            </p:nvGrpSpPr>
            <p:grpSpPr bwMode="auto">
              <a:xfrm>
                <a:off x="2690900" y="2453952"/>
                <a:ext cx="1056012" cy="1011238"/>
                <a:chOff x="7610344" y="2536627"/>
                <a:chExt cx="656163" cy="655439"/>
              </a:xfrm>
            </p:grpSpPr>
            <p:sp>
              <p:nvSpPr>
                <p:cNvPr id="109" name="Freeform 1374">
                  <a:extLst>
                    <a:ext uri="{FF2B5EF4-FFF2-40B4-BE49-F238E27FC236}">
                      <a16:creationId xmlns:a16="http://schemas.microsoft.com/office/drawing/2014/main" id="{08156E22-0B96-4699-B673-52E96B7BC6AF}"/>
                    </a:ext>
                  </a:extLst>
                </p:cNvPr>
                <p:cNvSpPr>
                  <a:spLocks noChangeArrowheads="1"/>
                </p:cNvSpPr>
                <p:nvPr/>
              </p:nvSpPr>
              <p:spPr bwMode="auto">
                <a:xfrm>
                  <a:off x="7610344" y="2536627"/>
                  <a:ext cx="65616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0" name="Freeform 1375">
                  <a:extLst>
                    <a:ext uri="{FF2B5EF4-FFF2-40B4-BE49-F238E27FC236}">
                      <a16:creationId xmlns:a16="http://schemas.microsoft.com/office/drawing/2014/main" id="{D1842C85-2C79-45B9-8815-06E60F0562F9}"/>
                    </a:ext>
                  </a:extLst>
                </p:cNvPr>
                <p:cNvSpPr>
                  <a:spLocks noChangeArrowheads="1"/>
                </p:cNvSpPr>
                <p:nvPr/>
              </p:nvSpPr>
              <p:spPr bwMode="auto">
                <a:xfrm>
                  <a:off x="7937631" y="2536627"/>
                  <a:ext cx="328876"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1" name="Freeform 1376">
                  <a:extLst>
                    <a:ext uri="{FF2B5EF4-FFF2-40B4-BE49-F238E27FC236}">
                      <a16:creationId xmlns:a16="http://schemas.microsoft.com/office/drawing/2014/main" id="{8E6FC98F-8B1F-48C2-8D3D-5DE3ADE79AB2}"/>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2" name="Freeform 1377">
                  <a:extLst>
                    <a:ext uri="{FF2B5EF4-FFF2-40B4-BE49-F238E27FC236}">
                      <a16:creationId xmlns:a16="http://schemas.microsoft.com/office/drawing/2014/main" id="{CD26542E-7F1F-4893-9917-932C26D35EFB}"/>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3" name="Freeform 1378">
                  <a:extLst>
                    <a:ext uri="{FF2B5EF4-FFF2-40B4-BE49-F238E27FC236}">
                      <a16:creationId xmlns:a16="http://schemas.microsoft.com/office/drawing/2014/main" id="{B4940334-31AB-46F1-B931-CFDB359DF89B}"/>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4" name="Freeform 1379">
                  <a:extLst>
                    <a:ext uri="{FF2B5EF4-FFF2-40B4-BE49-F238E27FC236}">
                      <a16:creationId xmlns:a16="http://schemas.microsoft.com/office/drawing/2014/main" id="{DA2660BF-8BC1-40C2-A24B-75705ECD5572}"/>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5" name="Freeform 1380">
                  <a:extLst>
                    <a:ext uri="{FF2B5EF4-FFF2-40B4-BE49-F238E27FC236}">
                      <a16:creationId xmlns:a16="http://schemas.microsoft.com/office/drawing/2014/main" id="{1A7A8958-2CBB-4D18-97F1-69ED929FF093}"/>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6" name="Freeform 1381">
                  <a:extLst>
                    <a:ext uri="{FF2B5EF4-FFF2-40B4-BE49-F238E27FC236}">
                      <a16:creationId xmlns:a16="http://schemas.microsoft.com/office/drawing/2014/main" id="{99B11632-8C37-4DAB-89F2-FAD403F0DDDD}"/>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7" name="Freeform 1382">
                  <a:extLst>
                    <a:ext uri="{FF2B5EF4-FFF2-40B4-BE49-F238E27FC236}">
                      <a16:creationId xmlns:a16="http://schemas.microsoft.com/office/drawing/2014/main" id="{7E2D8C50-F490-49AA-98EE-8932EA4680BA}"/>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8" name="Freeform 1383">
                  <a:extLst>
                    <a:ext uri="{FF2B5EF4-FFF2-40B4-BE49-F238E27FC236}">
                      <a16:creationId xmlns:a16="http://schemas.microsoft.com/office/drawing/2014/main" id="{55CAE459-56A5-4209-BECC-7475E33DC6DB}"/>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9" name="Freeform 1384">
                  <a:extLst>
                    <a:ext uri="{FF2B5EF4-FFF2-40B4-BE49-F238E27FC236}">
                      <a16:creationId xmlns:a16="http://schemas.microsoft.com/office/drawing/2014/main" id="{01F9C685-D249-4206-8128-A18264164A0A}"/>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0" name="Freeform 1385">
                  <a:extLst>
                    <a:ext uri="{FF2B5EF4-FFF2-40B4-BE49-F238E27FC236}">
                      <a16:creationId xmlns:a16="http://schemas.microsoft.com/office/drawing/2014/main" id="{BE6EFF8F-7F53-4DF0-A349-4DC587B9684F}"/>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1" name="Freeform 1386">
                  <a:extLst>
                    <a:ext uri="{FF2B5EF4-FFF2-40B4-BE49-F238E27FC236}">
                      <a16:creationId xmlns:a16="http://schemas.microsoft.com/office/drawing/2014/main" id="{77DD6086-C3F1-4FD6-BA94-37569F4EB2BC}"/>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108" name="Google Shape;214;gae5be9a9fc_1_187">
                <a:extLst>
                  <a:ext uri="{FF2B5EF4-FFF2-40B4-BE49-F238E27FC236}">
                    <a16:creationId xmlns:a16="http://schemas.microsoft.com/office/drawing/2014/main" id="{D020BCB1-4AE1-4FB5-AB6A-80E568B60150}"/>
                  </a:ext>
                </a:extLst>
              </p:cNvPr>
              <p:cNvSpPr/>
              <p:nvPr/>
            </p:nvSpPr>
            <p:spPr>
              <a:xfrm>
                <a:off x="2782379" y="2109053"/>
                <a:ext cx="1140242" cy="432000"/>
              </a:xfrm>
              <a:prstGeom prst="roundRect">
                <a:avLst/>
              </a:prstGeom>
              <a:solidFill>
                <a:srgbClr val="7F7F7F"/>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000" b="1" i="0" u="none" strike="noStrike" cap="none" dirty="0">
                    <a:solidFill>
                      <a:schemeClr val="lt1"/>
                    </a:solidFill>
                    <a:latin typeface="Calibri"/>
                    <a:ea typeface="Calibri"/>
                    <a:cs typeface="Calibri"/>
                    <a:sym typeface="Calibri"/>
                  </a:rPr>
                  <a:t>Responsable Mantenimiento </a:t>
                </a:r>
                <a:endParaRPr sz="1000" b="0" i="0" u="none" strike="noStrike" cap="none" dirty="0">
                  <a:solidFill>
                    <a:srgbClr val="000000"/>
                  </a:solidFill>
                  <a:latin typeface="Arial"/>
                  <a:ea typeface="Arial"/>
                  <a:cs typeface="Arial"/>
                  <a:sym typeface="Arial"/>
                </a:endParaRPr>
              </a:p>
            </p:txBody>
          </p:sp>
        </p:grpSp>
        <p:grpSp>
          <p:nvGrpSpPr>
            <p:cNvPr id="54" name="Grupo 53">
              <a:extLst>
                <a:ext uri="{FF2B5EF4-FFF2-40B4-BE49-F238E27FC236}">
                  <a16:creationId xmlns:a16="http://schemas.microsoft.com/office/drawing/2014/main" id="{64089BC4-40F2-4730-AE80-FEA67148ACE3}"/>
                </a:ext>
              </a:extLst>
            </p:cNvPr>
            <p:cNvGrpSpPr/>
            <p:nvPr/>
          </p:nvGrpSpPr>
          <p:grpSpPr>
            <a:xfrm>
              <a:off x="2552360" y="3212525"/>
              <a:ext cx="1242507" cy="1417100"/>
              <a:chOff x="696528" y="2674448"/>
              <a:chExt cx="1140242" cy="1457878"/>
            </a:xfrm>
          </p:grpSpPr>
          <p:grpSp>
            <p:nvGrpSpPr>
              <p:cNvPr id="55" name="Group 27">
                <a:extLst>
                  <a:ext uri="{FF2B5EF4-FFF2-40B4-BE49-F238E27FC236}">
                    <a16:creationId xmlns:a16="http://schemas.microsoft.com/office/drawing/2014/main" id="{382948F5-C413-4BFA-83E1-D41E7E01BDAB}"/>
                  </a:ext>
                </a:extLst>
              </p:cNvPr>
              <p:cNvGrpSpPr>
                <a:grpSpLocks/>
              </p:cNvGrpSpPr>
              <p:nvPr/>
            </p:nvGrpSpPr>
            <p:grpSpPr bwMode="auto">
              <a:xfrm>
                <a:off x="1208656" y="3516493"/>
                <a:ext cx="496001" cy="615833"/>
                <a:chOff x="7689976" y="2536627"/>
                <a:chExt cx="522193" cy="655439"/>
              </a:xfrm>
            </p:grpSpPr>
            <p:sp>
              <p:nvSpPr>
                <p:cNvPr id="94" name="Freeform 1374">
                  <a:extLst>
                    <a:ext uri="{FF2B5EF4-FFF2-40B4-BE49-F238E27FC236}">
                      <a16:creationId xmlns:a16="http://schemas.microsoft.com/office/drawing/2014/main" id="{9E4F9936-5B4E-4CB9-A535-44628510F7F7}"/>
                    </a:ext>
                  </a:extLst>
                </p:cNvPr>
                <p:cNvSpPr>
                  <a:spLocks noChangeArrowheads="1"/>
                </p:cNvSpPr>
                <p:nvPr/>
              </p:nvSpPr>
              <p:spPr bwMode="auto">
                <a:xfrm>
                  <a:off x="7689976" y="2536627"/>
                  <a:ext cx="52219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5" name="Freeform 1375">
                  <a:extLst>
                    <a:ext uri="{FF2B5EF4-FFF2-40B4-BE49-F238E27FC236}">
                      <a16:creationId xmlns:a16="http://schemas.microsoft.com/office/drawing/2014/main" id="{46094C69-B61B-4EC8-A65F-C18111D2C3BE}"/>
                    </a:ext>
                  </a:extLst>
                </p:cNvPr>
                <p:cNvSpPr>
                  <a:spLocks noChangeArrowheads="1"/>
                </p:cNvSpPr>
                <p:nvPr/>
              </p:nvSpPr>
              <p:spPr bwMode="auto">
                <a:xfrm>
                  <a:off x="7937632" y="2536627"/>
                  <a:ext cx="271404"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6" name="Freeform 1376">
                  <a:extLst>
                    <a:ext uri="{FF2B5EF4-FFF2-40B4-BE49-F238E27FC236}">
                      <a16:creationId xmlns:a16="http://schemas.microsoft.com/office/drawing/2014/main" id="{F73FD409-5482-4B41-B837-99999F90A3A4}"/>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7" name="Freeform 1377">
                  <a:extLst>
                    <a:ext uri="{FF2B5EF4-FFF2-40B4-BE49-F238E27FC236}">
                      <a16:creationId xmlns:a16="http://schemas.microsoft.com/office/drawing/2014/main" id="{5CE47E91-6034-4AD4-BA3E-FDD9E4C3D7F0}"/>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8" name="Freeform 1378">
                  <a:extLst>
                    <a:ext uri="{FF2B5EF4-FFF2-40B4-BE49-F238E27FC236}">
                      <a16:creationId xmlns:a16="http://schemas.microsoft.com/office/drawing/2014/main" id="{1DCCBCBC-1662-49A3-AA5E-F25C7A4A17FA}"/>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9" name="Freeform 1379">
                  <a:extLst>
                    <a:ext uri="{FF2B5EF4-FFF2-40B4-BE49-F238E27FC236}">
                      <a16:creationId xmlns:a16="http://schemas.microsoft.com/office/drawing/2014/main" id="{23D870BA-A38B-494F-BA47-5B2D4B3E8E48}"/>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0" name="Freeform 1380">
                  <a:extLst>
                    <a:ext uri="{FF2B5EF4-FFF2-40B4-BE49-F238E27FC236}">
                      <a16:creationId xmlns:a16="http://schemas.microsoft.com/office/drawing/2014/main" id="{F5D719C0-6B07-46BB-9958-CDB21C64083A}"/>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1" name="Freeform 1381">
                  <a:extLst>
                    <a:ext uri="{FF2B5EF4-FFF2-40B4-BE49-F238E27FC236}">
                      <a16:creationId xmlns:a16="http://schemas.microsoft.com/office/drawing/2014/main" id="{00E643E7-05F4-419E-A418-BE3EDB07C406}"/>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2" name="Freeform 1382">
                  <a:extLst>
                    <a:ext uri="{FF2B5EF4-FFF2-40B4-BE49-F238E27FC236}">
                      <a16:creationId xmlns:a16="http://schemas.microsoft.com/office/drawing/2014/main" id="{F7B8983E-CA23-4C4F-9028-4A767C006AAF}"/>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3" name="Freeform 1383">
                  <a:extLst>
                    <a:ext uri="{FF2B5EF4-FFF2-40B4-BE49-F238E27FC236}">
                      <a16:creationId xmlns:a16="http://schemas.microsoft.com/office/drawing/2014/main" id="{3E8AEE57-4A0A-4D91-951B-BDB55B2A26A0}"/>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4" name="Freeform 1384">
                  <a:extLst>
                    <a:ext uri="{FF2B5EF4-FFF2-40B4-BE49-F238E27FC236}">
                      <a16:creationId xmlns:a16="http://schemas.microsoft.com/office/drawing/2014/main" id="{D302A74A-821F-47AE-A011-06E2DB3DABB7}"/>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5" name="Freeform 1385">
                  <a:extLst>
                    <a:ext uri="{FF2B5EF4-FFF2-40B4-BE49-F238E27FC236}">
                      <a16:creationId xmlns:a16="http://schemas.microsoft.com/office/drawing/2014/main" id="{7F33B878-BCCA-4B92-9EF1-806D7FF8E2CC}"/>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6" name="Freeform 1386">
                  <a:extLst>
                    <a:ext uri="{FF2B5EF4-FFF2-40B4-BE49-F238E27FC236}">
                      <a16:creationId xmlns:a16="http://schemas.microsoft.com/office/drawing/2014/main" id="{BE0E3068-CAEE-468F-888F-90A3335E5A55}"/>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6" name="Group 9708">
                <a:extLst>
                  <a:ext uri="{FF2B5EF4-FFF2-40B4-BE49-F238E27FC236}">
                    <a16:creationId xmlns:a16="http://schemas.microsoft.com/office/drawing/2014/main" id="{8047032B-A380-43BA-A8EB-AC3555FA957B}"/>
                  </a:ext>
                </a:extLst>
              </p:cNvPr>
              <p:cNvGrpSpPr>
                <a:grpSpLocks/>
              </p:cNvGrpSpPr>
              <p:nvPr/>
            </p:nvGrpSpPr>
            <p:grpSpPr bwMode="auto">
              <a:xfrm>
                <a:off x="751362" y="3212891"/>
                <a:ext cx="515287" cy="606781"/>
                <a:chOff x="5135530" y="4046934"/>
                <a:chExt cx="555884" cy="676275"/>
              </a:xfrm>
            </p:grpSpPr>
            <p:sp>
              <p:nvSpPr>
                <p:cNvPr id="76" name="Freeform 1488">
                  <a:extLst>
                    <a:ext uri="{FF2B5EF4-FFF2-40B4-BE49-F238E27FC236}">
                      <a16:creationId xmlns:a16="http://schemas.microsoft.com/office/drawing/2014/main" id="{5919D8CA-CA42-4878-A654-46291B83CAAF}"/>
                    </a:ext>
                  </a:extLst>
                </p:cNvPr>
                <p:cNvSpPr>
                  <a:spLocks noChangeArrowheads="1"/>
                </p:cNvSpPr>
                <p:nvPr/>
              </p:nvSpPr>
              <p:spPr bwMode="auto">
                <a:xfrm>
                  <a:off x="5178564" y="4065984"/>
                  <a:ext cx="493030" cy="655637"/>
                </a:xfrm>
                <a:custGeom>
                  <a:avLst/>
                  <a:gdLst>
                    <a:gd name="T0" fmla="*/ 88502490 w 4855"/>
                    <a:gd name="T1" fmla="*/ 44169492 h 4856"/>
                    <a:gd name="T2" fmla="*/ 88502490 w 4855"/>
                    <a:gd name="T3" fmla="*/ 44169492 h 4856"/>
                    <a:gd name="T4" fmla="*/ 44196558 w 4855"/>
                    <a:gd name="T5" fmla="*/ 0 h 4856"/>
                    <a:gd name="T6" fmla="*/ 0 w 4855"/>
                    <a:gd name="T7" fmla="*/ 44169492 h 4856"/>
                    <a:gd name="T8" fmla="*/ 44196558 w 4855"/>
                    <a:gd name="T9" fmla="*/ 88503164 h 4856"/>
                    <a:gd name="T10" fmla="*/ 88502490 w 4855"/>
                    <a:gd name="T11" fmla="*/ 44169492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6">
                      <a:moveTo>
                        <a:pt x="4854" y="2423"/>
                      </a:moveTo>
                      <a:lnTo>
                        <a:pt x="4854" y="2423"/>
                      </a:lnTo>
                      <a:cubicBezTo>
                        <a:pt x="4854" y="1083"/>
                        <a:pt x="3765" y="0"/>
                        <a:pt x="2424" y="0"/>
                      </a:cubicBezTo>
                      <a:cubicBezTo>
                        <a:pt x="1082" y="0"/>
                        <a:pt x="0" y="1083"/>
                        <a:pt x="0" y="2423"/>
                      </a:cubicBezTo>
                      <a:cubicBezTo>
                        <a:pt x="0" y="3764"/>
                        <a:pt x="1082" y="4855"/>
                        <a:pt x="2424" y="4855"/>
                      </a:cubicBezTo>
                      <a:cubicBezTo>
                        <a:pt x="3765" y="4855"/>
                        <a:pt x="4854" y="3764"/>
                        <a:pt x="4854"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7" name="Freeform 1489">
                  <a:extLst>
                    <a:ext uri="{FF2B5EF4-FFF2-40B4-BE49-F238E27FC236}">
                      <a16:creationId xmlns:a16="http://schemas.microsoft.com/office/drawing/2014/main" id="{0E85E29D-27F2-4526-938B-A71B2F39AC61}"/>
                    </a:ext>
                  </a:extLst>
                </p:cNvPr>
                <p:cNvSpPr>
                  <a:spLocks noChangeArrowheads="1"/>
                </p:cNvSpPr>
                <p:nvPr/>
              </p:nvSpPr>
              <p:spPr bwMode="auto">
                <a:xfrm>
                  <a:off x="5413312" y="4065984"/>
                  <a:ext cx="278102" cy="655637"/>
                </a:xfrm>
                <a:custGeom>
                  <a:avLst/>
                  <a:gdLst>
                    <a:gd name="T0" fmla="*/ 44392631 w 2431"/>
                    <a:gd name="T1" fmla="*/ 44169492 h 4856"/>
                    <a:gd name="T2" fmla="*/ 44392631 w 2431"/>
                    <a:gd name="T3" fmla="*/ 44169492 h 4856"/>
                    <a:gd name="T4" fmla="*/ 0 w 2431"/>
                    <a:gd name="T5" fmla="*/ 0 h 4856"/>
                    <a:gd name="T6" fmla="*/ 0 w 2431"/>
                    <a:gd name="T7" fmla="*/ 88503164 h 4856"/>
                    <a:gd name="T8" fmla="*/ 44392631 w 2431"/>
                    <a:gd name="T9" fmla="*/ 44169492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1" h="4856">
                      <a:moveTo>
                        <a:pt x="2430" y="2423"/>
                      </a:moveTo>
                      <a:lnTo>
                        <a:pt x="2430" y="2423"/>
                      </a:lnTo>
                      <a:cubicBezTo>
                        <a:pt x="2430" y="1083"/>
                        <a:pt x="1341" y="0"/>
                        <a:pt x="0" y="0"/>
                      </a:cubicBezTo>
                      <a:cubicBezTo>
                        <a:pt x="0" y="4855"/>
                        <a:pt x="0" y="4855"/>
                        <a:pt x="0" y="4855"/>
                      </a:cubicBezTo>
                      <a:cubicBezTo>
                        <a:pt x="1341" y="4855"/>
                        <a:pt x="2430" y="3764"/>
                        <a:pt x="2430"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8" name="Freeform 1490">
                  <a:extLst>
                    <a:ext uri="{FF2B5EF4-FFF2-40B4-BE49-F238E27FC236}">
                      <a16:creationId xmlns:a16="http://schemas.microsoft.com/office/drawing/2014/main" id="{6A368E08-14BD-485B-A960-9A100BC2295D}"/>
                    </a:ext>
                  </a:extLst>
                </p:cNvPr>
                <p:cNvSpPr>
                  <a:spLocks noChangeArrowheads="1"/>
                </p:cNvSpPr>
                <p:nvPr/>
              </p:nvSpPr>
              <p:spPr bwMode="auto">
                <a:xfrm>
                  <a:off x="5270452" y="4135834"/>
                  <a:ext cx="287307" cy="287337"/>
                </a:xfrm>
                <a:custGeom>
                  <a:avLst/>
                  <a:gdLst>
                    <a:gd name="T0" fmla="*/ 38844880 w 2124"/>
                    <a:gd name="T1" fmla="*/ 19290007 h 2131"/>
                    <a:gd name="T2" fmla="*/ 38844880 w 2124"/>
                    <a:gd name="T3" fmla="*/ 19290007 h 2131"/>
                    <a:gd name="T4" fmla="*/ 19413242 w 2124"/>
                    <a:gd name="T5" fmla="*/ 0 h 2131"/>
                    <a:gd name="T6" fmla="*/ 0 w 2124"/>
                    <a:gd name="T7" fmla="*/ 19290007 h 2131"/>
                    <a:gd name="T8" fmla="*/ 19413242 w 2124"/>
                    <a:gd name="T9" fmla="*/ 38725369 h 2131"/>
                    <a:gd name="T10" fmla="*/ 38844880 w 2124"/>
                    <a:gd name="T11" fmla="*/ 19290007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1" y="0"/>
                      </a:cubicBezTo>
                      <a:cubicBezTo>
                        <a:pt x="473" y="0"/>
                        <a:pt x="0" y="481"/>
                        <a:pt x="0" y="1061"/>
                      </a:cubicBezTo>
                      <a:cubicBezTo>
                        <a:pt x="0" y="1649"/>
                        <a:pt x="473" y="2130"/>
                        <a:pt x="1061" y="2130"/>
                      </a:cubicBezTo>
                      <a:cubicBezTo>
                        <a:pt x="1649" y="2130"/>
                        <a:pt x="2123" y="1649"/>
                        <a:pt x="2123" y="1061"/>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9" name="Freeform 1491">
                  <a:extLst>
                    <a:ext uri="{FF2B5EF4-FFF2-40B4-BE49-F238E27FC236}">
                      <a16:creationId xmlns:a16="http://schemas.microsoft.com/office/drawing/2014/main" id="{E563BC8E-5A53-4787-87D0-CF555B39EE64}"/>
                    </a:ext>
                  </a:extLst>
                </p:cNvPr>
                <p:cNvSpPr>
                  <a:spLocks noChangeArrowheads="1"/>
                </p:cNvSpPr>
                <p:nvPr/>
              </p:nvSpPr>
              <p:spPr bwMode="auto">
                <a:xfrm>
                  <a:off x="5365692" y="4480321"/>
                  <a:ext cx="96828" cy="242888"/>
                </a:xfrm>
                <a:custGeom>
                  <a:avLst/>
                  <a:gdLst>
                    <a:gd name="T0" fmla="*/ 13058005 w 717"/>
                    <a:gd name="T1" fmla="*/ 14350170 h 1793"/>
                    <a:gd name="T2" fmla="*/ 6401317 w 717"/>
                    <a:gd name="T3" fmla="*/ 32884434 h 1793"/>
                    <a:gd name="T4" fmla="*/ 0 w 717"/>
                    <a:gd name="T5" fmla="*/ 14350170 h 1793"/>
                    <a:gd name="T6" fmla="*/ 0 w 717"/>
                    <a:gd name="T7" fmla="*/ 0 h 1793"/>
                    <a:gd name="T8" fmla="*/ 13058005 w 717"/>
                    <a:gd name="T9" fmla="*/ 0 h 1793"/>
                    <a:gd name="T10" fmla="*/ 13058005 w 717"/>
                    <a:gd name="T11" fmla="*/ 14350170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1793">
                      <a:moveTo>
                        <a:pt x="716" y="782"/>
                      </a:moveTo>
                      <a:lnTo>
                        <a:pt x="351" y="1792"/>
                      </a:lnTo>
                      <a:lnTo>
                        <a:pt x="0" y="782"/>
                      </a:lnTo>
                      <a:lnTo>
                        <a:pt x="0" y="0"/>
                      </a:lnTo>
                      <a:lnTo>
                        <a:pt x="716" y="0"/>
                      </a:lnTo>
                      <a:lnTo>
                        <a:pt x="716"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0" name="Freeform 1492">
                  <a:extLst>
                    <a:ext uri="{FF2B5EF4-FFF2-40B4-BE49-F238E27FC236}">
                      <a16:creationId xmlns:a16="http://schemas.microsoft.com/office/drawing/2014/main" id="{1638B5C9-A81A-4468-B156-4AA94EAA976E}"/>
                    </a:ext>
                  </a:extLst>
                </p:cNvPr>
                <p:cNvSpPr>
                  <a:spLocks noChangeArrowheads="1"/>
                </p:cNvSpPr>
                <p:nvPr/>
              </p:nvSpPr>
              <p:spPr bwMode="auto">
                <a:xfrm>
                  <a:off x="5294262" y="4189809"/>
                  <a:ext cx="120637" cy="319087"/>
                </a:xfrm>
                <a:custGeom>
                  <a:avLst/>
                  <a:gdLst>
                    <a:gd name="T0" fmla="*/ 16315376 w 891"/>
                    <a:gd name="T1" fmla="*/ 0 h 2367"/>
                    <a:gd name="T2" fmla="*/ 16315376 w 891"/>
                    <a:gd name="T3" fmla="*/ 0 h 2367"/>
                    <a:gd name="T4" fmla="*/ 0 w 891"/>
                    <a:gd name="T5" fmla="*/ 20189970 h 2367"/>
                    <a:gd name="T6" fmla="*/ 5151241 w 891"/>
                    <a:gd name="T7" fmla="*/ 36200265 h 2367"/>
                    <a:gd name="T8" fmla="*/ 16315376 w 891"/>
                    <a:gd name="T9" fmla="*/ 42996805 h 2367"/>
                    <a:gd name="T10" fmla="*/ 16315376 w 891"/>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1" h="2367">
                      <a:moveTo>
                        <a:pt x="890" y="0"/>
                      </a:moveTo>
                      <a:lnTo>
                        <a:pt x="890" y="0"/>
                      </a:lnTo>
                      <a:cubicBezTo>
                        <a:pt x="545" y="0"/>
                        <a:pt x="0" y="193"/>
                        <a:pt x="0" y="1111"/>
                      </a:cubicBezTo>
                      <a:cubicBezTo>
                        <a:pt x="0" y="1641"/>
                        <a:pt x="208" y="1892"/>
                        <a:pt x="281" y="1992"/>
                      </a:cubicBezTo>
                      <a:cubicBezTo>
                        <a:pt x="352" y="2079"/>
                        <a:pt x="703" y="2366"/>
                        <a:pt x="890" y="2366"/>
                      </a:cubicBezTo>
                      <a:cubicBezTo>
                        <a:pt x="890" y="1434"/>
                        <a:pt x="890" y="0"/>
                        <a:pt x="890"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1" name="Freeform 1493">
                  <a:extLst>
                    <a:ext uri="{FF2B5EF4-FFF2-40B4-BE49-F238E27FC236}">
                      <a16:creationId xmlns:a16="http://schemas.microsoft.com/office/drawing/2014/main" id="{DDE6EC7F-4B1C-4802-ADA4-BD17DF86157B}"/>
                    </a:ext>
                  </a:extLst>
                </p:cNvPr>
                <p:cNvSpPr>
                  <a:spLocks noChangeArrowheads="1"/>
                </p:cNvSpPr>
                <p:nvPr/>
              </p:nvSpPr>
              <p:spPr bwMode="auto">
                <a:xfrm>
                  <a:off x="5268865" y="4327921"/>
                  <a:ext cx="53969" cy="76200"/>
                </a:xfrm>
                <a:custGeom>
                  <a:avLst/>
                  <a:gdLst>
                    <a:gd name="T0" fmla="*/ 279956 w 395"/>
                    <a:gd name="T1" fmla="*/ 5700874 h 561"/>
                    <a:gd name="T2" fmla="*/ 279956 w 395"/>
                    <a:gd name="T3" fmla="*/ 5700874 h 561"/>
                    <a:gd name="T4" fmla="*/ 3229532 w 395"/>
                    <a:gd name="T5" fmla="*/ 258347 h 561"/>
                    <a:gd name="T6" fmla="*/ 7093849 w 395"/>
                    <a:gd name="T7" fmla="*/ 4759987 h 561"/>
                    <a:gd name="T8" fmla="*/ 4162991 w 395"/>
                    <a:gd name="T9" fmla="*/ 10055004 h 561"/>
                    <a:gd name="T10" fmla="*/ 279956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15" y="309"/>
                      </a:moveTo>
                      <a:lnTo>
                        <a:pt x="15" y="309"/>
                      </a:lnTo>
                      <a:cubicBezTo>
                        <a:pt x="0" y="158"/>
                        <a:pt x="65" y="28"/>
                        <a:pt x="173" y="14"/>
                      </a:cubicBezTo>
                      <a:cubicBezTo>
                        <a:pt x="273" y="0"/>
                        <a:pt x="366" y="108"/>
                        <a:pt x="380" y="258"/>
                      </a:cubicBezTo>
                      <a:cubicBezTo>
                        <a:pt x="394" y="402"/>
                        <a:pt x="323" y="538"/>
                        <a:pt x="223" y="545"/>
                      </a:cubicBezTo>
                      <a:cubicBezTo>
                        <a:pt x="123" y="560"/>
                        <a:pt x="30" y="452"/>
                        <a:pt x="15"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2" name="Freeform 1494">
                  <a:extLst>
                    <a:ext uri="{FF2B5EF4-FFF2-40B4-BE49-F238E27FC236}">
                      <a16:creationId xmlns:a16="http://schemas.microsoft.com/office/drawing/2014/main" id="{F5AE532E-2540-48DD-AD58-22A743626EEC}"/>
                    </a:ext>
                  </a:extLst>
                </p:cNvPr>
                <p:cNvSpPr>
                  <a:spLocks noChangeArrowheads="1"/>
                </p:cNvSpPr>
                <p:nvPr/>
              </p:nvSpPr>
              <p:spPr bwMode="auto">
                <a:xfrm>
                  <a:off x="5414899" y="4189809"/>
                  <a:ext cx="119049" cy="319087"/>
                </a:xfrm>
                <a:custGeom>
                  <a:avLst/>
                  <a:gdLst>
                    <a:gd name="T0" fmla="*/ 0 w 890"/>
                    <a:gd name="T1" fmla="*/ 0 h 2367"/>
                    <a:gd name="T2" fmla="*/ 0 w 890"/>
                    <a:gd name="T3" fmla="*/ 0 h 2367"/>
                    <a:gd name="T4" fmla="*/ 15906418 w 890"/>
                    <a:gd name="T5" fmla="*/ 20189970 h 2367"/>
                    <a:gd name="T6" fmla="*/ 10789183 w 890"/>
                    <a:gd name="T7" fmla="*/ 36200265 h 2367"/>
                    <a:gd name="T8" fmla="*/ 0 w 890"/>
                    <a:gd name="T9" fmla="*/ 42996805 h 2367"/>
                    <a:gd name="T10" fmla="*/ 0 w 890"/>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67">
                      <a:moveTo>
                        <a:pt x="0" y="0"/>
                      </a:moveTo>
                      <a:lnTo>
                        <a:pt x="0" y="0"/>
                      </a:lnTo>
                      <a:cubicBezTo>
                        <a:pt x="344" y="0"/>
                        <a:pt x="889" y="193"/>
                        <a:pt x="889" y="1111"/>
                      </a:cubicBezTo>
                      <a:cubicBezTo>
                        <a:pt x="889" y="1641"/>
                        <a:pt x="681" y="1892"/>
                        <a:pt x="603" y="1992"/>
                      </a:cubicBezTo>
                      <a:cubicBezTo>
                        <a:pt x="538" y="2079"/>
                        <a:pt x="179"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3" name="Freeform 1495">
                  <a:extLst>
                    <a:ext uri="{FF2B5EF4-FFF2-40B4-BE49-F238E27FC236}">
                      <a16:creationId xmlns:a16="http://schemas.microsoft.com/office/drawing/2014/main" id="{B675B388-4BDA-4B51-94E6-7573F44CB016}"/>
                    </a:ext>
                  </a:extLst>
                </p:cNvPr>
                <p:cNvSpPr>
                  <a:spLocks noChangeArrowheads="1"/>
                </p:cNvSpPr>
                <p:nvPr/>
              </p:nvSpPr>
              <p:spPr bwMode="auto">
                <a:xfrm>
                  <a:off x="5505377" y="4327921"/>
                  <a:ext cx="53969" cy="76200"/>
                </a:xfrm>
                <a:custGeom>
                  <a:avLst/>
                  <a:gdLst>
                    <a:gd name="T0" fmla="*/ 7112431 w 395"/>
                    <a:gd name="T1" fmla="*/ 5700874 h 561"/>
                    <a:gd name="T2" fmla="*/ 7112431 w 395"/>
                    <a:gd name="T3" fmla="*/ 5700874 h 561"/>
                    <a:gd name="T4" fmla="*/ 4162991 w 395"/>
                    <a:gd name="T5" fmla="*/ 258347 h 561"/>
                    <a:gd name="T6" fmla="*/ 279956 w 395"/>
                    <a:gd name="T7" fmla="*/ 4759987 h 561"/>
                    <a:gd name="T8" fmla="*/ 3229532 w 395"/>
                    <a:gd name="T9" fmla="*/ 10055004 h 561"/>
                    <a:gd name="T10" fmla="*/ 7112431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381" y="309"/>
                      </a:moveTo>
                      <a:lnTo>
                        <a:pt x="381" y="309"/>
                      </a:lnTo>
                      <a:cubicBezTo>
                        <a:pt x="394" y="158"/>
                        <a:pt x="329" y="28"/>
                        <a:pt x="223" y="14"/>
                      </a:cubicBezTo>
                      <a:cubicBezTo>
                        <a:pt x="122" y="0"/>
                        <a:pt x="28" y="108"/>
                        <a:pt x="15" y="258"/>
                      </a:cubicBezTo>
                      <a:cubicBezTo>
                        <a:pt x="0" y="402"/>
                        <a:pt x="72" y="538"/>
                        <a:pt x="173" y="545"/>
                      </a:cubicBezTo>
                      <a:cubicBezTo>
                        <a:pt x="273" y="560"/>
                        <a:pt x="366" y="452"/>
                        <a:pt x="381"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4" name="Freeform 1496">
                  <a:extLst>
                    <a:ext uri="{FF2B5EF4-FFF2-40B4-BE49-F238E27FC236}">
                      <a16:creationId xmlns:a16="http://schemas.microsoft.com/office/drawing/2014/main" id="{F5C3EAF6-787A-4880-8302-CC841284A71C}"/>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8544720 h 1442"/>
                    <a:gd name="T6" fmla="*/ 15963517 w 1198"/>
                    <a:gd name="T7" fmla="*/ 3410467 h 1442"/>
                    <a:gd name="T8" fmla="*/ 15452118 w 1198"/>
                    <a:gd name="T9" fmla="*/ 0 h 1442"/>
                    <a:gd name="T10" fmla="*/ 2484016 w 1198"/>
                    <a:gd name="T11" fmla="*/ 7352830 h 1442"/>
                    <a:gd name="T12" fmla="*/ 0 w 1198"/>
                    <a:gd name="T13" fmla="*/ 26422523 h 1442"/>
                    <a:gd name="T14" fmla="*/ 21863121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1" y="401"/>
                        <a:pt x="874" y="186"/>
                      </a:cubicBezTo>
                      <a:cubicBezTo>
                        <a:pt x="846" y="86"/>
                        <a:pt x="846" y="0"/>
                        <a:pt x="846" y="0"/>
                      </a:cubicBezTo>
                      <a:cubicBezTo>
                        <a:pt x="846" y="0"/>
                        <a:pt x="272" y="193"/>
                        <a:pt x="136" y="401"/>
                      </a:cubicBezTo>
                      <a:cubicBezTo>
                        <a:pt x="28" y="717"/>
                        <a:pt x="0" y="1441"/>
                        <a:pt x="0" y="1441"/>
                      </a:cubicBezTo>
                      <a:lnTo>
                        <a:pt x="1197"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5" name="Freeform 1497">
                  <a:extLst>
                    <a:ext uri="{FF2B5EF4-FFF2-40B4-BE49-F238E27FC236}">
                      <a16:creationId xmlns:a16="http://schemas.microsoft.com/office/drawing/2014/main" id="{FEAF38C3-B214-4010-ADA1-7EDEEEEAB580}"/>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8544720 h 1442"/>
                    <a:gd name="T6" fmla="*/ 6009209 w 1198"/>
                    <a:gd name="T7" fmla="*/ 3410467 h 1442"/>
                    <a:gd name="T8" fmla="*/ 6411004 w 1198"/>
                    <a:gd name="T9" fmla="*/ 0 h 1442"/>
                    <a:gd name="T10" fmla="*/ 19379106 w 1198"/>
                    <a:gd name="T11" fmla="*/ 7352830 h 1442"/>
                    <a:gd name="T12" fmla="*/ 21863121 w 1198"/>
                    <a:gd name="T13" fmla="*/ 26422523 h 1442"/>
                    <a:gd name="T14" fmla="*/ 0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0" y="1441"/>
                      </a:moveTo>
                      <a:lnTo>
                        <a:pt x="0" y="1441"/>
                      </a:lnTo>
                      <a:cubicBezTo>
                        <a:pt x="0" y="466"/>
                        <a:pt x="0" y="466"/>
                        <a:pt x="0" y="466"/>
                      </a:cubicBezTo>
                      <a:cubicBezTo>
                        <a:pt x="0" y="466"/>
                        <a:pt x="264" y="401"/>
                        <a:pt x="329" y="186"/>
                      </a:cubicBezTo>
                      <a:cubicBezTo>
                        <a:pt x="351" y="86"/>
                        <a:pt x="351" y="0"/>
                        <a:pt x="351" y="0"/>
                      </a:cubicBezTo>
                      <a:cubicBezTo>
                        <a:pt x="351" y="0"/>
                        <a:pt x="932" y="193"/>
                        <a:pt x="1061" y="401"/>
                      </a:cubicBezTo>
                      <a:cubicBezTo>
                        <a:pt x="1168" y="717"/>
                        <a:pt x="1197" y="1441"/>
                        <a:pt x="1197" y="1441"/>
                      </a:cubicBezTo>
                      <a:lnTo>
                        <a:pt x="0"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6" name="Freeform 1498">
                  <a:extLst>
                    <a:ext uri="{FF2B5EF4-FFF2-40B4-BE49-F238E27FC236}">
                      <a16:creationId xmlns:a16="http://schemas.microsoft.com/office/drawing/2014/main" id="{378A1F1E-93DF-4410-A10B-B97818B87CB5}"/>
                    </a:ext>
                  </a:extLst>
                </p:cNvPr>
                <p:cNvSpPr>
                  <a:spLocks noChangeArrowheads="1"/>
                </p:cNvSpPr>
                <p:nvPr/>
              </p:nvSpPr>
              <p:spPr bwMode="auto">
                <a:xfrm>
                  <a:off x="5381565" y="4440634"/>
                  <a:ext cx="66668" cy="25400"/>
                </a:xfrm>
                <a:custGeom>
                  <a:avLst/>
                  <a:gdLst>
                    <a:gd name="T0" fmla="*/ 4535200 w 488"/>
                    <a:gd name="T1" fmla="*/ 3413463 h 188"/>
                    <a:gd name="T2" fmla="*/ 4535200 w 488"/>
                    <a:gd name="T3" fmla="*/ 3413463 h 188"/>
                    <a:gd name="T4" fmla="*/ 9089116 w 488"/>
                    <a:gd name="T5" fmla="*/ 0 h 188"/>
                    <a:gd name="T6" fmla="*/ 0 w 488"/>
                    <a:gd name="T7" fmla="*/ 0 h 188"/>
                    <a:gd name="T8" fmla="*/ 4535200 w 488"/>
                    <a:gd name="T9" fmla="*/ 3413463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3" y="187"/>
                      </a:moveTo>
                      <a:lnTo>
                        <a:pt x="243" y="187"/>
                      </a:lnTo>
                      <a:cubicBezTo>
                        <a:pt x="379" y="187"/>
                        <a:pt x="487" y="101"/>
                        <a:pt x="487" y="0"/>
                      </a:cubicBezTo>
                      <a:cubicBezTo>
                        <a:pt x="0" y="0"/>
                        <a:pt x="0" y="0"/>
                        <a:pt x="0" y="0"/>
                      </a:cubicBezTo>
                      <a:cubicBezTo>
                        <a:pt x="0" y="101"/>
                        <a:pt x="106" y="187"/>
                        <a:pt x="243"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7" name="Freeform 1499">
                  <a:extLst>
                    <a:ext uri="{FF2B5EF4-FFF2-40B4-BE49-F238E27FC236}">
                      <a16:creationId xmlns:a16="http://schemas.microsoft.com/office/drawing/2014/main" id="{02599884-AE03-43A8-B1ED-B6C0C57CCA6B}"/>
                    </a:ext>
                  </a:extLst>
                </p:cNvPr>
                <p:cNvSpPr>
                  <a:spLocks noChangeArrowheads="1"/>
                </p:cNvSpPr>
                <p:nvPr/>
              </p:nvSpPr>
              <p:spPr bwMode="auto">
                <a:xfrm>
                  <a:off x="5265691" y="4153296"/>
                  <a:ext cx="223813" cy="203200"/>
                </a:xfrm>
                <a:custGeom>
                  <a:avLst/>
                  <a:gdLst>
                    <a:gd name="T0" fmla="*/ 19229413 w 1657"/>
                    <a:gd name="T1" fmla="*/ 0 h 1507"/>
                    <a:gd name="T2" fmla="*/ 19229413 w 1657"/>
                    <a:gd name="T3" fmla="*/ 0 h 1507"/>
                    <a:gd name="T4" fmla="*/ 4177888 w 1657"/>
                    <a:gd name="T5" fmla="*/ 14599387 h 1507"/>
                    <a:gd name="T6" fmla="*/ 7845071 w 1657"/>
                    <a:gd name="T7" fmla="*/ 27380762 h 1507"/>
                    <a:gd name="T8" fmla="*/ 7845071 w 1657"/>
                    <a:gd name="T9" fmla="*/ 24526388 h 1507"/>
                    <a:gd name="T10" fmla="*/ 16729920 w 1657"/>
                    <a:gd name="T11" fmla="*/ 17999313 h 1507"/>
                    <a:gd name="T12" fmla="*/ 27074484 w 1657"/>
                    <a:gd name="T13" fmla="*/ 11217800 h 1507"/>
                    <a:gd name="T14" fmla="*/ 19229413 w 1657"/>
                    <a:gd name="T15" fmla="*/ 0 h 15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7" h="1507">
                      <a:moveTo>
                        <a:pt x="1054" y="0"/>
                      </a:moveTo>
                      <a:lnTo>
                        <a:pt x="1054" y="0"/>
                      </a:lnTo>
                      <a:cubicBezTo>
                        <a:pt x="422" y="0"/>
                        <a:pt x="229" y="552"/>
                        <a:pt x="229" y="803"/>
                      </a:cubicBezTo>
                      <a:cubicBezTo>
                        <a:pt x="0" y="1126"/>
                        <a:pt x="251" y="1405"/>
                        <a:pt x="430" y="1506"/>
                      </a:cubicBezTo>
                      <a:cubicBezTo>
                        <a:pt x="430" y="1449"/>
                        <a:pt x="430" y="1427"/>
                        <a:pt x="430" y="1349"/>
                      </a:cubicBezTo>
                      <a:cubicBezTo>
                        <a:pt x="430" y="1148"/>
                        <a:pt x="623" y="955"/>
                        <a:pt x="917" y="990"/>
                      </a:cubicBezTo>
                      <a:cubicBezTo>
                        <a:pt x="1183" y="1018"/>
                        <a:pt x="1348" y="868"/>
                        <a:pt x="1484" y="617"/>
                      </a:cubicBezTo>
                      <a:cubicBezTo>
                        <a:pt x="1656" y="273"/>
                        <a:pt x="1441" y="0"/>
                        <a:pt x="1054" y="0"/>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8" name="Freeform 1500">
                  <a:extLst>
                    <a:ext uri="{FF2B5EF4-FFF2-40B4-BE49-F238E27FC236}">
                      <a16:creationId xmlns:a16="http://schemas.microsoft.com/office/drawing/2014/main" id="{B0E5E2B9-69C2-448A-9703-DDD790BC6475}"/>
                    </a:ext>
                  </a:extLst>
                </p:cNvPr>
                <p:cNvSpPr>
                  <a:spLocks noChangeArrowheads="1"/>
                </p:cNvSpPr>
                <p:nvPr/>
              </p:nvSpPr>
              <p:spPr bwMode="auto">
                <a:xfrm>
                  <a:off x="5462519" y="4169171"/>
                  <a:ext cx="88890" cy="161925"/>
                </a:xfrm>
                <a:custGeom>
                  <a:avLst/>
                  <a:gdLst>
                    <a:gd name="T0" fmla="*/ 0 w 661"/>
                    <a:gd name="T1" fmla="*/ 7325822 h 1198"/>
                    <a:gd name="T2" fmla="*/ 0 w 661"/>
                    <a:gd name="T3" fmla="*/ 7325822 h 1198"/>
                    <a:gd name="T4" fmla="*/ 9874052 w 661"/>
                    <a:gd name="T5" fmla="*/ 21867985 h 1198"/>
                    <a:gd name="T6" fmla="*/ 9874052 w 661"/>
                    <a:gd name="T7" fmla="*/ 9024818 h 1198"/>
                    <a:gd name="T8" fmla="*/ 0 w 661"/>
                    <a:gd name="T9" fmla="*/ 0 h 1198"/>
                    <a:gd name="T10" fmla="*/ 0 w 661"/>
                    <a:gd name="T11" fmla="*/ 7325822 h 1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 h="1198">
                      <a:moveTo>
                        <a:pt x="0" y="401"/>
                      </a:moveTo>
                      <a:lnTo>
                        <a:pt x="0" y="401"/>
                      </a:lnTo>
                      <a:cubicBezTo>
                        <a:pt x="0" y="401"/>
                        <a:pt x="144" y="1003"/>
                        <a:pt x="546" y="1197"/>
                      </a:cubicBezTo>
                      <a:cubicBezTo>
                        <a:pt x="617" y="659"/>
                        <a:pt x="660" y="774"/>
                        <a:pt x="546" y="494"/>
                      </a:cubicBezTo>
                      <a:cubicBezTo>
                        <a:pt x="431" y="208"/>
                        <a:pt x="0" y="0"/>
                        <a:pt x="0" y="0"/>
                      </a:cubicBezTo>
                      <a:lnTo>
                        <a:pt x="0" y="401"/>
                      </a:ln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9" name="Freeform 1501">
                  <a:extLst>
                    <a:ext uri="{FF2B5EF4-FFF2-40B4-BE49-F238E27FC236}">
                      <a16:creationId xmlns:a16="http://schemas.microsoft.com/office/drawing/2014/main" id="{11DB8057-4C39-4FD2-9417-01D423AD62F8}"/>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2622103 h 1442"/>
                    <a:gd name="T6" fmla="*/ 15452118 w 1198"/>
                    <a:gd name="T7" fmla="*/ 0 h 1442"/>
                    <a:gd name="T8" fmla="*/ 2484016 w 1198"/>
                    <a:gd name="T9" fmla="*/ 7352830 h 1442"/>
                    <a:gd name="T10" fmla="*/ 0 w 1198"/>
                    <a:gd name="T11" fmla="*/ 26422523 h 1442"/>
                    <a:gd name="T12" fmla="*/ 21863121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1197" y="1441"/>
                      </a:moveTo>
                      <a:lnTo>
                        <a:pt x="1197" y="1441"/>
                      </a:lnTo>
                      <a:cubicBezTo>
                        <a:pt x="1197" y="143"/>
                        <a:pt x="1197" y="143"/>
                        <a:pt x="1197" y="143"/>
                      </a:cubicBezTo>
                      <a:cubicBezTo>
                        <a:pt x="846" y="0"/>
                        <a:pt x="846" y="0"/>
                        <a:pt x="846" y="0"/>
                      </a:cubicBezTo>
                      <a:cubicBezTo>
                        <a:pt x="846" y="0"/>
                        <a:pt x="272" y="193"/>
                        <a:pt x="136" y="401"/>
                      </a:cubicBezTo>
                      <a:cubicBezTo>
                        <a:pt x="28" y="717"/>
                        <a:pt x="0" y="1441"/>
                        <a:pt x="0" y="1441"/>
                      </a:cubicBezTo>
                      <a:lnTo>
                        <a:pt x="1197" y="1441"/>
                      </a:ln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0" name="Freeform 1502">
                  <a:extLst>
                    <a:ext uri="{FF2B5EF4-FFF2-40B4-BE49-F238E27FC236}">
                      <a16:creationId xmlns:a16="http://schemas.microsoft.com/office/drawing/2014/main" id="{EE316A13-CEFD-4DA9-A895-2212882A34DE}"/>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2622103 h 1442"/>
                    <a:gd name="T6" fmla="*/ 6411004 w 1198"/>
                    <a:gd name="T7" fmla="*/ 0 h 1442"/>
                    <a:gd name="T8" fmla="*/ 19379106 w 1198"/>
                    <a:gd name="T9" fmla="*/ 7352830 h 1442"/>
                    <a:gd name="T10" fmla="*/ 21863121 w 1198"/>
                    <a:gd name="T11" fmla="*/ 26422523 h 1442"/>
                    <a:gd name="T12" fmla="*/ 0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0" y="1441"/>
                      </a:moveTo>
                      <a:lnTo>
                        <a:pt x="0" y="1441"/>
                      </a:lnTo>
                      <a:cubicBezTo>
                        <a:pt x="0" y="143"/>
                        <a:pt x="0" y="143"/>
                        <a:pt x="0" y="143"/>
                      </a:cubicBezTo>
                      <a:cubicBezTo>
                        <a:pt x="351" y="0"/>
                        <a:pt x="351" y="0"/>
                        <a:pt x="351" y="0"/>
                      </a:cubicBezTo>
                      <a:cubicBezTo>
                        <a:pt x="351" y="0"/>
                        <a:pt x="932" y="193"/>
                        <a:pt x="1061" y="401"/>
                      </a:cubicBezTo>
                      <a:cubicBezTo>
                        <a:pt x="1168" y="717"/>
                        <a:pt x="1197" y="1441"/>
                        <a:pt x="1197" y="1441"/>
                      </a:cubicBezTo>
                      <a:lnTo>
                        <a:pt x="0" y="1441"/>
                      </a:ln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1" name="Freeform 1503">
                  <a:extLst>
                    <a:ext uri="{FF2B5EF4-FFF2-40B4-BE49-F238E27FC236}">
                      <a16:creationId xmlns:a16="http://schemas.microsoft.com/office/drawing/2014/main" id="{38B3D1DB-8510-44B3-90AB-DEB22FFB6A72}"/>
                    </a:ext>
                  </a:extLst>
                </p:cNvPr>
                <p:cNvSpPr>
                  <a:spLocks noChangeArrowheads="1"/>
                </p:cNvSpPr>
                <p:nvPr/>
              </p:nvSpPr>
              <p:spPr bwMode="auto">
                <a:xfrm>
                  <a:off x="5135530" y="4046934"/>
                  <a:ext cx="252385" cy="361950"/>
                </a:xfrm>
                <a:custGeom>
                  <a:avLst/>
                  <a:gdLst>
                    <a:gd name="T0" fmla="*/ 34136255 w 1865"/>
                    <a:gd name="T1" fmla="*/ 15160079 h 2683"/>
                    <a:gd name="T2" fmla="*/ 34136255 w 1865"/>
                    <a:gd name="T3" fmla="*/ 15160079 h 2683"/>
                    <a:gd name="T4" fmla="*/ 12196759 w 1865"/>
                    <a:gd name="T5" fmla="*/ 11756832 h 2683"/>
                    <a:gd name="T6" fmla="*/ 6684346 w 1865"/>
                    <a:gd name="T7" fmla="*/ 48810637 h 2683"/>
                    <a:gd name="T8" fmla="*/ 15877791 w 1865"/>
                    <a:gd name="T9" fmla="*/ 26771214 h 2683"/>
                    <a:gd name="T10" fmla="*/ 28880287 w 1865"/>
                    <a:gd name="T11" fmla="*/ 17362133 h 2683"/>
                    <a:gd name="T12" fmla="*/ 34136255 w 1865"/>
                    <a:gd name="T13" fmla="*/ 15160079 h 26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5" h="2683">
                      <a:moveTo>
                        <a:pt x="1864" y="833"/>
                      </a:moveTo>
                      <a:lnTo>
                        <a:pt x="1864" y="833"/>
                      </a:lnTo>
                      <a:cubicBezTo>
                        <a:pt x="1864" y="833"/>
                        <a:pt x="1326" y="0"/>
                        <a:pt x="666" y="646"/>
                      </a:cubicBezTo>
                      <a:cubicBezTo>
                        <a:pt x="0" y="1298"/>
                        <a:pt x="768" y="2495"/>
                        <a:pt x="365" y="2682"/>
                      </a:cubicBezTo>
                      <a:cubicBezTo>
                        <a:pt x="803" y="2625"/>
                        <a:pt x="911" y="2008"/>
                        <a:pt x="867" y="1471"/>
                      </a:cubicBezTo>
                      <a:cubicBezTo>
                        <a:pt x="831" y="990"/>
                        <a:pt x="1248" y="753"/>
                        <a:pt x="1577" y="954"/>
                      </a:cubicBezTo>
                      <a:cubicBezTo>
                        <a:pt x="1714" y="1034"/>
                        <a:pt x="1864" y="833"/>
                        <a:pt x="1864" y="833"/>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2" name="Freeform 1504">
                  <a:extLst>
                    <a:ext uri="{FF2B5EF4-FFF2-40B4-BE49-F238E27FC236}">
                      <a16:creationId xmlns:a16="http://schemas.microsoft.com/office/drawing/2014/main" id="{96272C3D-67CE-4125-8DC6-08915A968CD4}"/>
                    </a:ext>
                  </a:extLst>
                </p:cNvPr>
                <p:cNvSpPr>
                  <a:spLocks noChangeArrowheads="1"/>
                </p:cNvSpPr>
                <p:nvPr/>
              </p:nvSpPr>
              <p:spPr bwMode="auto">
                <a:xfrm>
                  <a:off x="5352993" y="4527946"/>
                  <a:ext cx="60318" cy="66675"/>
                </a:xfrm>
                <a:custGeom>
                  <a:avLst/>
                  <a:gdLst>
                    <a:gd name="T0" fmla="*/ 8139278 w 446"/>
                    <a:gd name="T1" fmla="*/ 2669459 h 488"/>
                    <a:gd name="T2" fmla="*/ 1573001 w 446"/>
                    <a:gd name="T3" fmla="*/ 0 h 488"/>
                    <a:gd name="T4" fmla="*/ 0 w 446"/>
                    <a:gd name="T5" fmla="*/ 1736146 h 488"/>
                    <a:gd name="T6" fmla="*/ 3273942 w 446"/>
                    <a:gd name="T7" fmla="*/ 9091027 h 488"/>
                    <a:gd name="T8" fmla="*/ 8139278 w 446"/>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8">
                      <a:moveTo>
                        <a:pt x="445" y="143"/>
                      </a:moveTo>
                      <a:lnTo>
                        <a:pt x="86" y="0"/>
                      </a:lnTo>
                      <a:lnTo>
                        <a:pt x="0" y="93"/>
                      </a:lnTo>
                      <a:lnTo>
                        <a:pt x="179" y="487"/>
                      </a:lnTo>
                      <a:lnTo>
                        <a:pt x="445"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3" name="Freeform 1505">
                  <a:extLst>
                    <a:ext uri="{FF2B5EF4-FFF2-40B4-BE49-F238E27FC236}">
                      <a16:creationId xmlns:a16="http://schemas.microsoft.com/office/drawing/2014/main" id="{5B2C77A3-5430-4EFA-BB70-0CA61A31F368}"/>
                    </a:ext>
                  </a:extLst>
                </p:cNvPr>
                <p:cNvSpPr>
                  <a:spLocks noChangeArrowheads="1"/>
                </p:cNvSpPr>
                <p:nvPr/>
              </p:nvSpPr>
              <p:spPr bwMode="auto">
                <a:xfrm>
                  <a:off x="5413312" y="4527946"/>
                  <a:ext cx="61906" cy="66675"/>
                </a:xfrm>
                <a:custGeom>
                  <a:avLst/>
                  <a:gdLst>
                    <a:gd name="T0" fmla="*/ 0 w 453"/>
                    <a:gd name="T1" fmla="*/ 2669459 h 488"/>
                    <a:gd name="T2" fmla="*/ 6816493 w 453"/>
                    <a:gd name="T3" fmla="*/ 0 h 488"/>
                    <a:gd name="T4" fmla="*/ 8441218 w 453"/>
                    <a:gd name="T5" fmla="*/ 1736146 h 488"/>
                    <a:gd name="T6" fmla="*/ 5079708 w 453"/>
                    <a:gd name="T7" fmla="*/ 9091027 h 488"/>
                    <a:gd name="T8" fmla="*/ 0 w 453"/>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88">
                      <a:moveTo>
                        <a:pt x="0" y="143"/>
                      </a:moveTo>
                      <a:lnTo>
                        <a:pt x="365" y="0"/>
                      </a:lnTo>
                      <a:lnTo>
                        <a:pt x="452" y="93"/>
                      </a:lnTo>
                      <a:lnTo>
                        <a:pt x="272" y="487"/>
                      </a:lnTo>
                      <a:lnTo>
                        <a:pt x="0"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7" name="Group 9709">
                <a:extLst>
                  <a:ext uri="{FF2B5EF4-FFF2-40B4-BE49-F238E27FC236}">
                    <a16:creationId xmlns:a16="http://schemas.microsoft.com/office/drawing/2014/main" id="{01DEC083-88EC-445C-8A09-AD8FA6BD61C6}"/>
                  </a:ext>
                </a:extLst>
              </p:cNvPr>
              <p:cNvGrpSpPr>
                <a:grpSpLocks/>
              </p:cNvGrpSpPr>
              <p:nvPr/>
            </p:nvGrpSpPr>
            <p:grpSpPr bwMode="auto">
              <a:xfrm>
                <a:off x="1258307" y="2995172"/>
                <a:ext cx="503879" cy="588266"/>
                <a:chOff x="6009237" y="4066578"/>
                <a:chExt cx="543250" cy="656631"/>
              </a:xfrm>
            </p:grpSpPr>
            <p:sp>
              <p:nvSpPr>
                <p:cNvPr id="59" name="Freeform 1420">
                  <a:extLst>
                    <a:ext uri="{FF2B5EF4-FFF2-40B4-BE49-F238E27FC236}">
                      <a16:creationId xmlns:a16="http://schemas.microsoft.com/office/drawing/2014/main" id="{BC211DCB-8A5D-4209-9905-21DFF033AE7C}"/>
                    </a:ext>
                  </a:extLst>
                </p:cNvPr>
                <p:cNvSpPr>
                  <a:spLocks noChangeArrowheads="1"/>
                </p:cNvSpPr>
                <p:nvPr/>
              </p:nvSpPr>
              <p:spPr bwMode="auto">
                <a:xfrm>
                  <a:off x="6009237" y="4066578"/>
                  <a:ext cx="543250" cy="655039"/>
                </a:xfrm>
                <a:custGeom>
                  <a:avLst/>
                  <a:gdLst>
                    <a:gd name="T0" fmla="*/ 88696505 w 4862"/>
                    <a:gd name="T1" fmla="*/ 44089008 h 4856"/>
                    <a:gd name="T2" fmla="*/ 88696505 w 4862"/>
                    <a:gd name="T3" fmla="*/ 44089008 h 4856"/>
                    <a:gd name="T4" fmla="*/ 44339135 w 4862"/>
                    <a:gd name="T5" fmla="*/ 0 h 4856"/>
                    <a:gd name="T6" fmla="*/ 0 w 4862"/>
                    <a:gd name="T7" fmla="*/ 44089008 h 4856"/>
                    <a:gd name="T8" fmla="*/ 44339135 w 4862"/>
                    <a:gd name="T9" fmla="*/ 88341775 h 4856"/>
                    <a:gd name="T10" fmla="*/ 88696505 w 4862"/>
                    <a:gd name="T11" fmla="*/ 44089008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62" h="4856">
                      <a:moveTo>
                        <a:pt x="4861" y="2423"/>
                      </a:moveTo>
                      <a:lnTo>
                        <a:pt x="4861" y="2423"/>
                      </a:lnTo>
                      <a:cubicBezTo>
                        <a:pt x="4861" y="1083"/>
                        <a:pt x="3771" y="0"/>
                        <a:pt x="2430" y="0"/>
                      </a:cubicBezTo>
                      <a:cubicBezTo>
                        <a:pt x="1090" y="0"/>
                        <a:pt x="0" y="1083"/>
                        <a:pt x="0" y="2423"/>
                      </a:cubicBezTo>
                      <a:cubicBezTo>
                        <a:pt x="0" y="3764"/>
                        <a:pt x="1090" y="4855"/>
                        <a:pt x="2430" y="4855"/>
                      </a:cubicBezTo>
                      <a:cubicBezTo>
                        <a:pt x="3771" y="4855"/>
                        <a:pt x="4861" y="3764"/>
                        <a:pt x="486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0" name="Freeform 1421">
                  <a:extLst>
                    <a:ext uri="{FF2B5EF4-FFF2-40B4-BE49-F238E27FC236}">
                      <a16:creationId xmlns:a16="http://schemas.microsoft.com/office/drawing/2014/main" id="{FD08B8F1-9E07-42C4-8A08-A01AF826301A}"/>
                    </a:ext>
                  </a:extLst>
                </p:cNvPr>
                <p:cNvSpPr>
                  <a:spLocks noChangeArrowheads="1"/>
                </p:cNvSpPr>
                <p:nvPr/>
              </p:nvSpPr>
              <p:spPr bwMode="auto">
                <a:xfrm>
                  <a:off x="6278086" y="4066581"/>
                  <a:ext cx="232652" cy="655039"/>
                </a:xfrm>
                <a:custGeom>
                  <a:avLst/>
                  <a:gdLst>
                    <a:gd name="T0" fmla="*/ 44320903 w 2432"/>
                    <a:gd name="T1" fmla="*/ 44089008 h 4856"/>
                    <a:gd name="T2" fmla="*/ 44320903 w 2432"/>
                    <a:gd name="T3" fmla="*/ 44089008 h 4856"/>
                    <a:gd name="T4" fmla="*/ 0 w 2432"/>
                    <a:gd name="T5" fmla="*/ 0 h 4856"/>
                    <a:gd name="T6" fmla="*/ 0 w 2432"/>
                    <a:gd name="T7" fmla="*/ 88341775 h 4856"/>
                    <a:gd name="T8" fmla="*/ 44320903 w 2432"/>
                    <a:gd name="T9" fmla="*/ 44089008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6">
                      <a:moveTo>
                        <a:pt x="2431" y="2423"/>
                      </a:moveTo>
                      <a:lnTo>
                        <a:pt x="2431" y="2423"/>
                      </a:lnTo>
                      <a:cubicBezTo>
                        <a:pt x="2431" y="1083"/>
                        <a:pt x="1341" y="0"/>
                        <a:pt x="0" y="0"/>
                      </a:cubicBezTo>
                      <a:cubicBezTo>
                        <a:pt x="0" y="4855"/>
                        <a:pt x="0" y="4855"/>
                        <a:pt x="0" y="4855"/>
                      </a:cubicBezTo>
                      <a:cubicBezTo>
                        <a:pt x="1341" y="4855"/>
                        <a:pt x="2431" y="3764"/>
                        <a:pt x="243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1" name="Freeform 1422">
                  <a:extLst>
                    <a:ext uri="{FF2B5EF4-FFF2-40B4-BE49-F238E27FC236}">
                      <a16:creationId xmlns:a16="http://schemas.microsoft.com/office/drawing/2014/main" id="{F900B1FB-9AB3-411C-9200-178DBA1C6E90}"/>
                    </a:ext>
                  </a:extLst>
                </p:cNvPr>
                <p:cNvSpPr>
                  <a:spLocks noChangeArrowheads="1"/>
                </p:cNvSpPr>
                <p:nvPr/>
              </p:nvSpPr>
              <p:spPr bwMode="auto">
                <a:xfrm>
                  <a:off x="6106744" y="4314604"/>
                  <a:ext cx="172914" cy="319570"/>
                </a:xfrm>
                <a:custGeom>
                  <a:avLst/>
                  <a:gdLst>
                    <a:gd name="T0" fmla="*/ 23505692 w 1271"/>
                    <a:gd name="T1" fmla="*/ 43018054 h 2373"/>
                    <a:gd name="T2" fmla="*/ 23505692 w 1271"/>
                    <a:gd name="T3" fmla="*/ 43018054 h 2373"/>
                    <a:gd name="T4" fmla="*/ 7440336 w 1271"/>
                    <a:gd name="T5" fmla="*/ 43018054 h 2373"/>
                    <a:gd name="T6" fmla="*/ 3720168 w 1271"/>
                    <a:gd name="T7" fmla="*/ 25607751 h 2373"/>
                    <a:gd name="T8" fmla="*/ 10901473 w 1271"/>
                    <a:gd name="T9" fmla="*/ 0 h 2373"/>
                    <a:gd name="T10" fmla="*/ 23505692 w 1271"/>
                    <a:gd name="T11" fmla="*/ 0 h 2373"/>
                    <a:gd name="T12" fmla="*/ 23505692 w 1271"/>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1" h="2373">
                      <a:moveTo>
                        <a:pt x="1270" y="2372"/>
                      </a:moveTo>
                      <a:lnTo>
                        <a:pt x="1270" y="2372"/>
                      </a:lnTo>
                      <a:cubicBezTo>
                        <a:pt x="402" y="2372"/>
                        <a:pt x="402" y="2372"/>
                        <a:pt x="402" y="2372"/>
                      </a:cubicBezTo>
                      <a:cubicBezTo>
                        <a:pt x="402" y="2372"/>
                        <a:pt x="0" y="1985"/>
                        <a:pt x="201" y="1412"/>
                      </a:cubicBezTo>
                      <a:cubicBezTo>
                        <a:pt x="402" y="838"/>
                        <a:pt x="574" y="609"/>
                        <a:pt x="589" y="0"/>
                      </a:cubicBezTo>
                      <a:cubicBezTo>
                        <a:pt x="1191" y="0"/>
                        <a:pt x="1270" y="0"/>
                        <a:pt x="1270" y="0"/>
                      </a:cubicBezTo>
                      <a:lnTo>
                        <a:pt x="127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2" name="Freeform 1423">
                  <a:extLst>
                    <a:ext uri="{FF2B5EF4-FFF2-40B4-BE49-F238E27FC236}">
                      <a16:creationId xmlns:a16="http://schemas.microsoft.com/office/drawing/2014/main" id="{3F53A2CC-0C8D-435E-90B3-0FE888ED23EC}"/>
                    </a:ext>
                  </a:extLst>
                </p:cNvPr>
                <p:cNvSpPr>
                  <a:spLocks noChangeArrowheads="1"/>
                </p:cNvSpPr>
                <p:nvPr/>
              </p:nvSpPr>
              <p:spPr bwMode="auto">
                <a:xfrm>
                  <a:off x="6276486" y="4314604"/>
                  <a:ext cx="171328" cy="319570"/>
                </a:xfrm>
                <a:custGeom>
                  <a:avLst/>
                  <a:gdLst>
                    <a:gd name="T0" fmla="*/ 0 w 1269"/>
                    <a:gd name="T1" fmla="*/ 43018054 h 2373"/>
                    <a:gd name="T2" fmla="*/ 0 w 1269"/>
                    <a:gd name="T3" fmla="*/ 43018054 h 2373"/>
                    <a:gd name="T4" fmla="*/ 15803489 w 1269"/>
                    <a:gd name="T5" fmla="*/ 43018054 h 2373"/>
                    <a:gd name="T6" fmla="*/ 19449036 w 1269"/>
                    <a:gd name="T7" fmla="*/ 25607751 h 2373"/>
                    <a:gd name="T8" fmla="*/ 12394885 w 1269"/>
                    <a:gd name="T9" fmla="*/ 0 h 2373"/>
                    <a:gd name="T10" fmla="*/ 0 w 1269"/>
                    <a:gd name="T11" fmla="*/ 0 h 2373"/>
                    <a:gd name="T12" fmla="*/ 0 w 1269"/>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9" h="2373">
                      <a:moveTo>
                        <a:pt x="0" y="2372"/>
                      </a:moveTo>
                      <a:lnTo>
                        <a:pt x="0" y="2372"/>
                      </a:lnTo>
                      <a:cubicBezTo>
                        <a:pt x="867" y="2372"/>
                        <a:pt x="867" y="2372"/>
                        <a:pt x="867" y="2372"/>
                      </a:cubicBezTo>
                      <a:cubicBezTo>
                        <a:pt x="867" y="2372"/>
                        <a:pt x="1268" y="1985"/>
                        <a:pt x="1067" y="1412"/>
                      </a:cubicBezTo>
                      <a:cubicBezTo>
                        <a:pt x="867" y="838"/>
                        <a:pt x="688" y="609"/>
                        <a:pt x="680" y="0"/>
                      </a:cubicBezTo>
                      <a:cubicBezTo>
                        <a:pt x="78" y="0"/>
                        <a:pt x="0" y="0"/>
                        <a:pt x="0" y="0"/>
                      </a:cubicBezTo>
                      <a:lnTo>
                        <a:pt x="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3" name="Freeform 1424">
                  <a:extLst>
                    <a:ext uri="{FF2B5EF4-FFF2-40B4-BE49-F238E27FC236}">
                      <a16:creationId xmlns:a16="http://schemas.microsoft.com/office/drawing/2014/main" id="{3A168845-4625-46A1-873E-19E5E800329F}"/>
                    </a:ext>
                  </a:extLst>
                </p:cNvPr>
                <p:cNvSpPr>
                  <a:spLocks noChangeArrowheads="1"/>
                </p:cNvSpPr>
                <p:nvPr/>
              </p:nvSpPr>
              <p:spPr bwMode="auto">
                <a:xfrm>
                  <a:off x="6135299" y="4134946"/>
                  <a:ext cx="287133" cy="287771"/>
                </a:xfrm>
                <a:custGeom>
                  <a:avLst/>
                  <a:gdLst>
                    <a:gd name="T0" fmla="*/ 38797833 w 2124"/>
                    <a:gd name="T1" fmla="*/ 19348312 h 2131"/>
                    <a:gd name="T2" fmla="*/ 38797833 w 2124"/>
                    <a:gd name="T3" fmla="*/ 19348312 h 2131"/>
                    <a:gd name="T4" fmla="*/ 19408109 w 2124"/>
                    <a:gd name="T5" fmla="*/ 0 h 2131"/>
                    <a:gd name="T6" fmla="*/ 0 w 2124"/>
                    <a:gd name="T7" fmla="*/ 19348312 h 2131"/>
                    <a:gd name="T8" fmla="*/ 19408109 w 2124"/>
                    <a:gd name="T9" fmla="*/ 38842468 h 2131"/>
                    <a:gd name="T10" fmla="*/ 38797833 w 2124"/>
                    <a:gd name="T11" fmla="*/ 19348312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2" y="0"/>
                      </a:cubicBezTo>
                      <a:cubicBezTo>
                        <a:pt x="474" y="0"/>
                        <a:pt x="0" y="481"/>
                        <a:pt x="0" y="1061"/>
                      </a:cubicBezTo>
                      <a:cubicBezTo>
                        <a:pt x="0" y="1649"/>
                        <a:pt x="474" y="2130"/>
                        <a:pt x="1062" y="2130"/>
                      </a:cubicBezTo>
                      <a:cubicBezTo>
                        <a:pt x="1649" y="2130"/>
                        <a:pt x="2123" y="1649"/>
                        <a:pt x="2123" y="106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4" name="Freeform 1425">
                  <a:extLst>
                    <a:ext uri="{FF2B5EF4-FFF2-40B4-BE49-F238E27FC236}">
                      <a16:creationId xmlns:a16="http://schemas.microsoft.com/office/drawing/2014/main" id="{64317591-2C01-44EB-B594-F416D5791427}"/>
                    </a:ext>
                  </a:extLst>
                </p:cNvPr>
                <p:cNvSpPr>
                  <a:spLocks noChangeArrowheads="1"/>
                </p:cNvSpPr>
                <p:nvPr/>
              </p:nvSpPr>
              <p:spPr bwMode="auto">
                <a:xfrm>
                  <a:off x="6230481" y="4481544"/>
                  <a:ext cx="95182" cy="241665"/>
                </a:xfrm>
                <a:custGeom>
                  <a:avLst/>
                  <a:gdLst>
                    <a:gd name="T0" fmla="*/ 12724133 w 711"/>
                    <a:gd name="T1" fmla="*/ 14206074 h 1793"/>
                    <a:gd name="T2" fmla="*/ 6290446 w 711"/>
                    <a:gd name="T3" fmla="*/ 32554014 h 1793"/>
                    <a:gd name="T4" fmla="*/ 0 w 711"/>
                    <a:gd name="T5" fmla="*/ 14206074 h 1793"/>
                    <a:gd name="T6" fmla="*/ 0 w 711"/>
                    <a:gd name="T7" fmla="*/ 0 h 1793"/>
                    <a:gd name="T8" fmla="*/ 12724133 w 711"/>
                    <a:gd name="T9" fmla="*/ 0 h 1793"/>
                    <a:gd name="T10" fmla="*/ 12724133 w 711"/>
                    <a:gd name="T11" fmla="*/ 14206074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 h="1793">
                      <a:moveTo>
                        <a:pt x="710" y="782"/>
                      </a:moveTo>
                      <a:lnTo>
                        <a:pt x="351" y="1792"/>
                      </a:lnTo>
                      <a:lnTo>
                        <a:pt x="0" y="782"/>
                      </a:lnTo>
                      <a:lnTo>
                        <a:pt x="0" y="0"/>
                      </a:lnTo>
                      <a:lnTo>
                        <a:pt x="710" y="0"/>
                      </a:lnTo>
                      <a:lnTo>
                        <a:pt x="710"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5" name="Freeform 1426">
                  <a:extLst>
                    <a:ext uri="{FF2B5EF4-FFF2-40B4-BE49-F238E27FC236}">
                      <a16:creationId xmlns:a16="http://schemas.microsoft.com/office/drawing/2014/main" id="{340C0DF1-3C0C-4D83-BED4-B57D14490542}"/>
                    </a:ext>
                  </a:extLst>
                </p:cNvPr>
                <p:cNvSpPr>
                  <a:spLocks noChangeArrowheads="1"/>
                </p:cNvSpPr>
                <p:nvPr/>
              </p:nvSpPr>
              <p:spPr bwMode="auto">
                <a:xfrm>
                  <a:off x="6157508" y="4190592"/>
                  <a:ext cx="122150" cy="319570"/>
                </a:xfrm>
                <a:custGeom>
                  <a:avLst/>
                  <a:gdLst>
                    <a:gd name="T0" fmla="*/ 16596893 w 898"/>
                    <a:gd name="T1" fmla="*/ 0 h 2367"/>
                    <a:gd name="T2" fmla="*/ 16596893 w 898"/>
                    <a:gd name="T3" fmla="*/ 0 h 2367"/>
                    <a:gd name="T4" fmla="*/ 0 w 898"/>
                    <a:gd name="T5" fmla="*/ 20251179 h 2367"/>
                    <a:gd name="T6" fmla="*/ 5310260 w 898"/>
                    <a:gd name="T7" fmla="*/ 36309876 h 2367"/>
                    <a:gd name="T8" fmla="*/ 16596893 w 898"/>
                    <a:gd name="T9" fmla="*/ 43127099 h 2367"/>
                    <a:gd name="T10" fmla="*/ 16596893 w 898"/>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7">
                      <a:moveTo>
                        <a:pt x="897" y="0"/>
                      </a:moveTo>
                      <a:lnTo>
                        <a:pt x="897" y="0"/>
                      </a:lnTo>
                      <a:cubicBezTo>
                        <a:pt x="552" y="0"/>
                        <a:pt x="0" y="193"/>
                        <a:pt x="0" y="1111"/>
                      </a:cubicBezTo>
                      <a:cubicBezTo>
                        <a:pt x="0" y="1641"/>
                        <a:pt x="208" y="1892"/>
                        <a:pt x="287" y="1992"/>
                      </a:cubicBezTo>
                      <a:cubicBezTo>
                        <a:pt x="352" y="2079"/>
                        <a:pt x="710" y="2366"/>
                        <a:pt x="897" y="2366"/>
                      </a:cubicBezTo>
                      <a:cubicBezTo>
                        <a:pt x="897" y="1434"/>
                        <a:pt x="897" y="0"/>
                        <a:pt x="897"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6" name="Freeform 1427">
                  <a:extLst>
                    <a:ext uri="{FF2B5EF4-FFF2-40B4-BE49-F238E27FC236}">
                      <a16:creationId xmlns:a16="http://schemas.microsoft.com/office/drawing/2014/main" id="{AE3214D9-F83D-42B8-9CEA-C83C528F51E2}"/>
                    </a:ext>
                  </a:extLst>
                </p:cNvPr>
                <p:cNvSpPr>
                  <a:spLocks noChangeArrowheads="1"/>
                </p:cNvSpPr>
                <p:nvPr/>
              </p:nvSpPr>
              <p:spPr bwMode="auto">
                <a:xfrm>
                  <a:off x="6132126" y="4327324"/>
                  <a:ext cx="53937" cy="76315"/>
                </a:xfrm>
                <a:custGeom>
                  <a:avLst/>
                  <a:gdLst>
                    <a:gd name="T0" fmla="*/ 250814 w 403"/>
                    <a:gd name="T1" fmla="*/ 5718048 h 561"/>
                    <a:gd name="T2" fmla="*/ 250814 w 403"/>
                    <a:gd name="T3" fmla="*/ 5718048 h 561"/>
                    <a:gd name="T4" fmla="*/ 3080967 w 403"/>
                    <a:gd name="T5" fmla="*/ 259008 h 561"/>
                    <a:gd name="T6" fmla="*/ 6932310 w 403"/>
                    <a:gd name="T7" fmla="*/ 4774381 h 561"/>
                    <a:gd name="T8" fmla="*/ 4102023 w 403"/>
                    <a:gd name="T9" fmla="*/ 10085279 h 561"/>
                    <a:gd name="T10" fmla="*/ 250814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14" y="309"/>
                      </a:moveTo>
                      <a:lnTo>
                        <a:pt x="14" y="309"/>
                      </a:lnTo>
                      <a:cubicBezTo>
                        <a:pt x="0" y="158"/>
                        <a:pt x="71" y="28"/>
                        <a:pt x="172" y="14"/>
                      </a:cubicBezTo>
                      <a:cubicBezTo>
                        <a:pt x="272" y="0"/>
                        <a:pt x="373" y="108"/>
                        <a:pt x="387" y="258"/>
                      </a:cubicBezTo>
                      <a:cubicBezTo>
                        <a:pt x="402" y="402"/>
                        <a:pt x="330" y="538"/>
                        <a:pt x="229" y="545"/>
                      </a:cubicBezTo>
                      <a:cubicBezTo>
                        <a:pt x="129" y="560"/>
                        <a:pt x="36" y="452"/>
                        <a:pt x="14"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7" name="Freeform 1428">
                  <a:extLst>
                    <a:ext uri="{FF2B5EF4-FFF2-40B4-BE49-F238E27FC236}">
                      <a16:creationId xmlns:a16="http://schemas.microsoft.com/office/drawing/2014/main" id="{911C8893-51DA-4E04-A064-C72B4F04329F}"/>
                    </a:ext>
                  </a:extLst>
                </p:cNvPr>
                <p:cNvSpPr>
                  <a:spLocks noChangeArrowheads="1"/>
                </p:cNvSpPr>
                <p:nvPr/>
              </p:nvSpPr>
              <p:spPr bwMode="auto">
                <a:xfrm>
                  <a:off x="6278072" y="4190592"/>
                  <a:ext cx="120564" cy="319570"/>
                </a:xfrm>
                <a:custGeom>
                  <a:avLst/>
                  <a:gdLst>
                    <a:gd name="T0" fmla="*/ 0 w 897"/>
                    <a:gd name="T1" fmla="*/ 0 h 2367"/>
                    <a:gd name="T2" fmla="*/ 0 w 897"/>
                    <a:gd name="T3" fmla="*/ 0 h 2367"/>
                    <a:gd name="T4" fmla="*/ 16186759 w 897"/>
                    <a:gd name="T5" fmla="*/ 20251179 h 2367"/>
                    <a:gd name="T6" fmla="*/ 11019980 w 897"/>
                    <a:gd name="T7" fmla="*/ 36309876 h 2367"/>
                    <a:gd name="T8" fmla="*/ 0 w 897"/>
                    <a:gd name="T9" fmla="*/ 43127099 h 2367"/>
                    <a:gd name="T10" fmla="*/ 0 w 897"/>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67">
                      <a:moveTo>
                        <a:pt x="0" y="0"/>
                      </a:moveTo>
                      <a:lnTo>
                        <a:pt x="0" y="0"/>
                      </a:lnTo>
                      <a:cubicBezTo>
                        <a:pt x="344" y="0"/>
                        <a:pt x="896" y="193"/>
                        <a:pt x="896" y="1111"/>
                      </a:cubicBezTo>
                      <a:cubicBezTo>
                        <a:pt x="896" y="1641"/>
                        <a:pt x="688" y="1892"/>
                        <a:pt x="610" y="1992"/>
                      </a:cubicBezTo>
                      <a:cubicBezTo>
                        <a:pt x="545" y="2079"/>
                        <a:pt x="186"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8" name="Freeform 1429">
                  <a:extLst>
                    <a:ext uri="{FF2B5EF4-FFF2-40B4-BE49-F238E27FC236}">
                      <a16:creationId xmlns:a16="http://schemas.microsoft.com/office/drawing/2014/main" id="{9BE12531-963F-424F-91D8-C2A51DEDC3E9}"/>
                    </a:ext>
                  </a:extLst>
                </p:cNvPr>
                <p:cNvSpPr>
                  <a:spLocks noChangeArrowheads="1"/>
                </p:cNvSpPr>
                <p:nvPr/>
              </p:nvSpPr>
              <p:spPr bwMode="auto">
                <a:xfrm>
                  <a:off x="6370082" y="4327324"/>
                  <a:ext cx="53937" cy="76315"/>
                </a:xfrm>
                <a:custGeom>
                  <a:avLst/>
                  <a:gdLst>
                    <a:gd name="T0" fmla="*/ 6932310 w 403"/>
                    <a:gd name="T1" fmla="*/ 5718048 h 561"/>
                    <a:gd name="T2" fmla="*/ 6932310 w 403"/>
                    <a:gd name="T3" fmla="*/ 5718048 h 561"/>
                    <a:gd name="T4" fmla="*/ 4102023 w 403"/>
                    <a:gd name="T5" fmla="*/ 259008 h 561"/>
                    <a:gd name="T6" fmla="*/ 376221 w 403"/>
                    <a:gd name="T7" fmla="*/ 4774381 h 561"/>
                    <a:gd name="T8" fmla="*/ 3080967 w 403"/>
                    <a:gd name="T9" fmla="*/ 10085279 h 561"/>
                    <a:gd name="T10" fmla="*/ 6932310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387" y="309"/>
                      </a:moveTo>
                      <a:lnTo>
                        <a:pt x="387" y="309"/>
                      </a:lnTo>
                      <a:cubicBezTo>
                        <a:pt x="402" y="158"/>
                        <a:pt x="329" y="28"/>
                        <a:pt x="229" y="14"/>
                      </a:cubicBezTo>
                      <a:cubicBezTo>
                        <a:pt x="129" y="0"/>
                        <a:pt x="36" y="108"/>
                        <a:pt x="21" y="258"/>
                      </a:cubicBezTo>
                      <a:cubicBezTo>
                        <a:pt x="0" y="402"/>
                        <a:pt x="71" y="538"/>
                        <a:pt x="172" y="545"/>
                      </a:cubicBezTo>
                      <a:cubicBezTo>
                        <a:pt x="279" y="560"/>
                        <a:pt x="372" y="452"/>
                        <a:pt x="387"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9" name="Freeform 1430">
                  <a:extLst>
                    <a:ext uri="{FF2B5EF4-FFF2-40B4-BE49-F238E27FC236}">
                      <a16:creationId xmlns:a16="http://schemas.microsoft.com/office/drawing/2014/main" id="{DF579750-793B-4659-9A25-F8E60212A6D3}"/>
                    </a:ext>
                  </a:extLst>
                </p:cNvPr>
                <p:cNvSpPr>
                  <a:spLocks noChangeArrowheads="1"/>
                </p:cNvSpPr>
                <p:nvPr/>
              </p:nvSpPr>
              <p:spPr bwMode="auto">
                <a:xfrm>
                  <a:off x="6138472" y="4158794"/>
                  <a:ext cx="171328" cy="179659"/>
                </a:xfrm>
                <a:custGeom>
                  <a:avLst/>
                  <a:gdLst>
                    <a:gd name="T0" fmla="*/ 18526627 w 1270"/>
                    <a:gd name="T1" fmla="*/ 143379 h 1342"/>
                    <a:gd name="T2" fmla="*/ 18526627 w 1270"/>
                    <a:gd name="T3" fmla="*/ 143379 h 1342"/>
                    <a:gd name="T4" fmla="*/ 17616700 w 1270"/>
                    <a:gd name="T5" fmla="*/ 0 h 1342"/>
                    <a:gd name="T6" fmla="*/ 4040238 w 1270"/>
                    <a:gd name="T7" fmla="*/ 14409535 h 1342"/>
                    <a:gd name="T8" fmla="*/ 3403222 w 1270"/>
                    <a:gd name="T9" fmla="*/ 24033742 h 1342"/>
                    <a:gd name="T10" fmla="*/ 7825642 w 1270"/>
                    <a:gd name="T11" fmla="*/ 16327148 h 1342"/>
                    <a:gd name="T12" fmla="*/ 19054372 w 1270"/>
                    <a:gd name="T13" fmla="*/ 12473850 h 1342"/>
                    <a:gd name="T14" fmla="*/ 22439516 w 1270"/>
                    <a:gd name="T15" fmla="*/ 3082584 h 1342"/>
                    <a:gd name="T16" fmla="*/ 18526627 w 1270"/>
                    <a:gd name="T17" fmla="*/ 143379 h 1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0" h="1342">
                      <a:moveTo>
                        <a:pt x="1018" y="8"/>
                      </a:moveTo>
                      <a:lnTo>
                        <a:pt x="1018" y="8"/>
                      </a:lnTo>
                      <a:cubicBezTo>
                        <a:pt x="1004" y="0"/>
                        <a:pt x="982" y="0"/>
                        <a:pt x="968" y="0"/>
                      </a:cubicBezTo>
                      <a:cubicBezTo>
                        <a:pt x="968" y="0"/>
                        <a:pt x="380" y="43"/>
                        <a:pt x="222" y="804"/>
                      </a:cubicBezTo>
                      <a:cubicBezTo>
                        <a:pt x="144" y="861"/>
                        <a:pt x="0" y="1090"/>
                        <a:pt x="187" y="1341"/>
                      </a:cubicBezTo>
                      <a:cubicBezTo>
                        <a:pt x="215" y="1126"/>
                        <a:pt x="294" y="975"/>
                        <a:pt x="430" y="911"/>
                      </a:cubicBezTo>
                      <a:cubicBezTo>
                        <a:pt x="667" y="811"/>
                        <a:pt x="767" y="904"/>
                        <a:pt x="1047" y="696"/>
                      </a:cubicBezTo>
                      <a:cubicBezTo>
                        <a:pt x="1211" y="566"/>
                        <a:pt x="1269" y="315"/>
                        <a:pt x="1233" y="172"/>
                      </a:cubicBezTo>
                      <a:cubicBezTo>
                        <a:pt x="1169" y="0"/>
                        <a:pt x="1004" y="8"/>
                        <a:pt x="1018" y="8"/>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0" name="Freeform 1431">
                  <a:extLst>
                    <a:ext uri="{FF2B5EF4-FFF2-40B4-BE49-F238E27FC236}">
                      <a16:creationId xmlns:a16="http://schemas.microsoft.com/office/drawing/2014/main" id="{29CEECE8-BE5B-4AF5-9931-3035BE7C8A3A}"/>
                    </a:ext>
                  </a:extLst>
                </p:cNvPr>
                <p:cNvSpPr>
                  <a:spLocks noChangeArrowheads="1"/>
                </p:cNvSpPr>
                <p:nvPr/>
              </p:nvSpPr>
              <p:spPr bwMode="auto">
                <a:xfrm>
                  <a:off x="6273313" y="4177873"/>
                  <a:ext cx="152292" cy="158990"/>
                </a:xfrm>
                <a:custGeom>
                  <a:avLst/>
                  <a:gdLst>
                    <a:gd name="T0" fmla="*/ 3757970 w 1133"/>
                    <a:gd name="T1" fmla="*/ 1282403 h 1183"/>
                    <a:gd name="T2" fmla="*/ 3757970 w 1133"/>
                    <a:gd name="T3" fmla="*/ 1282403 h 1183"/>
                    <a:gd name="T4" fmla="*/ 16585849 w 1133"/>
                    <a:gd name="T5" fmla="*/ 21349548 h 1183"/>
                    <a:gd name="T6" fmla="*/ 3757970 w 1133"/>
                    <a:gd name="T7" fmla="*/ 1282403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3" h="1183">
                      <a:moveTo>
                        <a:pt x="208" y="71"/>
                      </a:moveTo>
                      <a:lnTo>
                        <a:pt x="208" y="71"/>
                      </a:lnTo>
                      <a:cubicBezTo>
                        <a:pt x="208" y="71"/>
                        <a:pt x="0" y="853"/>
                        <a:pt x="918" y="1182"/>
                      </a:cubicBezTo>
                      <a:cubicBezTo>
                        <a:pt x="1132" y="466"/>
                        <a:pt x="731" y="0"/>
                        <a:pt x="208" y="7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1" name="Freeform 1432">
                  <a:extLst>
                    <a:ext uri="{FF2B5EF4-FFF2-40B4-BE49-F238E27FC236}">
                      <a16:creationId xmlns:a16="http://schemas.microsoft.com/office/drawing/2014/main" id="{DA3E59A6-CBC9-418A-9A9A-15B5FCAAC937}"/>
                    </a:ext>
                  </a:extLst>
                </p:cNvPr>
                <p:cNvSpPr>
                  <a:spLocks noChangeArrowheads="1"/>
                </p:cNvSpPr>
                <p:nvPr/>
              </p:nvSpPr>
              <p:spPr bwMode="auto">
                <a:xfrm>
                  <a:off x="6152749" y="4389330"/>
                  <a:ext cx="14278" cy="15899"/>
                </a:xfrm>
                <a:custGeom>
                  <a:avLst/>
                  <a:gdLst>
                    <a:gd name="T0" fmla="*/ 863573 w 116"/>
                    <a:gd name="T1" fmla="*/ 0 h 115"/>
                    <a:gd name="T2" fmla="*/ 0 w 116"/>
                    <a:gd name="T3" fmla="*/ 1089427 h 115"/>
                    <a:gd name="T4" fmla="*/ 863573 w 116"/>
                    <a:gd name="T5" fmla="*/ 2178993 h 115"/>
                    <a:gd name="T6" fmla="*/ 1742285 w 116"/>
                    <a:gd name="T7" fmla="*/ 1089427 h 115"/>
                    <a:gd name="T8" fmla="*/ 86357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2" name="Freeform 1433">
                  <a:extLst>
                    <a:ext uri="{FF2B5EF4-FFF2-40B4-BE49-F238E27FC236}">
                      <a16:creationId xmlns:a16="http://schemas.microsoft.com/office/drawing/2014/main" id="{F1C71C92-226B-4660-8CBE-2225C57A4288}"/>
                    </a:ext>
                  </a:extLst>
                </p:cNvPr>
                <p:cNvSpPr>
                  <a:spLocks noChangeArrowheads="1"/>
                </p:cNvSpPr>
                <p:nvPr/>
              </p:nvSpPr>
              <p:spPr bwMode="auto">
                <a:xfrm>
                  <a:off x="6390704" y="4389330"/>
                  <a:ext cx="15864" cy="15899"/>
                </a:xfrm>
                <a:custGeom>
                  <a:avLst/>
                  <a:gdLst>
                    <a:gd name="T0" fmla="*/ 1066033 w 116"/>
                    <a:gd name="T1" fmla="*/ 0 h 115"/>
                    <a:gd name="T2" fmla="*/ 0 w 116"/>
                    <a:gd name="T3" fmla="*/ 1089427 h 115"/>
                    <a:gd name="T4" fmla="*/ 1066033 w 116"/>
                    <a:gd name="T5" fmla="*/ 2178993 h 115"/>
                    <a:gd name="T6" fmla="*/ 2150803 w 116"/>
                    <a:gd name="T7" fmla="*/ 1089427 h 115"/>
                    <a:gd name="T8" fmla="*/ 106603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3" name="Freeform 1434">
                  <a:extLst>
                    <a:ext uri="{FF2B5EF4-FFF2-40B4-BE49-F238E27FC236}">
                      <a16:creationId xmlns:a16="http://schemas.microsoft.com/office/drawing/2014/main" id="{76CEDC5C-88B7-41B9-9A6F-32521D983B2A}"/>
                    </a:ext>
                  </a:extLst>
                </p:cNvPr>
                <p:cNvSpPr>
                  <a:spLocks noChangeArrowheads="1"/>
                </p:cNvSpPr>
                <p:nvPr/>
              </p:nvSpPr>
              <p:spPr bwMode="auto">
                <a:xfrm>
                  <a:off x="6116263" y="4529241"/>
                  <a:ext cx="161810" cy="193968"/>
                </a:xfrm>
                <a:custGeom>
                  <a:avLst/>
                  <a:gdLst>
                    <a:gd name="T0" fmla="*/ 21836921 w 1198"/>
                    <a:gd name="T1" fmla="*/ 26073092 h 1442"/>
                    <a:gd name="T2" fmla="*/ 21836921 w 1198"/>
                    <a:gd name="T3" fmla="*/ 26073092 h 1442"/>
                    <a:gd name="T4" fmla="*/ 21836921 w 1198"/>
                    <a:gd name="T5" fmla="*/ 8431689 h 1442"/>
                    <a:gd name="T6" fmla="*/ 15962597 w 1198"/>
                    <a:gd name="T7" fmla="*/ 3365385 h 1442"/>
                    <a:gd name="T8" fmla="*/ 15433540 w 1198"/>
                    <a:gd name="T9" fmla="*/ 0 h 1442"/>
                    <a:gd name="T10" fmla="*/ 2481042 w 1198"/>
                    <a:gd name="T11" fmla="*/ 7255641 h 1442"/>
                    <a:gd name="T12" fmla="*/ 0 w 1198"/>
                    <a:gd name="T13" fmla="*/ 26073092 h 1442"/>
                    <a:gd name="T14" fmla="*/ 21836921 w 1198"/>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3" y="401"/>
                        <a:pt x="875" y="186"/>
                      </a:cubicBezTo>
                      <a:cubicBezTo>
                        <a:pt x="846" y="86"/>
                        <a:pt x="846" y="0"/>
                        <a:pt x="846" y="0"/>
                      </a:cubicBezTo>
                      <a:cubicBezTo>
                        <a:pt x="846" y="0"/>
                        <a:pt x="266" y="193"/>
                        <a:pt x="136" y="401"/>
                      </a:cubicBezTo>
                      <a:cubicBezTo>
                        <a:pt x="28" y="717"/>
                        <a:pt x="0" y="1441"/>
                        <a:pt x="0" y="1441"/>
                      </a:cubicBezTo>
                      <a:lnTo>
                        <a:pt x="1197" y="1441"/>
                      </a:lnTo>
                    </a:path>
                  </a:pathLst>
                </a:custGeom>
                <a:solidFill>
                  <a:srgbClr val="F7A51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4" name="Freeform 1435">
                  <a:extLst>
                    <a:ext uri="{FF2B5EF4-FFF2-40B4-BE49-F238E27FC236}">
                      <a16:creationId xmlns:a16="http://schemas.microsoft.com/office/drawing/2014/main" id="{6ACB121C-C1F6-4381-8BD7-73D808C913C4}"/>
                    </a:ext>
                  </a:extLst>
                </p:cNvPr>
                <p:cNvSpPr>
                  <a:spLocks noChangeArrowheads="1"/>
                </p:cNvSpPr>
                <p:nvPr/>
              </p:nvSpPr>
              <p:spPr bwMode="auto">
                <a:xfrm>
                  <a:off x="6278072" y="4529241"/>
                  <a:ext cx="161810" cy="193968"/>
                </a:xfrm>
                <a:custGeom>
                  <a:avLst/>
                  <a:gdLst>
                    <a:gd name="T0" fmla="*/ 0 w 1199"/>
                    <a:gd name="T1" fmla="*/ 26073092 h 1442"/>
                    <a:gd name="T2" fmla="*/ 0 w 1199"/>
                    <a:gd name="T3" fmla="*/ 26073092 h 1442"/>
                    <a:gd name="T4" fmla="*/ 0 w 1199"/>
                    <a:gd name="T5" fmla="*/ 8431689 h 1442"/>
                    <a:gd name="T6" fmla="*/ 5882650 w 1199"/>
                    <a:gd name="T7" fmla="*/ 3365385 h 1442"/>
                    <a:gd name="T8" fmla="*/ 6410861 w 1199"/>
                    <a:gd name="T9" fmla="*/ 0 h 1442"/>
                    <a:gd name="T10" fmla="*/ 19341761 w 1199"/>
                    <a:gd name="T11" fmla="*/ 7255641 h 1442"/>
                    <a:gd name="T12" fmla="*/ 21818709 w 1199"/>
                    <a:gd name="T13" fmla="*/ 26073092 h 1442"/>
                    <a:gd name="T14" fmla="*/ 0 w 1199"/>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9" h="1442">
                      <a:moveTo>
                        <a:pt x="0" y="1441"/>
                      </a:moveTo>
                      <a:lnTo>
                        <a:pt x="0" y="1441"/>
                      </a:lnTo>
                      <a:cubicBezTo>
                        <a:pt x="0" y="466"/>
                        <a:pt x="0" y="466"/>
                        <a:pt x="0" y="466"/>
                      </a:cubicBezTo>
                      <a:cubicBezTo>
                        <a:pt x="0" y="466"/>
                        <a:pt x="266" y="401"/>
                        <a:pt x="323" y="186"/>
                      </a:cubicBezTo>
                      <a:cubicBezTo>
                        <a:pt x="352" y="86"/>
                        <a:pt x="352" y="0"/>
                        <a:pt x="352" y="0"/>
                      </a:cubicBezTo>
                      <a:cubicBezTo>
                        <a:pt x="352" y="0"/>
                        <a:pt x="933" y="193"/>
                        <a:pt x="1062" y="401"/>
                      </a:cubicBezTo>
                      <a:cubicBezTo>
                        <a:pt x="1169" y="717"/>
                        <a:pt x="1198" y="1441"/>
                        <a:pt x="1198" y="1441"/>
                      </a:cubicBezTo>
                      <a:lnTo>
                        <a:pt x="0" y="1441"/>
                      </a:lnTo>
                    </a:path>
                  </a:pathLst>
                </a:custGeom>
                <a:solidFill>
                  <a:srgbClr val="F78E2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5" name="Freeform 1436">
                  <a:extLst>
                    <a:ext uri="{FF2B5EF4-FFF2-40B4-BE49-F238E27FC236}">
                      <a16:creationId xmlns:a16="http://schemas.microsoft.com/office/drawing/2014/main" id="{FECA48B5-3B2C-4D2F-BAF6-1C35F0E23A4E}"/>
                    </a:ext>
                  </a:extLst>
                </p:cNvPr>
                <p:cNvSpPr>
                  <a:spLocks noChangeArrowheads="1"/>
                </p:cNvSpPr>
                <p:nvPr/>
              </p:nvSpPr>
              <p:spPr bwMode="auto">
                <a:xfrm>
                  <a:off x="6246345" y="4440207"/>
                  <a:ext cx="65041" cy="25438"/>
                </a:xfrm>
                <a:custGeom>
                  <a:avLst/>
                  <a:gdLst>
                    <a:gd name="T0" fmla="*/ 4334423 w 488"/>
                    <a:gd name="T1" fmla="*/ 3423711 h 188"/>
                    <a:gd name="T2" fmla="*/ 4334423 w 488"/>
                    <a:gd name="T3" fmla="*/ 3423711 h 188"/>
                    <a:gd name="T4" fmla="*/ 8650986 w 488"/>
                    <a:gd name="T5" fmla="*/ 0 h 188"/>
                    <a:gd name="T6" fmla="*/ 0 w 488"/>
                    <a:gd name="T7" fmla="*/ 0 h 188"/>
                    <a:gd name="T8" fmla="*/ 4334423 w 488"/>
                    <a:gd name="T9" fmla="*/ 3423711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4" y="187"/>
                      </a:moveTo>
                      <a:lnTo>
                        <a:pt x="244" y="187"/>
                      </a:lnTo>
                      <a:cubicBezTo>
                        <a:pt x="372" y="187"/>
                        <a:pt x="487" y="101"/>
                        <a:pt x="487" y="0"/>
                      </a:cubicBezTo>
                      <a:cubicBezTo>
                        <a:pt x="0" y="0"/>
                        <a:pt x="0" y="0"/>
                        <a:pt x="0" y="0"/>
                      </a:cubicBezTo>
                      <a:cubicBezTo>
                        <a:pt x="0" y="101"/>
                        <a:pt x="108" y="187"/>
                        <a:pt x="244"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58" name="Google Shape;214;gae5be9a9fc_1_187">
                <a:extLst>
                  <a:ext uri="{FF2B5EF4-FFF2-40B4-BE49-F238E27FC236}">
                    <a16:creationId xmlns:a16="http://schemas.microsoft.com/office/drawing/2014/main" id="{1677A648-513B-4839-9873-55524EF8DFCA}"/>
                  </a:ext>
                </a:extLst>
              </p:cNvPr>
              <p:cNvSpPr/>
              <p:nvPr/>
            </p:nvSpPr>
            <p:spPr>
              <a:xfrm>
                <a:off x="696528" y="2674448"/>
                <a:ext cx="1140242" cy="390901"/>
              </a:xfrm>
              <a:prstGeom prst="roundRect">
                <a:avLst/>
              </a:prstGeom>
              <a:solidFill>
                <a:srgbClr val="A32F25"/>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100" b="1" dirty="0">
                    <a:solidFill>
                      <a:schemeClr val="lt1"/>
                    </a:solidFill>
                    <a:latin typeface="Calibri"/>
                    <a:ea typeface="Arial"/>
                    <a:cs typeface="Calibri"/>
                    <a:sym typeface="Calibri"/>
                  </a:rPr>
                  <a:t>Comisión Responsable</a:t>
                </a:r>
                <a:endParaRPr sz="1100" b="0" i="0" u="none" strike="noStrike" cap="none" dirty="0">
                  <a:solidFill>
                    <a:srgbClr val="000000"/>
                  </a:solidFill>
                  <a:latin typeface="Arial"/>
                  <a:ea typeface="Arial"/>
                  <a:cs typeface="Arial"/>
                  <a:sym typeface="Arial"/>
                </a:endParaRPr>
              </a:p>
            </p:txBody>
          </p:sp>
        </p:grpSp>
      </p:grpSp>
      <p:sp>
        <p:nvSpPr>
          <p:cNvPr id="122" name="CuadroTexto 121">
            <a:extLst>
              <a:ext uri="{FF2B5EF4-FFF2-40B4-BE49-F238E27FC236}">
                <a16:creationId xmlns:a16="http://schemas.microsoft.com/office/drawing/2014/main" id="{ECAF3617-8EF6-48BC-9653-A4CA98764899}"/>
              </a:ext>
            </a:extLst>
          </p:cNvPr>
          <p:cNvSpPr txBox="1"/>
          <p:nvPr/>
        </p:nvSpPr>
        <p:spPr>
          <a:xfrm>
            <a:off x="3776895" y="1825210"/>
            <a:ext cx="7791745" cy="1754326"/>
          </a:xfrm>
          <a:prstGeom prst="rect">
            <a:avLst/>
          </a:prstGeom>
          <a:noFill/>
        </p:spPr>
        <p:txBody>
          <a:bodyPr wrap="square">
            <a:spAutoFit/>
          </a:bodyPr>
          <a:lstStyle/>
          <a:p>
            <a:pPr algn="just"/>
            <a:r>
              <a:rPr lang="es-ES" b="1" dirty="0"/>
              <a:t>Comisión Responsable o la que haga sus veces</a:t>
            </a:r>
            <a:r>
              <a:rPr lang="es-ES" dirty="0"/>
              <a:t>: Es la comisión que se conforma en las instituciones educativas y cumple las funciones establecidas en el numeral 8.6 de la Norma Técnica General. Para las Instituciones Educativas públicas de Educación Básica, esta corresponde al Comité de gestión de condiciones operativas, que se conforma según los integrantes y funciones establecidas en la Resolución Ministerial N° 189-2021-MINEDU</a:t>
            </a:r>
            <a:endParaRPr lang="es-P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cxnSp>
        <p:nvCxnSpPr>
          <p:cNvPr id="786" name="Google Shape;786;p83"/>
          <p:cNvCxnSpPr>
            <a:cxnSpLocks/>
          </p:cNvCxnSpPr>
          <p:nvPr/>
        </p:nvCxnSpPr>
        <p:spPr>
          <a:xfrm>
            <a:off x="848088" y="824915"/>
            <a:ext cx="2945938" cy="0"/>
          </a:xfrm>
          <a:prstGeom prst="straightConnector1">
            <a:avLst/>
          </a:prstGeom>
          <a:noFill/>
          <a:ln w="9525" cap="flat" cmpd="sng">
            <a:solidFill>
              <a:srgbClr val="262626"/>
            </a:solidFill>
            <a:prstDash val="solid"/>
            <a:miter lim="800000"/>
            <a:headEnd type="none" w="sm" len="sm"/>
            <a:tailEnd type="none" w="sm" len="sm"/>
          </a:ln>
        </p:spPr>
      </p:cxnSp>
      <p:sp>
        <p:nvSpPr>
          <p:cNvPr id="787" name="Google Shape;787;p83"/>
          <p:cNvSpPr/>
          <p:nvPr/>
        </p:nvSpPr>
        <p:spPr>
          <a:xfrm>
            <a:off x="533599" y="399035"/>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 name="Google Shape;270;g1d87f9941a1_2_201">
            <a:extLst>
              <a:ext uri="{FF2B5EF4-FFF2-40B4-BE49-F238E27FC236}">
                <a16:creationId xmlns:a16="http://schemas.microsoft.com/office/drawing/2014/main" id="{0AFD56A5-BF6E-45F7-A49F-A2945CE4A3AC}"/>
              </a:ext>
            </a:extLst>
          </p:cNvPr>
          <p:cNvSpPr txBox="1"/>
          <p:nvPr/>
        </p:nvSpPr>
        <p:spPr>
          <a:xfrm>
            <a:off x="821244" y="383233"/>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dirty="0">
                <a:solidFill>
                  <a:srgbClr val="295FA3"/>
                </a:solidFill>
                <a:latin typeface="Calibri"/>
                <a:ea typeface="Calibri"/>
                <a:cs typeface="Calibri"/>
                <a:sym typeface="Calibri"/>
              </a:rPr>
              <a:t>Marco Normativo</a:t>
            </a:r>
            <a:endParaRPr sz="3000" b="0" i="0" u="none" strike="noStrike" cap="none" dirty="0">
              <a:solidFill>
                <a:srgbClr val="000000"/>
              </a:solidFill>
              <a:latin typeface="Arial"/>
              <a:ea typeface="Arial"/>
              <a:cs typeface="Arial"/>
              <a:sym typeface="Arial"/>
            </a:endParaRPr>
          </a:p>
        </p:txBody>
      </p:sp>
      <p:sp>
        <p:nvSpPr>
          <p:cNvPr id="18" name="CuadroTexto 17">
            <a:extLst>
              <a:ext uri="{FF2B5EF4-FFF2-40B4-BE49-F238E27FC236}">
                <a16:creationId xmlns:a16="http://schemas.microsoft.com/office/drawing/2014/main" id="{D2C7C409-E405-45EF-8C51-F5124CEB148A}"/>
              </a:ext>
            </a:extLst>
          </p:cNvPr>
          <p:cNvSpPr txBox="1"/>
          <p:nvPr/>
        </p:nvSpPr>
        <p:spPr>
          <a:xfrm>
            <a:off x="4960383" y="889452"/>
            <a:ext cx="6032866" cy="2862322"/>
          </a:xfrm>
          <a:prstGeom prst="rect">
            <a:avLst/>
          </a:prstGeom>
          <a:noFill/>
        </p:spPr>
        <p:txBody>
          <a:bodyPr wrap="square">
            <a:spAutoFit/>
          </a:bodyPr>
          <a:lstStyle/>
          <a:p>
            <a:r>
              <a:rPr lang="es-PE" b="1" dirty="0">
                <a:latin typeface="Calibri" panose="020F0502020204030204" pitchFamily="34" charset="0"/>
                <a:cs typeface="Calibri" panose="020F0502020204030204" pitchFamily="34" charset="0"/>
              </a:rPr>
              <a:t>5.5. Ejecución de acciones del mantenimiento 2024</a:t>
            </a:r>
          </a:p>
          <a:p>
            <a:pPr algn="just"/>
            <a:endParaRPr lang="es-PE" b="1" dirty="0">
              <a:solidFill>
                <a:srgbClr val="009999"/>
              </a:solidFill>
              <a:latin typeface="Calibri" panose="020F0502020204030204" pitchFamily="34" charset="0"/>
              <a:cs typeface="Calibri" panose="020F0502020204030204" pitchFamily="34" charset="0"/>
            </a:endParaRPr>
          </a:p>
          <a:p>
            <a:pPr algn="just"/>
            <a:r>
              <a:rPr lang="es-PE" b="1" dirty="0">
                <a:solidFill>
                  <a:srgbClr val="009999"/>
                </a:solidFill>
                <a:latin typeface="Calibri" panose="020F0502020204030204" pitchFamily="34" charset="0"/>
                <a:cs typeface="Calibri" panose="020F0502020204030204" pitchFamily="34" charset="0"/>
              </a:rPr>
              <a:t>Inciso 5.5. a) de la Norma Técnica del Programa 2024</a:t>
            </a:r>
          </a:p>
          <a:p>
            <a:pPr algn="just"/>
            <a:r>
              <a:rPr lang="es-PE" b="1" i="0" u="none" strike="noStrike" baseline="0" dirty="0">
                <a:solidFill>
                  <a:schemeClr val="accent1"/>
                </a:solidFill>
                <a:latin typeface="Calibri" panose="020F0502020204030204" pitchFamily="34" charset="0"/>
                <a:cs typeface="Calibri" panose="020F0502020204030204" pitchFamily="34" charset="0"/>
              </a:rPr>
              <a:t>Inciso c) de la Norma Técnica</a:t>
            </a:r>
            <a:r>
              <a:rPr lang="es-PE" b="1" dirty="0">
                <a:solidFill>
                  <a:schemeClr val="accent1"/>
                </a:solidFill>
                <a:latin typeface="Calibri" panose="020F0502020204030204" pitchFamily="34" charset="0"/>
                <a:cs typeface="Calibri" panose="020F0502020204030204" pitchFamily="34" charset="0"/>
              </a:rPr>
              <a:t> del Programa 2024</a:t>
            </a:r>
            <a:endParaRPr lang="es-PE" b="1" i="0" u="none" strike="noStrike" baseline="0" dirty="0">
              <a:solidFill>
                <a:schemeClr val="accent1"/>
              </a:solidFill>
              <a:latin typeface="Calibri" panose="020F0502020204030204" pitchFamily="34" charset="0"/>
              <a:cs typeface="Calibri" panose="020F0502020204030204" pitchFamily="34" charset="0"/>
            </a:endParaRPr>
          </a:p>
          <a:p>
            <a:pPr algn="just"/>
            <a:r>
              <a:rPr lang="es-PE" b="1" i="0" u="none" strike="noStrike" baseline="0" dirty="0">
                <a:solidFill>
                  <a:srgbClr val="000000"/>
                </a:solidFill>
                <a:latin typeface="Calibri" panose="020F0502020204030204" pitchFamily="34" charset="0"/>
                <a:cs typeface="Calibri" panose="020F0502020204030204" pitchFamily="34" charset="0"/>
              </a:rPr>
              <a:t> </a:t>
            </a:r>
            <a:endParaRPr lang="es-PE" sz="1800" b="0" i="0" u="none" strike="noStrike" baseline="0" dirty="0">
              <a:solidFill>
                <a:srgbClr val="000000"/>
              </a:solidFill>
              <a:latin typeface="Calibri" panose="020F0502020204030204" pitchFamily="34" charset="0"/>
              <a:cs typeface="Calibri" panose="020F0502020204030204" pitchFamily="34" charset="0"/>
            </a:endParaRPr>
          </a:p>
          <a:p>
            <a:pPr algn="just"/>
            <a:r>
              <a:rPr lang="es-ES" dirty="0">
                <a:latin typeface="Calibri" panose="020F0502020204030204" pitchFamily="34" charset="0"/>
                <a:cs typeface="Calibri" panose="020F0502020204030204" pitchFamily="34" charset="0"/>
              </a:rPr>
              <a:t>En la programación de acciones de mantenimiento de la infraestructura educativa, se debe considerar el orden de prioridad según el elemento de intervención en la FAM y espacios con los que cuenta el local educativo, de acuerdo a lo señalado en el Cuadro </a:t>
            </a:r>
            <a:r>
              <a:rPr lang="es-ES" dirty="0" err="1">
                <a:latin typeface="Calibri" panose="020F0502020204030204" pitchFamily="34" charset="0"/>
                <a:cs typeface="Calibri" panose="020F0502020204030204" pitchFamily="34" charset="0"/>
              </a:rPr>
              <a:t>Nº</a:t>
            </a:r>
            <a:r>
              <a:rPr lang="es-ES" dirty="0">
                <a:latin typeface="Calibri" panose="020F0502020204030204" pitchFamily="34" charset="0"/>
                <a:cs typeface="Calibri" panose="020F0502020204030204" pitchFamily="34" charset="0"/>
              </a:rPr>
              <a:t> 1</a:t>
            </a:r>
            <a:endParaRPr lang="es-PE" sz="1800" b="0" i="0" u="none" strike="noStrike" baseline="0" dirty="0">
              <a:solidFill>
                <a:srgbClr val="000000"/>
              </a:solidFill>
              <a:latin typeface="Calibri" panose="020F0502020204030204" pitchFamily="34" charset="0"/>
              <a:cs typeface="Calibri" panose="020F0502020204030204" pitchFamily="34" charset="0"/>
            </a:endParaRPr>
          </a:p>
        </p:txBody>
      </p:sp>
      <p:grpSp>
        <p:nvGrpSpPr>
          <p:cNvPr id="52" name="Grupo 51">
            <a:extLst>
              <a:ext uri="{FF2B5EF4-FFF2-40B4-BE49-F238E27FC236}">
                <a16:creationId xmlns:a16="http://schemas.microsoft.com/office/drawing/2014/main" id="{70823B59-EDC0-4159-8584-0DEC5D8010B3}"/>
              </a:ext>
            </a:extLst>
          </p:cNvPr>
          <p:cNvGrpSpPr/>
          <p:nvPr/>
        </p:nvGrpSpPr>
        <p:grpSpPr>
          <a:xfrm>
            <a:off x="848088" y="1020829"/>
            <a:ext cx="3530989" cy="3119822"/>
            <a:chOff x="2552360" y="3212525"/>
            <a:chExt cx="1973991" cy="1772370"/>
          </a:xfrm>
        </p:grpSpPr>
        <p:grpSp>
          <p:nvGrpSpPr>
            <p:cNvPr id="53" name="Grupo 52">
              <a:extLst>
                <a:ext uri="{FF2B5EF4-FFF2-40B4-BE49-F238E27FC236}">
                  <a16:creationId xmlns:a16="http://schemas.microsoft.com/office/drawing/2014/main" id="{65EB03EE-8F33-4871-9F63-42EDCD0DA5DE}"/>
                </a:ext>
              </a:extLst>
            </p:cNvPr>
            <p:cNvGrpSpPr/>
            <p:nvPr/>
          </p:nvGrpSpPr>
          <p:grpSpPr>
            <a:xfrm>
              <a:off x="3510385" y="3828670"/>
              <a:ext cx="1015966" cy="1156225"/>
              <a:chOff x="2644949" y="2061822"/>
              <a:chExt cx="1140242" cy="1403368"/>
            </a:xfrm>
          </p:grpSpPr>
          <p:grpSp>
            <p:nvGrpSpPr>
              <p:cNvPr id="107" name="Group 27">
                <a:extLst>
                  <a:ext uri="{FF2B5EF4-FFF2-40B4-BE49-F238E27FC236}">
                    <a16:creationId xmlns:a16="http://schemas.microsoft.com/office/drawing/2014/main" id="{81EC133F-D69C-402F-99E8-BC03212102F3}"/>
                  </a:ext>
                </a:extLst>
              </p:cNvPr>
              <p:cNvGrpSpPr>
                <a:grpSpLocks/>
              </p:cNvGrpSpPr>
              <p:nvPr/>
            </p:nvGrpSpPr>
            <p:grpSpPr bwMode="auto">
              <a:xfrm>
                <a:off x="2690900" y="2453952"/>
                <a:ext cx="1056012" cy="1011238"/>
                <a:chOff x="7610344" y="2536627"/>
                <a:chExt cx="656163" cy="655439"/>
              </a:xfrm>
            </p:grpSpPr>
            <p:sp>
              <p:nvSpPr>
                <p:cNvPr id="109" name="Freeform 1374">
                  <a:extLst>
                    <a:ext uri="{FF2B5EF4-FFF2-40B4-BE49-F238E27FC236}">
                      <a16:creationId xmlns:a16="http://schemas.microsoft.com/office/drawing/2014/main" id="{08156E22-0B96-4699-B673-52E96B7BC6AF}"/>
                    </a:ext>
                  </a:extLst>
                </p:cNvPr>
                <p:cNvSpPr>
                  <a:spLocks noChangeArrowheads="1"/>
                </p:cNvSpPr>
                <p:nvPr/>
              </p:nvSpPr>
              <p:spPr bwMode="auto">
                <a:xfrm>
                  <a:off x="7610344" y="2536627"/>
                  <a:ext cx="65616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0" name="Freeform 1375">
                  <a:extLst>
                    <a:ext uri="{FF2B5EF4-FFF2-40B4-BE49-F238E27FC236}">
                      <a16:creationId xmlns:a16="http://schemas.microsoft.com/office/drawing/2014/main" id="{D1842C85-2C79-45B9-8815-06E60F0562F9}"/>
                    </a:ext>
                  </a:extLst>
                </p:cNvPr>
                <p:cNvSpPr>
                  <a:spLocks noChangeArrowheads="1"/>
                </p:cNvSpPr>
                <p:nvPr/>
              </p:nvSpPr>
              <p:spPr bwMode="auto">
                <a:xfrm>
                  <a:off x="7937631" y="2536627"/>
                  <a:ext cx="328876"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1" name="Freeform 1376">
                  <a:extLst>
                    <a:ext uri="{FF2B5EF4-FFF2-40B4-BE49-F238E27FC236}">
                      <a16:creationId xmlns:a16="http://schemas.microsoft.com/office/drawing/2014/main" id="{8E6FC98F-8B1F-48C2-8D3D-5DE3ADE79AB2}"/>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2" name="Freeform 1377">
                  <a:extLst>
                    <a:ext uri="{FF2B5EF4-FFF2-40B4-BE49-F238E27FC236}">
                      <a16:creationId xmlns:a16="http://schemas.microsoft.com/office/drawing/2014/main" id="{CD26542E-7F1F-4893-9917-932C26D35EFB}"/>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3" name="Freeform 1378">
                  <a:extLst>
                    <a:ext uri="{FF2B5EF4-FFF2-40B4-BE49-F238E27FC236}">
                      <a16:creationId xmlns:a16="http://schemas.microsoft.com/office/drawing/2014/main" id="{B4940334-31AB-46F1-B931-CFDB359DF89B}"/>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4" name="Freeform 1379">
                  <a:extLst>
                    <a:ext uri="{FF2B5EF4-FFF2-40B4-BE49-F238E27FC236}">
                      <a16:creationId xmlns:a16="http://schemas.microsoft.com/office/drawing/2014/main" id="{DA2660BF-8BC1-40C2-A24B-75705ECD5572}"/>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5" name="Freeform 1380">
                  <a:extLst>
                    <a:ext uri="{FF2B5EF4-FFF2-40B4-BE49-F238E27FC236}">
                      <a16:creationId xmlns:a16="http://schemas.microsoft.com/office/drawing/2014/main" id="{1A7A8958-2CBB-4D18-97F1-69ED929FF093}"/>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6" name="Freeform 1381">
                  <a:extLst>
                    <a:ext uri="{FF2B5EF4-FFF2-40B4-BE49-F238E27FC236}">
                      <a16:creationId xmlns:a16="http://schemas.microsoft.com/office/drawing/2014/main" id="{99B11632-8C37-4DAB-89F2-FAD403F0DDDD}"/>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7" name="Freeform 1382">
                  <a:extLst>
                    <a:ext uri="{FF2B5EF4-FFF2-40B4-BE49-F238E27FC236}">
                      <a16:creationId xmlns:a16="http://schemas.microsoft.com/office/drawing/2014/main" id="{7E2D8C50-F490-49AA-98EE-8932EA4680BA}"/>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8" name="Freeform 1383">
                  <a:extLst>
                    <a:ext uri="{FF2B5EF4-FFF2-40B4-BE49-F238E27FC236}">
                      <a16:creationId xmlns:a16="http://schemas.microsoft.com/office/drawing/2014/main" id="{55CAE459-56A5-4209-BECC-7475E33DC6DB}"/>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9" name="Freeform 1384">
                  <a:extLst>
                    <a:ext uri="{FF2B5EF4-FFF2-40B4-BE49-F238E27FC236}">
                      <a16:creationId xmlns:a16="http://schemas.microsoft.com/office/drawing/2014/main" id="{01F9C685-D249-4206-8128-A18264164A0A}"/>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0" name="Freeform 1385">
                  <a:extLst>
                    <a:ext uri="{FF2B5EF4-FFF2-40B4-BE49-F238E27FC236}">
                      <a16:creationId xmlns:a16="http://schemas.microsoft.com/office/drawing/2014/main" id="{BE6EFF8F-7F53-4DF0-A349-4DC587B9684F}"/>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1" name="Freeform 1386">
                  <a:extLst>
                    <a:ext uri="{FF2B5EF4-FFF2-40B4-BE49-F238E27FC236}">
                      <a16:creationId xmlns:a16="http://schemas.microsoft.com/office/drawing/2014/main" id="{77DD6086-C3F1-4FD6-BA94-37569F4EB2BC}"/>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108" name="Google Shape;214;gae5be9a9fc_1_187">
                <a:extLst>
                  <a:ext uri="{FF2B5EF4-FFF2-40B4-BE49-F238E27FC236}">
                    <a16:creationId xmlns:a16="http://schemas.microsoft.com/office/drawing/2014/main" id="{D020BCB1-4AE1-4FB5-AB6A-80E568B60150}"/>
                  </a:ext>
                </a:extLst>
              </p:cNvPr>
              <p:cNvSpPr/>
              <p:nvPr/>
            </p:nvSpPr>
            <p:spPr>
              <a:xfrm>
                <a:off x="2644949" y="2061822"/>
                <a:ext cx="1140242" cy="432000"/>
              </a:xfrm>
              <a:prstGeom prst="roundRect">
                <a:avLst/>
              </a:prstGeom>
              <a:solidFill>
                <a:srgbClr val="7F7F7F"/>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000" b="1" i="0" u="none" strike="noStrike" cap="none" dirty="0">
                    <a:solidFill>
                      <a:schemeClr val="lt1"/>
                    </a:solidFill>
                    <a:latin typeface="Calibri"/>
                    <a:ea typeface="Calibri"/>
                    <a:cs typeface="Calibri"/>
                    <a:sym typeface="Calibri"/>
                  </a:rPr>
                  <a:t>Responsable Mantenimiento </a:t>
                </a:r>
                <a:endParaRPr sz="1000" b="0" i="0" u="none" strike="noStrike" cap="none" dirty="0">
                  <a:solidFill>
                    <a:srgbClr val="000000"/>
                  </a:solidFill>
                  <a:latin typeface="Arial"/>
                  <a:ea typeface="Arial"/>
                  <a:cs typeface="Arial"/>
                  <a:sym typeface="Arial"/>
                </a:endParaRPr>
              </a:p>
            </p:txBody>
          </p:sp>
        </p:grpSp>
        <p:grpSp>
          <p:nvGrpSpPr>
            <p:cNvPr id="54" name="Grupo 53">
              <a:extLst>
                <a:ext uri="{FF2B5EF4-FFF2-40B4-BE49-F238E27FC236}">
                  <a16:creationId xmlns:a16="http://schemas.microsoft.com/office/drawing/2014/main" id="{64089BC4-40F2-4730-AE80-FEA67148ACE3}"/>
                </a:ext>
              </a:extLst>
            </p:cNvPr>
            <p:cNvGrpSpPr/>
            <p:nvPr/>
          </p:nvGrpSpPr>
          <p:grpSpPr>
            <a:xfrm>
              <a:off x="2552360" y="3212525"/>
              <a:ext cx="1242507" cy="1417100"/>
              <a:chOff x="696528" y="2674448"/>
              <a:chExt cx="1140242" cy="1457878"/>
            </a:xfrm>
          </p:grpSpPr>
          <p:grpSp>
            <p:nvGrpSpPr>
              <p:cNvPr id="55" name="Group 27">
                <a:extLst>
                  <a:ext uri="{FF2B5EF4-FFF2-40B4-BE49-F238E27FC236}">
                    <a16:creationId xmlns:a16="http://schemas.microsoft.com/office/drawing/2014/main" id="{382948F5-C413-4BFA-83E1-D41E7E01BDAB}"/>
                  </a:ext>
                </a:extLst>
              </p:cNvPr>
              <p:cNvGrpSpPr>
                <a:grpSpLocks/>
              </p:cNvGrpSpPr>
              <p:nvPr/>
            </p:nvGrpSpPr>
            <p:grpSpPr bwMode="auto">
              <a:xfrm>
                <a:off x="1208656" y="3516493"/>
                <a:ext cx="496001" cy="615833"/>
                <a:chOff x="7689976" y="2536627"/>
                <a:chExt cx="522193" cy="655439"/>
              </a:xfrm>
            </p:grpSpPr>
            <p:sp>
              <p:nvSpPr>
                <p:cNvPr id="94" name="Freeform 1374">
                  <a:extLst>
                    <a:ext uri="{FF2B5EF4-FFF2-40B4-BE49-F238E27FC236}">
                      <a16:creationId xmlns:a16="http://schemas.microsoft.com/office/drawing/2014/main" id="{9E4F9936-5B4E-4CB9-A535-44628510F7F7}"/>
                    </a:ext>
                  </a:extLst>
                </p:cNvPr>
                <p:cNvSpPr>
                  <a:spLocks noChangeArrowheads="1"/>
                </p:cNvSpPr>
                <p:nvPr/>
              </p:nvSpPr>
              <p:spPr bwMode="auto">
                <a:xfrm>
                  <a:off x="7689976" y="2536627"/>
                  <a:ext cx="52219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5" name="Freeform 1375">
                  <a:extLst>
                    <a:ext uri="{FF2B5EF4-FFF2-40B4-BE49-F238E27FC236}">
                      <a16:creationId xmlns:a16="http://schemas.microsoft.com/office/drawing/2014/main" id="{46094C69-B61B-4EC8-A65F-C18111D2C3BE}"/>
                    </a:ext>
                  </a:extLst>
                </p:cNvPr>
                <p:cNvSpPr>
                  <a:spLocks noChangeArrowheads="1"/>
                </p:cNvSpPr>
                <p:nvPr/>
              </p:nvSpPr>
              <p:spPr bwMode="auto">
                <a:xfrm>
                  <a:off x="7937632" y="2536627"/>
                  <a:ext cx="271404"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6" name="Freeform 1376">
                  <a:extLst>
                    <a:ext uri="{FF2B5EF4-FFF2-40B4-BE49-F238E27FC236}">
                      <a16:creationId xmlns:a16="http://schemas.microsoft.com/office/drawing/2014/main" id="{F73FD409-5482-4B41-B837-99999F90A3A4}"/>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7" name="Freeform 1377">
                  <a:extLst>
                    <a:ext uri="{FF2B5EF4-FFF2-40B4-BE49-F238E27FC236}">
                      <a16:creationId xmlns:a16="http://schemas.microsoft.com/office/drawing/2014/main" id="{5CE47E91-6034-4AD4-BA3E-FDD9E4C3D7F0}"/>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8" name="Freeform 1378">
                  <a:extLst>
                    <a:ext uri="{FF2B5EF4-FFF2-40B4-BE49-F238E27FC236}">
                      <a16:creationId xmlns:a16="http://schemas.microsoft.com/office/drawing/2014/main" id="{1DCCBCBC-1662-49A3-AA5E-F25C7A4A17FA}"/>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9" name="Freeform 1379">
                  <a:extLst>
                    <a:ext uri="{FF2B5EF4-FFF2-40B4-BE49-F238E27FC236}">
                      <a16:creationId xmlns:a16="http://schemas.microsoft.com/office/drawing/2014/main" id="{23D870BA-A38B-494F-BA47-5B2D4B3E8E48}"/>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0" name="Freeform 1380">
                  <a:extLst>
                    <a:ext uri="{FF2B5EF4-FFF2-40B4-BE49-F238E27FC236}">
                      <a16:creationId xmlns:a16="http://schemas.microsoft.com/office/drawing/2014/main" id="{F5D719C0-6B07-46BB-9958-CDB21C64083A}"/>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1" name="Freeform 1381">
                  <a:extLst>
                    <a:ext uri="{FF2B5EF4-FFF2-40B4-BE49-F238E27FC236}">
                      <a16:creationId xmlns:a16="http://schemas.microsoft.com/office/drawing/2014/main" id="{00E643E7-05F4-419E-A418-BE3EDB07C406}"/>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2" name="Freeform 1382">
                  <a:extLst>
                    <a:ext uri="{FF2B5EF4-FFF2-40B4-BE49-F238E27FC236}">
                      <a16:creationId xmlns:a16="http://schemas.microsoft.com/office/drawing/2014/main" id="{F7B8983E-CA23-4C4F-9028-4A767C006AAF}"/>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3" name="Freeform 1383">
                  <a:extLst>
                    <a:ext uri="{FF2B5EF4-FFF2-40B4-BE49-F238E27FC236}">
                      <a16:creationId xmlns:a16="http://schemas.microsoft.com/office/drawing/2014/main" id="{3E8AEE57-4A0A-4D91-951B-BDB55B2A26A0}"/>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4" name="Freeform 1384">
                  <a:extLst>
                    <a:ext uri="{FF2B5EF4-FFF2-40B4-BE49-F238E27FC236}">
                      <a16:creationId xmlns:a16="http://schemas.microsoft.com/office/drawing/2014/main" id="{D302A74A-821F-47AE-A011-06E2DB3DABB7}"/>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5" name="Freeform 1385">
                  <a:extLst>
                    <a:ext uri="{FF2B5EF4-FFF2-40B4-BE49-F238E27FC236}">
                      <a16:creationId xmlns:a16="http://schemas.microsoft.com/office/drawing/2014/main" id="{7F33B878-BCCA-4B92-9EF1-806D7FF8E2CC}"/>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6" name="Freeform 1386">
                  <a:extLst>
                    <a:ext uri="{FF2B5EF4-FFF2-40B4-BE49-F238E27FC236}">
                      <a16:creationId xmlns:a16="http://schemas.microsoft.com/office/drawing/2014/main" id="{BE0E3068-CAEE-468F-888F-90A3335E5A55}"/>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6" name="Group 9708">
                <a:extLst>
                  <a:ext uri="{FF2B5EF4-FFF2-40B4-BE49-F238E27FC236}">
                    <a16:creationId xmlns:a16="http://schemas.microsoft.com/office/drawing/2014/main" id="{8047032B-A380-43BA-A8EB-AC3555FA957B}"/>
                  </a:ext>
                </a:extLst>
              </p:cNvPr>
              <p:cNvGrpSpPr>
                <a:grpSpLocks/>
              </p:cNvGrpSpPr>
              <p:nvPr/>
            </p:nvGrpSpPr>
            <p:grpSpPr bwMode="auto">
              <a:xfrm>
                <a:off x="751362" y="3212891"/>
                <a:ext cx="515287" cy="606781"/>
                <a:chOff x="5135530" y="4046934"/>
                <a:chExt cx="555884" cy="676275"/>
              </a:xfrm>
            </p:grpSpPr>
            <p:sp>
              <p:nvSpPr>
                <p:cNvPr id="76" name="Freeform 1488">
                  <a:extLst>
                    <a:ext uri="{FF2B5EF4-FFF2-40B4-BE49-F238E27FC236}">
                      <a16:creationId xmlns:a16="http://schemas.microsoft.com/office/drawing/2014/main" id="{5919D8CA-CA42-4878-A654-46291B83CAAF}"/>
                    </a:ext>
                  </a:extLst>
                </p:cNvPr>
                <p:cNvSpPr>
                  <a:spLocks noChangeArrowheads="1"/>
                </p:cNvSpPr>
                <p:nvPr/>
              </p:nvSpPr>
              <p:spPr bwMode="auto">
                <a:xfrm>
                  <a:off x="5178564" y="4065984"/>
                  <a:ext cx="493030" cy="655637"/>
                </a:xfrm>
                <a:custGeom>
                  <a:avLst/>
                  <a:gdLst>
                    <a:gd name="T0" fmla="*/ 88502490 w 4855"/>
                    <a:gd name="T1" fmla="*/ 44169492 h 4856"/>
                    <a:gd name="T2" fmla="*/ 88502490 w 4855"/>
                    <a:gd name="T3" fmla="*/ 44169492 h 4856"/>
                    <a:gd name="T4" fmla="*/ 44196558 w 4855"/>
                    <a:gd name="T5" fmla="*/ 0 h 4856"/>
                    <a:gd name="T6" fmla="*/ 0 w 4855"/>
                    <a:gd name="T7" fmla="*/ 44169492 h 4856"/>
                    <a:gd name="T8" fmla="*/ 44196558 w 4855"/>
                    <a:gd name="T9" fmla="*/ 88503164 h 4856"/>
                    <a:gd name="T10" fmla="*/ 88502490 w 4855"/>
                    <a:gd name="T11" fmla="*/ 44169492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6">
                      <a:moveTo>
                        <a:pt x="4854" y="2423"/>
                      </a:moveTo>
                      <a:lnTo>
                        <a:pt x="4854" y="2423"/>
                      </a:lnTo>
                      <a:cubicBezTo>
                        <a:pt x="4854" y="1083"/>
                        <a:pt x="3765" y="0"/>
                        <a:pt x="2424" y="0"/>
                      </a:cubicBezTo>
                      <a:cubicBezTo>
                        <a:pt x="1082" y="0"/>
                        <a:pt x="0" y="1083"/>
                        <a:pt x="0" y="2423"/>
                      </a:cubicBezTo>
                      <a:cubicBezTo>
                        <a:pt x="0" y="3764"/>
                        <a:pt x="1082" y="4855"/>
                        <a:pt x="2424" y="4855"/>
                      </a:cubicBezTo>
                      <a:cubicBezTo>
                        <a:pt x="3765" y="4855"/>
                        <a:pt x="4854" y="3764"/>
                        <a:pt x="4854"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7" name="Freeform 1489">
                  <a:extLst>
                    <a:ext uri="{FF2B5EF4-FFF2-40B4-BE49-F238E27FC236}">
                      <a16:creationId xmlns:a16="http://schemas.microsoft.com/office/drawing/2014/main" id="{0E85E29D-27F2-4526-938B-A71B2F39AC61}"/>
                    </a:ext>
                  </a:extLst>
                </p:cNvPr>
                <p:cNvSpPr>
                  <a:spLocks noChangeArrowheads="1"/>
                </p:cNvSpPr>
                <p:nvPr/>
              </p:nvSpPr>
              <p:spPr bwMode="auto">
                <a:xfrm>
                  <a:off x="5413312" y="4065984"/>
                  <a:ext cx="278102" cy="655637"/>
                </a:xfrm>
                <a:custGeom>
                  <a:avLst/>
                  <a:gdLst>
                    <a:gd name="T0" fmla="*/ 44392631 w 2431"/>
                    <a:gd name="T1" fmla="*/ 44169492 h 4856"/>
                    <a:gd name="T2" fmla="*/ 44392631 w 2431"/>
                    <a:gd name="T3" fmla="*/ 44169492 h 4856"/>
                    <a:gd name="T4" fmla="*/ 0 w 2431"/>
                    <a:gd name="T5" fmla="*/ 0 h 4856"/>
                    <a:gd name="T6" fmla="*/ 0 w 2431"/>
                    <a:gd name="T7" fmla="*/ 88503164 h 4856"/>
                    <a:gd name="T8" fmla="*/ 44392631 w 2431"/>
                    <a:gd name="T9" fmla="*/ 44169492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1" h="4856">
                      <a:moveTo>
                        <a:pt x="2430" y="2423"/>
                      </a:moveTo>
                      <a:lnTo>
                        <a:pt x="2430" y="2423"/>
                      </a:lnTo>
                      <a:cubicBezTo>
                        <a:pt x="2430" y="1083"/>
                        <a:pt x="1341" y="0"/>
                        <a:pt x="0" y="0"/>
                      </a:cubicBezTo>
                      <a:cubicBezTo>
                        <a:pt x="0" y="4855"/>
                        <a:pt x="0" y="4855"/>
                        <a:pt x="0" y="4855"/>
                      </a:cubicBezTo>
                      <a:cubicBezTo>
                        <a:pt x="1341" y="4855"/>
                        <a:pt x="2430" y="3764"/>
                        <a:pt x="2430"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8" name="Freeform 1490">
                  <a:extLst>
                    <a:ext uri="{FF2B5EF4-FFF2-40B4-BE49-F238E27FC236}">
                      <a16:creationId xmlns:a16="http://schemas.microsoft.com/office/drawing/2014/main" id="{6A368E08-14BD-485B-A960-9A100BC2295D}"/>
                    </a:ext>
                  </a:extLst>
                </p:cNvPr>
                <p:cNvSpPr>
                  <a:spLocks noChangeArrowheads="1"/>
                </p:cNvSpPr>
                <p:nvPr/>
              </p:nvSpPr>
              <p:spPr bwMode="auto">
                <a:xfrm>
                  <a:off x="5270452" y="4135834"/>
                  <a:ext cx="287307" cy="287337"/>
                </a:xfrm>
                <a:custGeom>
                  <a:avLst/>
                  <a:gdLst>
                    <a:gd name="T0" fmla="*/ 38844880 w 2124"/>
                    <a:gd name="T1" fmla="*/ 19290007 h 2131"/>
                    <a:gd name="T2" fmla="*/ 38844880 w 2124"/>
                    <a:gd name="T3" fmla="*/ 19290007 h 2131"/>
                    <a:gd name="T4" fmla="*/ 19413242 w 2124"/>
                    <a:gd name="T5" fmla="*/ 0 h 2131"/>
                    <a:gd name="T6" fmla="*/ 0 w 2124"/>
                    <a:gd name="T7" fmla="*/ 19290007 h 2131"/>
                    <a:gd name="T8" fmla="*/ 19413242 w 2124"/>
                    <a:gd name="T9" fmla="*/ 38725369 h 2131"/>
                    <a:gd name="T10" fmla="*/ 38844880 w 2124"/>
                    <a:gd name="T11" fmla="*/ 19290007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1" y="0"/>
                      </a:cubicBezTo>
                      <a:cubicBezTo>
                        <a:pt x="473" y="0"/>
                        <a:pt x="0" y="481"/>
                        <a:pt x="0" y="1061"/>
                      </a:cubicBezTo>
                      <a:cubicBezTo>
                        <a:pt x="0" y="1649"/>
                        <a:pt x="473" y="2130"/>
                        <a:pt x="1061" y="2130"/>
                      </a:cubicBezTo>
                      <a:cubicBezTo>
                        <a:pt x="1649" y="2130"/>
                        <a:pt x="2123" y="1649"/>
                        <a:pt x="2123" y="1061"/>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9" name="Freeform 1491">
                  <a:extLst>
                    <a:ext uri="{FF2B5EF4-FFF2-40B4-BE49-F238E27FC236}">
                      <a16:creationId xmlns:a16="http://schemas.microsoft.com/office/drawing/2014/main" id="{E563BC8E-5A53-4787-87D0-CF555B39EE64}"/>
                    </a:ext>
                  </a:extLst>
                </p:cNvPr>
                <p:cNvSpPr>
                  <a:spLocks noChangeArrowheads="1"/>
                </p:cNvSpPr>
                <p:nvPr/>
              </p:nvSpPr>
              <p:spPr bwMode="auto">
                <a:xfrm>
                  <a:off x="5365692" y="4480321"/>
                  <a:ext cx="96828" cy="242888"/>
                </a:xfrm>
                <a:custGeom>
                  <a:avLst/>
                  <a:gdLst>
                    <a:gd name="T0" fmla="*/ 13058005 w 717"/>
                    <a:gd name="T1" fmla="*/ 14350170 h 1793"/>
                    <a:gd name="T2" fmla="*/ 6401317 w 717"/>
                    <a:gd name="T3" fmla="*/ 32884434 h 1793"/>
                    <a:gd name="T4" fmla="*/ 0 w 717"/>
                    <a:gd name="T5" fmla="*/ 14350170 h 1793"/>
                    <a:gd name="T6" fmla="*/ 0 w 717"/>
                    <a:gd name="T7" fmla="*/ 0 h 1793"/>
                    <a:gd name="T8" fmla="*/ 13058005 w 717"/>
                    <a:gd name="T9" fmla="*/ 0 h 1793"/>
                    <a:gd name="T10" fmla="*/ 13058005 w 717"/>
                    <a:gd name="T11" fmla="*/ 14350170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1793">
                      <a:moveTo>
                        <a:pt x="716" y="782"/>
                      </a:moveTo>
                      <a:lnTo>
                        <a:pt x="351" y="1792"/>
                      </a:lnTo>
                      <a:lnTo>
                        <a:pt x="0" y="782"/>
                      </a:lnTo>
                      <a:lnTo>
                        <a:pt x="0" y="0"/>
                      </a:lnTo>
                      <a:lnTo>
                        <a:pt x="716" y="0"/>
                      </a:lnTo>
                      <a:lnTo>
                        <a:pt x="716"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0" name="Freeform 1492">
                  <a:extLst>
                    <a:ext uri="{FF2B5EF4-FFF2-40B4-BE49-F238E27FC236}">
                      <a16:creationId xmlns:a16="http://schemas.microsoft.com/office/drawing/2014/main" id="{1638B5C9-A81A-4468-B156-4AA94EAA976E}"/>
                    </a:ext>
                  </a:extLst>
                </p:cNvPr>
                <p:cNvSpPr>
                  <a:spLocks noChangeArrowheads="1"/>
                </p:cNvSpPr>
                <p:nvPr/>
              </p:nvSpPr>
              <p:spPr bwMode="auto">
                <a:xfrm>
                  <a:off x="5294262" y="4189809"/>
                  <a:ext cx="120637" cy="319087"/>
                </a:xfrm>
                <a:custGeom>
                  <a:avLst/>
                  <a:gdLst>
                    <a:gd name="T0" fmla="*/ 16315376 w 891"/>
                    <a:gd name="T1" fmla="*/ 0 h 2367"/>
                    <a:gd name="T2" fmla="*/ 16315376 w 891"/>
                    <a:gd name="T3" fmla="*/ 0 h 2367"/>
                    <a:gd name="T4" fmla="*/ 0 w 891"/>
                    <a:gd name="T5" fmla="*/ 20189970 h 2367"/>
                    <a:gd name="T6" fmla="*/ 5151241 w 891"/>
                    <a:gd name="T7" fmla="*/ 36200265 h 2367"/>
                    <a:gd name="T8" fmla="*/ 16315376 w 891"/>
                    <a:gd name="T9" fmla="*/ 42996805 h 2367"/>
                    <a:gd name="T10" fmla="*/ 16315376 w 891"/>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1" h="2367">
                      <a:moveTo>
                        <a:pt x="890" y="0"/>
                      </a:moveTo>
                      <a:lnTo>
                        <a:pt x="890" y="0"/>
                      </a:lnTo>
                      <a:cubicBezTo>
                        <a:pt x="545" y="0"/>
                        <a:pt x="0" y="193"/>
                        <a:pt x="0" y="1111"/>
                      </a:cubicBezTo>
                      <a:cubicBezTo>
                        <a:pt x="0" y="1641"/>
                        <a:pt x="208" y="1892"/>
                        <a:pt x="281" y="1992"/>
                      </a:cubicBezTo>
                      <a:cubicBezTo>
                        <a:pt x="352" y="2079"/>
                        <a:pt x="703" y="2366"/>
                        <a:pt x="890" y="2366"/>
                      </a:cubicBezTo>
                      <a:cubicBezTo>
                        <a:pt x="890" y="1434"/>
                        <a:pt x="890" y="0"/>
                        <a:pt x="890"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1" name="Freeform 1493">
                  <a:extLst>
                    <a:ext uri="{FF2B5EF4-FFF2-40B4-BE49-F238E27FC236}">
                      <a16:creationId xmlns:a16="http://schemas.microsoft.com/office/drawing/2014/main" id="{DDE6EC7F-4B1C-4802-ADA4-BD17DF86157B}"/>
                    </a:ext>
                  </a:extLst>
                </p:cNvPr>
                <p:cNvSpPr>
                  <a:spLocks noChangeArrowheads="1"/>
                </p:cNvSpPr>
                <p:nvPr/>
              </p:nvSpPr>
              <p:spPr bwMode="auto">
                <a:xfrm>
                  <a:off x="5268865" y="4327921"/>
                  <a:ext cx="53969" cy="76200"/>
                </a:xfrm>
                <a:custGeom>
                  <a:avLst/>
                  <a:gdLst>
                    <a:gd name="T0" fmla="*/ 279956 w 395"/>
                    <a:gd name="T1" fmla="*/ 5700874 h 561"/>
                    <a:gd name="T2" fmla="*/ 279956 w 395"/>
                    <a:gd name="T3" fmla="*/ 5700874 h 561"/>
                    <a:gd name="T4" fmla="*/ 3229532 w 395"/>
                    <a:gd name="T5" fmla="*/ 258347 h 561"/>
                    <a:gd name="T6" fmla="*/ 7093849 w 395"/>
                    <a:gd name="T7" fmla="*/ 4759987 h 561"/>
                    <a:gd name="T8" fmla="*/ 4162991 w 395"/>
                    <a:gd name="T9" fmla="*/ 10055004 h 561"/>
                    <a:gd name="T10" fmla="*/ 279956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15" y="309"/>
                      </a:moveTo>
                      <a:lnTo>
                        <a:pt x="15" y="309"/>
                      </a:lnTo>
                      <a:cubicBezTo>
                        <a:pt x="0" y="158"/>
                        <a:pt x="65" y="28"/>
                        <a:pt x="173" y="14"/>
                      </a:cubicBezTo>
                      <a:cubicBezTo>
                        <a:pt x="273" y="0"/>
                        <a:pt x="366" y="108"/>
                        <a:pt x="380" y="258"/>
                      </a:cubicBezTo>
                      <a:cubicBezTo>
                        <a:pt x="394" y="402"/>
                        <a:pt x="323" y="538"/>
                        <a:pt x="223" y="545"/>
                      </a:cubicBezTo>
                      <a:cubicBezTo>
                        <a:pt x="123" y="560"/>
                        <a:pt x="30" y="452"/>
                        <a:pt x="15"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2" name="Freeform 1494">
                  <a:extLst>
                    <a:ext uri="{FF2B5EF4-FFF2-40B4-BE49-F238E27FC236}">
                      <a16:creationId xmlns:a16="http://schemas.microsoft.com/office/drawing/2014/main" id="{F5AE532E-2540-48DD-AD58-22A743626EEC}"/>
                    </a:ext>
                  </a:extLst>
                </p:cNvPr>
                <p:cNvSpPr>
                  <a:spLocks noChangeArrowheads="1"/>
                </p:cNvSpPr>
                <p:nvPr/>
              </p:nvSpPr>
              <p:spPr bwMode="auto">
                <a:xfrm>
                  <a:off x="5414899" y="4189809"/>
                  <a:ext cx="119049" cy="319087"/>
                </a:xfrm>
                <a:custGeom>
                  <a:avLst/>
                  <a:gdLst>
                    <a:gd name="T0" fmla="*/ 0 w 890"/>
                    <a:gd name="T1" fmla="*/ 0 h 2367"/>
                    <a:gd name="T2" fmla="*/ 0 w 890"/>
                    <a:gd name="T3" fmla="*/ 0 h 2367"/>
                    <a:gd name="T4" fmla="*/ 15906418 w 890"/>
                    <a:gd name="T5" fmla="*/ 20189970 h 2367"/>
                    <a:gd name="T6" fmla="*/ 10789183 w 890"/>
                    <a:gd name="T7" fmla="*/ 36200265 h 2367"/>
                    <a:gd name="T8" fmla="*/ 0 w 890"/>
                    <a:gd name="T9" fmla="*/ 42996805 h 2367"/>
                    <a:gd name="T10" fmla="*/ 0 w 890"/>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67">
                      <a:moveTo>
                        <a:pt x="0" y="0"/>
                      </a:moveTo>
                      <a:lnTo>
                        <a:pt x="0" y="0"/>
                      </a:lnTo>
                      <a:cubicBezTo>
                        <a:pt x="344" y="0"/>
                        <a:pt x="889" y="193"/>
                        <a:pt x="889" y="1111"/>
                      </a:cubicBezTo>
                      <a:cubicBezTo>
                        <a:pt x="889" y="1641"/>
                        <a:pt x="681" y="1892"/>
                        <a:pt x="603" y="1992"/>
                      </a:cubicBezTo>
                      <a:cubicBezTo>
                        <a:pt x="538" y="2079"/>
                        <a:pt x="179"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3" name="Freeform 1495">
                  <a:extLst>
                    <a:ext uri="{FF2B5EF4-FFF2-40B4-BE49-F238E27FC236}">
                      <a16:creationId xmlns:a16="http://schemas.microsoft.com/office/drawing/2014/main" id="{B675B388-4BDA-4B51-94E6-7573F44CB016}"/>
                    </a:ext>
                  </a:extLst>
                </p:cNvPr>
                <p:cNvSpPr>
                  <a:spLocks noChangeArrowheads="1"/>
                </p:cNvSpPr>
                <p:nvPr/>
              </p:nvSpPr>
              <p:spPr bwMode="auto">
                <a:xfrm>
                  <a:off x="5505377" y="4327921"/>
                  <a:ext cx="53969" cy="76200"/>
                </a:xfrm>
                <a:custGeom>
                  <a:avLst/>
                  <a:gdLst>
                    <a:gd name="T0" fmla="*/ 7112431 w 395"/>
                    <a:gd name="T1" fmla="*/ 5700874 h 561"/>
                    <a:gd name="T2" fmla="*/ 7112431 w 395"/>
                    <a:gd name="T3" fmla="*/ 5700874 h 561"/>
                    <a:gd name="T4" fmla="*/ 4162991 w 395"/>
                    <a:gd name="T5" fmla="*/ 258347 h 561"/>
                    <a:gd name="T6" fmla="*/ 279956 w 395"/>
                    <a:gd name="T7" fmla="*/ 4759987 h 561"/>
                    <a:gd name="T8" fmla="*/ 3229532 w 395"/>
                    <a:gd name="T9" fmla="*/ 10055004 h 561"/>
                    <a:gd name="T10" fmla="*/ 7112431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381" y="309"/>
                      </a:moveTo>
                      <a:lnTo>
                        <a:pt x="381" y="309"/>
                      </a:lnTo>
                      <a:cubicBezTo>
                        <a:pt x="394" y="158"/>
                        <a:pt x="329" y="28"/>
                        <a:pt x="223" y="14"/>
                      </a:cubicBezTo>
                      <a:cubicBezTo>
                        <a:pt x="122" y="0"/>
                        <a:pt x="28" y="108"/>
                        <a:pt x="15" y="258"/>
                      </a:cubicBezTo>
                      <a:cubicBezTo>
                        <a:pt x="0" y="402"/>
                        <a:pt x="72" y="538"/>
                        <a:pt x="173" y="545"/>
                      </a:cubicBezTo>
                      <a:cubicBezTo>
                        <a:pt x="273" y="560"/>
                        <a:pt x="366" y="452"/>
                        <a:pt x="381"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4" name="Freeform 1496">
                  <a:extLst>
                    <a:ext uri="{FF2B5EF4-FFF2-40B4-BE49-F238E27FC236}">
                      <a16:creationId xmlns:a16="http://schemas.microsoft.com/office/drawing/2014/main" id="{F5C3EAF6-787A-4880-8302-CC841284A71C}"/>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8544720 h 1442"/>
                    <a:gd name="T6" fmla="*/ 15963517 w 1198"/>
                    <a:gd name="T7" fmla="*/ 3410467 h 1442"/>
                    <a:gd name="T8" fmla="*/ 15452118 w 1198"/>
                    <a:gd name="T9" fmla="*/ 0 h 1442"/>
                    <a:gd name="T10" fmla="*/ 2484016 w 1198"/>
                    <a:gd name="T11" fmla="*/ 7352830 h 1442"/>
                    <a:gd name="T12" fmla="*/ 0 w 1198"/>
                    <a:gd name="T13" fmla="*/ 26422523 h 1442"/>
                    <a:gd name="T14" fmla="*/ 21863121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1" y="401"/>
                        <a:pt x="874" y="186"/>
                      </a:cubicBezTo>
                      <a:cubicBezTo>
                        <a:pt x="846" y="86"/>
                        <a:pt x="846" y="0"/>
                        <a:pt x="846" y="0"/>
                      </a:cubicBezTo>
                      <a:cubicBezTo>
                        <a:pt x="846" y="0"/>
                        <a:pt x="272" y="193"/>
                        <a:pt x="136" y="401"/>
                      </a:cubicBezTo>
                      <a:cubicBezTo>
                        <a:pt x="28" y="717"/>
                        <a:pt x="0" y="1441"/>
                        <a:pt x="0" y="1441"/>
                      </a:cubicBezTo>
                      <a:lnTo>
                        <a:pt x="1197"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5" name="Freeform 1497">
                  <a:extLst>
                    <a:ext uri="{FF2B5EF4-FFF2-40B4-BE49-F238E27FC236}">
                      <a16:creationId xmlns:a16="http://schemas.microsoft.com/office/drawing/2014/main" id="{FEAF38C3-B214-4010-ADA1-7EDEEEEAB580}"/>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8544720 h 1442"/>
                    <a:gd name="T6" fmla="*/ 6009209 w 1198"/>
                    <a:gd name="T7" fmla="*/ 3410467 h 1442"/>
                    <a:gd name="T8" fmla="*/ 6411004 w 1198"/>
                    <a:gd name="T9" fmla="*/ 0 h 1442"/>
                    <a:gd name="T10" fmla="*/ 19379106 w 1198"/>
                    <a:gd name="T11" fmla="*/ 7352830 h 1442"/>
                    <a:gd name="T12" fmla="*/ 21863121 w 1198"/>
                    <a:gd name="T13" fmla="*/ 26422523 h 1442"/>
                    <a:gd name="T14" fmla="*/ 0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0" y="1441"/>
                      </a:moveTo>
                      <a:lnTo>
                        <a:pt x="0" y="1441"/>
                      </a:lnTo>
                      <a:cubicBezTo>
                        <a:pt x="0" y="466"/>
                        <a:pt x="0" y="466"/>
                        <a:pt x="0" y="466"/>
                      </a:cubicBezTo>
                      <a:cubicBezTo>
                        <a:pt x="0" y="466"/>
                        <a:pt x="264" y="401"/>
                        <a:pt x="329" y="186"/>
                      </a:cubicBezTo>
                      <a:cubicBezTo>
                        <a:pt x="351" y="86"/>
                        <a:pt x="351" y="0"/>
                        <a:pt x="351" y="0"/>
                      </a:cubicBezTo>
                      <a:cubicBezTo>
                        <a:pt x="351" y="0"/>
                        <a:pt x="932" y="193"/>
                        <a:pt x="1061" y="401"/>
                      </a:cubicBezTo>
                      <a:cubicBezTo>
                        <a:pt x="1168" y="717"/>
                        <a:pt x="1197" y="1441"/>
                        <a:pt x="1197" y="1441"/>
                      </a:cubicBezTo>
                      <a:lnTo>
                        <a:pt x="0"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6" name="Freeform 1498">
                  <a:extLst>
                    <a:ext uri="{FF2B5EF4-FFF2-40B4-BE49-F238E27FC236}">
                      <a16:creationId xmlns:a16="http://schemas.microsoft.com/office/drawing/2014/main" id="{378A1F1E-93DF-4410-A10B-B97818B87CB5}"/>
                    </a:ext>
                  </a:extLst>
                </p:cNvPr>
                <p:cNvSpPr>
                  <a:spLocks noChangeArrowheads="1"/>
                </p:cNvSpPr>
                <p:nvPr/>
              </p:nvSpPr>
              <p:spPr bwMode="auto">
                <a:xfrm>
                  <a:off x="5381565" y="4440634"/>
                  <a:ext cx="66668" cy="25400"/>
                </a:xfrm>
                <a:custGeom>
                  <a:avLst/>
                  <a:gdLst>
                    <a:gd name="T0" fmla="*/ 4535200 w 488"/>
                    <a:gd name="T1" fmla="*/ 3413463 h 188"/>
                    <a:gd name="T2" fmla="*/ 4535200 w 488"/>
                    <a:gd name="T3" fmla="*/ 3413463 h 188"/>
                    <a:gd name="T4" fmla="*/ 9089116 w 488"/>
                    <a:gd name="T5" fmla="*/ 0 h 188"/>
                    <a:gd name="T6" fmla="*/ 0 w 488"/>
                    <a:gd name="T7" fmla="*/ 0 h 188"/>
                    <a:gd name="T8" fmla="*/ 4535200 w 488"/>
                    <a:gd name="T9" fmla="*/ 3413463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3" y="187"/>
                      </a:moveTo>
                      <a:lnTo>
                        <a:pt x="243" y="187"/>
                      </a:lnTo>
                      <a:cubicBezTo>
                        <a:pt x="379" y="187"/>
                        <a:pt x="487" y="101"/>
                        <a:pt x="487" y="0"/>
                      </a:cubicBezTo>
                      <a:cubicBezTo>
                        <a:pt x="0" y="0"/>
                        <a:pt x="0" y="0"/>
                        <a:pt x="0" y="0"/>
                      </a:cubicBezTo>
                      <a:cubicBezTo>
                        <a:pt x="0" y="101"/>
                        <a:pt x="106" y="187"/>
                        <a:pt x="243"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7" name="Freeform 1499">
                  <a:extLst>
                    <a:ext uri="{FF2B5EF4-FFF2-40B4-BE49-F238E27FC236}">
                      <a16:creationId xmlns:a16="http://schemas.microsoft.com/office/drawing/2014/main" id="{02599884-AE03-43A8-B1ED-B6C0C57CCA6B}"/>
                    </a:ext>
                  </a:extLst>
                </p:cNvPr>
                <p:cNvSpPr>
                  <a:spLocks noChangeArrowheads="1"/>
                </p:cNvSpPr>
                <p:nvPr/>
              </p:nvSpPr>
              <p:spPr bwMode="auto">
                <a:xfrm>
                  <a:off x="5265691" y="4153296"/>
                  <a:ext cx="223813" cy="203200"/>
                </a:xfrm>
                <a:custGeom>
                  <a:avLst/>
                  <a:gdLst>
                    <a:gd name="T0" fmla="*/ 19229413 w 1657"/>
                    <a:gd name="T1" fmla="*/ 0 h 1507"/>
                    <a:gd name="T2" fmla="*/ 19229413 w 1657"/>
                    <a:gd name="T3" fmla="*/ 0 h 1507"/>
                    <a:gd name="T4" fmla="*/ 4177888 w 1657"/>
                    <a:gd name="T5" fmla="*/ 14599387 h 1507"/>
                    <a:gd name="T6" fmla="*/ 7845071 w 1657"/>
                    <a:gd name="T7" fmla="*/ 27380762 h 1507"/>
                    <a:gd name="T8" fmla="*/ 7845071 w 1657"/>
                    <a:gd name="T9" fmla="*/ 24526388 h 1507"/>
                    <a:gd name="T10" fmla="*/ 16729920 w 1657"/>
                    <a:gd name="T11" fmla="*/ 17999313 h 1507"/>
                    <a:gd name="T12" fmla="*/ 27074484 w 1657"/>
                    <a:gd name="T13" fmla="*/ 11217800 h 1507"/>
                    <a:gd name="T14" fmla="*/ 19229413 w 1657"/>
                    <a:gd name="T15" fmla="*/ 0 h 15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7" h="1507">
                      <a:moveTo>
                        <a:pt x="1054" y="0"/>
                      </a:moveTo>
                      <a:lnTo>
                        <a:pt x="1054" y="0"/>
                      </a:lnTo>
                      <a:cubicBezTo>
                        <a:pt x="422" y="0"/>
                        <a:pt x="229" y="552"/>
                        <a:pt x="229" y="803"/>
                      </a:cubicBezTo>
                      <a:cubicBezTo>
                        <a:pt x="0" y="1126"/>
                        <a:pt x="251" y="1405"/>
                        <a:pt x="430" y="1506"/>
                      </a:cubicBezTo>
                      <a:cubicBezTo>
                        <a:pt x="430" y="1449"/>
                        <a:pt x="430" y="1427"/>
                        <a:pt x="430" y="1349"/>
                      </a:cubicBezTo>
                      <a:cubicBezTo>
                        <a:pt x="430" y="1148"/>
                        <a:pt x="623" y="955"/>
                        <a:pt x="917" y="990"/>
                      </a:cubicBezTo>
                      <a:cubicBezTo>
                        <a:pt x="1183" y="1018"/>
                        <a:pt x="1348" y="868"/>
                        <a:pt x="1484" y="617"/>
                      </a:cubicBezTo>
                      <a:cubicBezTo>
                        <a:pt x="1656" y="273"/>
                        <a:pt x="1441" y="0"/>
                        <a:pt x="1054" y="0"/>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8" name="Freeform 1500">
                  <a:extLst>
                    <a:ext uri="{FF2B5EF4-FFF2-40B4-BE49-F238E27FC236}">
                      <a16:creationId xmlns:a16="http://schemas.microsoft.com/office/drawing/2014/main" id="{B0E5E2B9-69C2-448A-9703-DDD790BC6475}"/>
                    </a:ext>
                  </a:extLst>
                </p:cNvPr>
                <p:cNvSpPr>
                  <a:spLocks noChangeArrowheads="1"/>
                </p:cNvSpPr>
                <p:nvPr/>
              </p:nvSpPr>
              <p:spPr bwMode="auto">
                <a:xfrm>
                  <a:off x="5462519" y="4169171"/>
                  <a:ext cx="88890" cy="161925"/>
                </a:xfrm>
                <a:custGeom>
                  <a:avLst/>
                  <a:gdLst>
                    <a:gd name="T0" fmla="*/ 0 w 661"/>
                    <a:gd name="T1" fmla="*/ 7325822 h 1198"/>
                    <a:gd name="T2" fmla="*/ 0 w 661"/>
                    <a:gd name="T3" fmla="*/ 7325822 h 1198"/>
                    <a:gd name="T4" fmla="*/ 9874052 w 661"/>
                    <a:gd name="T5" fmla="*/ 21867985 h 1198"/>
                    <a:gd name="T6" fmla="*/ 9874052 w 661"/>
                    <a:gd name="T7" fmla="*/ 9024818 h 1198"/>
                    <a:gd name="T8" fmla="*/ 0 w 661"/>
                    <a:gd name="T9" fmla="*/ 0 h 1198"/>
                    <a:gd name="T10" fmla="*/ 0 w 661"/>
                    <a:gd name="T11" fmla="*/ 7325822 h 1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 h="1198">
                      <a:moveTo>
                        <a:pt x="0" y="401"/>
                      </a:moveTo>
                      <a:lnTo>
                        <a:pt x="0" y="401"/>
                      </a:lnTo>
                      <a:cubicBezTo>
                        <a:pt x="0" y="401"/>
                        <a:pt x="144" y="1003"/>
                        <a:pt x="546" y="1197"/>
                      </a:cubicBezTo>
                      <a:cubicBezTo>
                        <a:pt x="617" y="659"/>
                        <a:pt x="660" y="774"/>
                        <a:pt x="546" y="494"/>
                      </a:cubicBezTo>
                      <a:cubicBezTo>
                        <a:pt x="431" y="208"/>
                        <a:pt x="0" y="0"/>
                        <a:pt x="0" y="0"/>
                      </a:cubicBezTo>
                      <a:lnTo>
                        <a:pt x="0" y="401"/>
                      </a:ln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9" name="Freeform 1501">
                  <a:extLst>
                    <a:ext uri="{FF2B5EF4-FFF2-40B4-BE49-F238E27FC236}">
                      <a16:creationId xmlns:a16="http://schemas.microsoft.com/office/drawing/2014/main" id="{11DB8057-4C39-4FD2-9417-01D423AD62F8}"/>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2622103 h 1442"/>
                    <a:gd name="T6" fmla="*/ 15452118 w 1198"/>
                    <a:gd name="T7" fmla="*/ 0 h 1442"/>
                    <a:gd name="T8" fmla="*/ 2484016 w 1198"/>
                    <a:gd name="T9" fmla="*/ 7352830 h 1442"/>
                    <a:gd name="T10" fmla="*/ 0 w 1198"/>
                    <a:gd name="T11" fmla="*/ 26422523 h 1442"/>
                    <a:gd name="T12" fmla="*/ 21863121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1197" y="1441"/>
                      </a:moveTo>
                      <a:lnTo>
                        <a:pt x="1197" y="1441"/>
                      </a:lnTo>
                      <a:cubicBezTo>
                        <a:pt x="1197" y="143"/>
                        <a:pt x="1197" y="143"/>
                        <a:pt x="1197" y="143"/>
                      </a:cubicBezTo>
                      <a:cubicBezTo>
                        <a:pt x="846" y="0"/>
                        <a:pt x="846" y="0"/>
                        <a:pt x="846" y="0"/>
                      </a:cubicBezTo>
                      <a:cubicBezTo>
                        <a:pt x="846" y="0"/>
                        <a:pt x="272" y="193"/>
                        <a:pt x="136" y="401"/>
                      </a:cubicBezTo>
                      <a:cubicBezTo>
                        <a:pt x="28" y="717"/>
                        <a:pt x="0" y="1441"/>
                        <a:pt x="0" y="1441"/>
                      </a:cubicBezTo>
                      <a:lnTo>
                        <a:pt x="1197" y="1441"/>
                      </a:ln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0" name="Freeform 1502">
                  <a:extLst>
                    <a:ext uri="{FF2B5EF4-FFF2-40B4-BE49-F238E27FC236}">
                      <a16:creationId xmlns:a16="http://schemas.microsoft.com/office/drawing/2014/main" id="{EE316A13-CEFD-4DA9-A895-2212882A34DE}"/>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2622103 h 1442"/>
                    <a:gd name="T6" fmla="*/ 6411004 w 1198"/>
                    <a:gd name="T7" fmla="*/ 0 h 1442"/>
                    <a:gd name="T8" fmla="*/ 19379106 w 1198"/>
                    <a:gd name="T9" fmla="*/ 7352830 h 1442"/>
                    <a:gd name="T10" fmla="*/ 21863121 w 1198"/>
                    <a:gd name="T11" fmla="*/ 26422523 h 1442"/>
                    <a:gd name="T12" fmla="*/ 0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0" y="1441"/>
                      </a:moveTo>
                      <a:lnTo>
                        <a:pt x="0" y="1441"/>
                      </a:lnTo>
                      <a:cubicBezTo>
                        <a:pt x="0" y="143"/>
                        <a:pt x="0" y="143"/>
                        <a:pt x="0" y="143"/>
                      </a:cubicBezTo>
                      <a:cubicBezTo>
                        <a:pt x="351" y="0"/>
                        <a:pt x="351" y="0"/>
                        <a:pt x="351" y="0"/>
                      </a:cubicBezTo>
                      <a:cubicBezTo>
                        <a:pt x="351" y="0"/>
                        <a:pt x="932" y="193"/>
                        <a:pt x="1061" y="401"/>
                      </a:cubicBezTo>
                      <a:cubicBezTo>
                        <a:pt x="1168" y="717"/>
                        <a:pt x="1197" y="1441"/>
                        <a:pt x="1197" y="1441"/>
                      </a:cubicBezTo>
                      <a:lnTo>
                        <a:pt x="0" y="1441"/>
                      </a:ln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1" name="Freeform 1503">
                  <a:extLst>
                    <a:ext uri="{FF2B5EF4-FFF2-40B4-BE49-F238E27FC236}">
                      <a16:creationId xmlns:a16="http://schemas.microsoft.com/office/drawing/2014/main" id="{38B3D1DB-8510-44B3-90AB-DEB22FFB6A72}"/>
                    </a:ext>
                  </a:extLst>
                </p:cNvPr>
                <p:cNvSpPr>
                  <a:spLocks noChangeArrowheads="1"/>
                </p:cNvSpPr>
                <p:nvPr/>
              </p:nvSpPr>
              <p:spPr bwMode="auto">
                <a:xfrm>
                  <a:off x="5135530" y="4046934"/>
                  <a:ext cx="252385" cy="361950"/>
                </a:xfrm>
                <a:custGeom>
                  <a:avLst/>
                  <a:gdLst>
                    <a:gd name="T0" fmla="*/ 34136255 w 1865"/>
                    <a:gd name="T1" fmla="*/ 15160079 h 2683"/>
                    <a:gd name="T2" fmla="*/ 34136255 w 1865"/>
                    <a:gd name="T3" fmla="*/ 15160079 h 2683"/>
                    <a:gd name="T4" fmla="*/ 12196759 w 1865"/>
                    <a:gd name="T5" fmla="*/ 11756832 h 2683"/>
                    <a:gd name="T6" fmla="*/ 6684346 w 1865"/>
                    <a:gd name="T7" fmla="*/ 48810637 h 2683"/>
                    <a:gd name="T8" fmla="*/ 15877791 w 1865"/>
                    <a:gd name="T9" fmla="*/ 26771214 h 2683"/>
                    <a:gd name="T10" fmla="*/ 28880287 w 1865"/>
                    <a:gd name="T11" fmla="*/ 17362133 h 2683"/>
                    <a:gd name="T12" fmla="*/ 34136255 w 1865"/>
                    <a:gd name="T13" fmla="*/ 15160079 h 26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5" h="2683">
                      <a:moveTo>
                        <a:pt x="1864" y="833"/>
                      </a:moveTo>
                      <a:lnTo>
                        <a:pt x="1864" y="833"/>
                      </a:lnTo>
                      <a:cubicBezTo>
                        <a:pt x="1864" y="833"/>
                        <a:pt x="1326" y="0"/>
                        <a:pt x="666" y="646"/>
                      </a:cubicBezTo>
                      <a:cubicBezTo>
                        <a:pt x="0" y="1298"/>
                        <a:pt x="768" y="2495"/>
                        <a:pt x="365" y="2682"/>
                      </a:cubicBezTo>
                      <a:cubicBezTo>
                        <a:pt x="803" y="2625"/>
                        <a:pt x="911" y="2008"/>
                        <a:pt x="867" y="1471"/>
                      </a:cubicBezTo>
                      <a:cubicBezTo>
                        <a:pt x="831" y="990"/>
                        <a:pt x="1248" y="753"/>
                        <a:pt x="1577" y="954"/>
                      </a:cubicBezTo>
                      <a:cubicBezTo>
                        <a:pt x="1714" y="1034"/>
                        <a:pt x="1864" y="833"/>
                        <a:pt x="1864" y="833"/>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2" name="Freeform 1504">
                  <a:extLst>
                    <a:ext uri="{FF2B5EF4-FFF2-40B4-BE49-F238E27FC236}">
                      <a16:creationId xmlns:a16="http://schemas.microsoft.com/office/drawing/2014/main" id="{96272C3D-67CE-4125-8DC6-08915A968CD4}"/>
                    </a:ext>
                  </a:extLst>
                </p:cNvPr>
                <p:cNvSpPr>
                  <a:spLocks noChangeArrowheads="1"/>
                </p:cNvSpPr>
                <p:nvPr/>
              </p:nvSpPr>
              <p:spPr bwMode="auto">
                <a:xfrm>
                  <a:off x="5352993" y="4527946"/>
                  <a:ext cx="60318" cy="66675"/>
                </a:xfrm>
                <a:custGeom>
                  <a:avLst/>
                  <a:gdLst>
                    <a:gd name="T0" fmla="*/ 8139278 w 446"/>
                    <a:gd name="T1" fmla="*/ 2669459 h 488"/>
                    <a:gd name="T2" fmla="*/ 1573001 w 446"/>
                    <a:gd name="T3" fmla="*/ 0 h 488"/>
                    <a:gd name="T4" fmla="*/ 0 w 446"/>
                    <a:gd name="T5" fmla="*/ 1736146 h 488"/>
                    <a:gd name="T6" fmla="*/ 3273942 w 446"/>
                    <a:gd name="T7" fmla="*/ 9091027 h 488"/>
                    <a:gd name="T8" fmla="*/ 8139278 w 446"/>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8">
                      <a:moveTo>
                        <a:pt x="445" y="143"/>
                      </a:moveTo>
                      <a:lnTo>
                        <a:pt x="86" y="0"/>
                      </a:lnTo>
                      <a:lnTo>
                        <a:pt x="0" y="93"/>
                      </a:lnTo>
                      <a:lnTo>
                        <a:pt x="179" y="487"/>
                      </a:lnTo>
                      <a:lnTo>
                        <a:pt x="445"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3" name="Freeform 1505">
                  <a:extLst>
                    <a:ext uri="{FF2B5EF4-FFF2-40B4-BE49-F238E27FC236}">
                      <a16:creationId xmlns:a16="http://schemas.microsoft.com/office/drawing/2014/main" id="{5B2C77A3-5430-4EFA-BB70-0CA61A31F368}"/>
                    </a:ext>
                  </a:extLst>
                </p:cNvPr>
                <p:cNvSpPr>
                  <a:spLocks noChangeArrowheads="1"/>
                </p:cNvSpPr>
                <p:nvPr/>
              </p:nvSpPr>
              <p:spPr bwMode="auto">
                <a:xfrm>
                  <a:off x="5413312" y="4527946"/>
                  <a:ext cx="61906" cy="66675"/>
                </a:xfrm>
                <a:custGeom>
                  <a:avLst/>
                  <a:gdLst>
                    <a:gd name="T0" fmla="*/ 0 w 453"/>
                    <a:gd name="T1" fmla="*/ 2669459 h 488"/>
                    <a:gd name="T2" fmla="*/ 6816493 w 453"/>
                    <a:gd name="T3" fmla="*/ 0 h 488"/>
                    <a:gd name="T4" fmla="*/ 8441218 w 453"/>
                    <a:gd name="T5" fmla="*/ 1736146 h 488"/>
                    <a:gd name="T6" fmla="*/ 5079708 w 453"/>
                    <a:gd name="T7" fmla="*/ 9091027 h 488"/>
                    <a:gd name="T8" fmla="*/ 0 w 453"/>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88">
                      <a:moveTo>
                        <a:pt x="0" y="143"/>
                      </a:moveTo>
                      <a:lnTo>
                        <a:pt x="365" y="0"/>
                      </a:lnTo>
                      <a:lnTo>
                        <a:pt x="452" y="93"/>
                      </a:lnTo>
                      <a:lnTo>
                        <a:pt x="272" y="487"/>
                      </a:lnTo>
                      <a:lnTo>
                        <a:pt x="0"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7" name="Group 9709">
                <a:extLst>
                  <a:ext uri="{FF2B5EF4-FFF2-40B4-BE49-F238E27FC236}">
                    <a16:creationId xmlns:a16="http://schemas.microsoft.com/office/drawing/2014/main" id="{01DEC083-88EC-445C-8A09-AD8FA6BD61C6}"/>
                  </a:ext>
                </a:extLst>
              </p:cNvPr>
              <p:cNvGrpSpPr>
                <a:grpSpLocks/>
              </p:cNvGrpSpPr>
              <p:nvPr/>
            </p:nvGrpSpPr>
            <p:grpSpPr bwMode="auto">
              <a:xfrm>
                <a:off x="1258307" y="2995172"/>
                <a:ext cx="503879" cy="588266"/>
                <a:chOff x="6009237" y="4066578"/>
                <a:chExt cx="543250" cy="656631"/>
              </a:xfrm>
            </p:grpSpPr>
            <p:sp>
              <p:nvSpPr>
                <p:cNvPr id="59" name="Freeform 1420">
                  <a:extLst>
                    <a:ext uri="{FF2B5EF4-FFF2-40B4-BE49-F238E27FC236}">
                      <a16:creationId xmlns:a16="http://schemas.microsoft.com/office/drawing/2014/main" id="{BC211DCB-8A5D-4209-9905-21DFF033AE7C}"/>
                    </a:ext>
                  </a:extLst>
                </p:cNvPr>
                <p:cNvSpPr>
                  <a:spLocks noChangeArrowheads="1"/>
                </p:cNvSpPr>
                <p:nvPr/>
              </p:nvSpPr>
              <p:spPr bwMode="auto">
                <a:xfrm>
                  <a:off x="6009237" y="4066578"/>
                  <a:ext cx="543250" cy="655039"/>
                </a:xfrm>
                <a:custGeom>
                  <a:avLst/>
                  <a:gdLst>
                    <a:gd name="T0" fmla="*/ 88696505 w 4862"/>
                    <a:gd name="T1" fmla="*/ 44089008 h 4856"/>
                    <a:gd name="T2" fmla="*/ 88696505 w 4862"/>
                    <a:gd name="T3" fmla="*/ 44089008 h 4856"/>
                    <a:gd name="T4" fmla="*/ 44339135 w 4862"/>
                    <a:gd name="T5" fmla="*/ 0 h 4856"/>
                    <a:gd name="T6" fmla="*/ 0 w 4862"/>
                    <a:gd name="T7" fmla="*/ 44089008 h 4856"/>
                    <a:gd name="T8" fmla="*/ 44339135 w 4862"/>
                    <a:gd name="T9" fmla="*/ 88341775 h 4856"/>
                    <a:gd name="T10" fmla="*/ 88696505 w 4862"/>
                    <a:gd name="T11" fmla="*/ 44089008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62" h="4856">
                      <a:moveTo>
                        <a:pt x="4861" y="2423"/>
                      </a:moveTo>
                      <a:lnTo>
                        <a:pt x="4861" y="2423"/>
                      </a:lnTo>
                      <a:cubicBezTo>
                        <a:pt x="4861" y="1083"/>
                        <a:pt x="3771" y="0"/>
                        <a:pt x="2430" y="0"/>
                      </a:cubicBezTo>
                      <a:cubicBezTo>
                        <a:pt x="1090" y="0"/>
                        <a:pt x="0" y="1083"/>
                        <a:pt x="0" y="2423"/>
                      </a:cubicBezTo>
                      <a:cubicBezTo>
                        <a:pt x="0" y="3764"/>
                        <a:pt x="1090" y="4855"/>
                        <a:pt x="2430" y="4855"/>
                      </a:cubicBezTo>
                      <a:cubicBezTo>
                        <a:pt x="3771" y="4855"/>
                        <a:pt x="4861" y="3764"/>
                        <a:pt x="486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0" name="Freeform 1421">
                  <a:extLst>
                    <a:ext uri="{FF2B5EF4-FFF2-40B4-BE49-F238E27FC236}">
                      <a16:creationId xmlns:a16="http://schemas.microsoft.com/office/drawing/2014/main" id="{FD08B8F1-9E07-42C4-8A08-A01AF826301A}"/>
                    </a:ext>
                  </a:extLst>
                </p:cNvPr>
                <p:cNvSpPr>
                  <a:spLocks noChangeArrowheads="1"/>
                </p:cNvSpPr>
                <p:nvPr/>
              </p:nvSpPr>
              <p:spPr bwMode="auto">
                <a:xfrm>
                  <a:off x="6278086" y="4066581"/>
                  <a:ext cx="232652" cy="655039"/>
                </a:xfrm>
                <a:custGeom>
                  <a:avLst/>
                  <a:gdLst>
                    <a:gd name="T0" fmla="*/ 44320903 w 2432"/>
                    <a:gd name="T1" fmla="*/ 44089008 h 4856"/>
                    <a:gd name="T2" fmla="*/ 44320903 w 2432"/>
                    <a:gd name="T3" fmla="*/ 44089008 h 4856"/>
                    <a:gd name="T4" fmla="*/ 0 w 2432"/>
                    <a:gd name="T5" fmla="*/ 0 h 4856"/>
                    <a:gd name="T6" fmla="*/ 0 w 2432"/>
                    <a:gd name="T7" fmla="*/ 88341775 h 4856"/>
                    <a:gd name="T8" fmla="*/ 44320903 w 2432"/>
                    <a:gd name="T9" fmla="*/ 44089008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6">
                      <a:moveTo>
                        <a:pt x="2431" y="2423"/>
                      </a:moveTo>
                      <a:lnTo>
                        <a:pt x="2431" y="2423"/>
                      </a:lnTo>
                      <a:cubicBezTo>
                        <a:pt x="2431" y="1083"/>
                        <a:pt x="1341" y="0"/>
                        <a:pt x="0" y="0"/>
                      </a:cubicBezTo>
                      <a:cubicBezTo>
                        <a:pt x="0" y="4855"/>
                        <a:pt x="0" y="4855"/>
                        <a:pt x="0" y="4855"/>
                      </a:cubicBezTo>
                      <a:cubicBezTo>
                        <a:pt x="1341" y="4855"/>
                        <a:pt x="2431" y="3764"/>
                        <a:pt x="243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1" name="Freeform 1422">
                  <a:extLst>
                    <a:ext uri="{FF2B5EF4-FFF2-40B4-BE49-F238E27FC236}">
                      <a16:creationId xmlns:a16="http://schemas.microsoft.com/office/drawing/2014/main" id="{F900B1FB-9AB3-411C-9200-178DBA1C6E90}"/>
                    </a:ext>
                  </a:extLst>
                </p:cNvPr>
                <p:cNvSpPr>
                  <a:spLocks noChangeArrowheads="1"/>
                </p:cNvSpPr>
                <p:nvPr/>
              </p:nvSpPr>
              <p:spPr bwMode="auto">
                <a:xfrm>
                  <a:off x="6106744" y="4314604"/>
                  <a:ext cx="172914" cy="319570"/>
                </a:xfrm>
                <a:custGeom>
                  <a:avLst/>
                  <a:gdLst>
                    <a:gd name="T0" fmla="*/ 23505692 w 1271"/>
                    <a:gd name="T1" fmla="*/ 43018054 h 2373"/>
                    <a:gd name="T2" fmla="*/ 23505692 w 1271"/>
                    <a:gd name="T3" fmla="*/ 43018054 h 2373"/>
                    <a:gd name="T4" fmla="*/ 7440336 w 1271"/>
                    <a:gd name="T5" fmla="*/ 43018054 h 2373"/>
                    <a:gd name="T6" fmla="*/ 3720168 w 1271"/>
                    <a:gd name="T7" fmla="*/ 25607751 h 2373"/>
                    <a:gd name="T8" fmla="*/ 10901473 w 1271"/>
                    <a:gd name="T9" fmla="*/ 0 h 2373"/>
                    <a:gd name="T10" fmla="*/ 23505692 w 1271"/>
                    <a:gd name="T11" fmla="*/ 0 h 2373"/>
                    <a:gd name="T12" fmla="*/ 23505692 w 1271"/>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1" h="2373">
                      <a:moveTo>
                        <a:pt x="1270" y="2372"/>
                      </a:moveTo>
                      <a:lnTo>
                        <a:pt x="1270" y="2372"/>
                      </a:lnTo>
                      <a:cubicBezTo>
                        <a:pt x="402" y="2372"/>
                        <a:pt x="402" y="2372"/>
                        <a:pt x="402" y="2372"/>
                      </a:cubicBezTo>
                      <a:cubicBezTo>
                        <a:pt x="402" y="2372"/>
                        <a:pt x="0" y="1985"/>
                        <a:pt x="201" y="1412"/>
                      </a:cubicBezTo>
                      <a:cubicBezTo>
                        <a:pt x="402" y="838"/>
                        <a:pt x="574" y="609"/>
                        <a:pt x="589" y="0"/>
                      </a:cubicBezTo>
                      <a:cubicBezTo>
                        <a:pt x="1191" y="0"/>
                        <a:pt x="1270" y="0"/>
                        <a:pt x="1270" y="0"/>
                      </a:cubicBezTo>
                      <a:lnTo>
                        <a:pt x="127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2" name="Freeform 1423">
                  <a:extLst>
                    <a:ext uri="{FF2B5EF4-FFF2-40B4-BE49-F238E27FC236}">
                      <a16:creationId xmlns:a16="http://schemas.microsoft.com/office/drawing/2014/main" id="{3F53A2CC-0C8D-435E-90B3-0FE888ED23EC}"/>
                    </a:ext>
                  </a:extLst>
                </p:cNvPr>
                <p:cNvSpPr>
                  <a:spLocks noChangeArrowheads="1"/>
                </p:cNvSpPr>
                <p:nvPr/>
              </p:nvSpPr>
              <p:spPr bwMode="auto">
                <a:xfrm>
                  <a:off x="6276486" y="4314604"/>
                  <a:ext cx="171328" cy="319570"/>
                </a:xfrm>
                <a:custGeom>
                  <a:avLst/>
                  <a:gdLst>
                    <a:gd name="T0" fmla="*/ 0 w 1269"/>
                    <a:gd name="T1" fmla="*/ 43018054 h 2373"/>
                    <a:gd name="T2" fmla="*/ 0 w 1269"/>
                    <a:gd name="T3" fmla="*/ 43018054 h 2373"/>
                    <a:gd name="T4" fmla="*/ 15803489 w 1269"/>
                    <a:gd name="T5" fmla="*/ 43018054 h 2373"/>
                    <a:gd name="T6" fmla="*/ 19449036 w 1269"/>
                    <a:gd name="T7" fmla="*/ 25607751 h 2373"/>
                    <a:gd name="T8" fmla="*/ 12394885 w 1269"/>
                    <a:gd name="T9" fmla="*/ 0 h 2373"/>
                    <a:gd name="T10" fmla="*/ 0 w 1269"/>
                    <a:gd name="T11" fmla="*/ 0 h 2373"/>
                    <a:gd name="T12" fmla="*/ 0 w 1269"/>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9" h="2373">
                      <a:moveTo>
                        <a:pt x="0" y="2372"/>
                      </a:moveTo>
                      <a:lnTo>
                        <a:pt x="0" y="2372"/>
                      </a:lnTo>
                      <a:cubicBezTo>
                        <a:pt x="867" y="2372"/>
                        <a:pt x="867" y="2372"/>
                        <a:pt x="867" y="2372"/>
                      </a:cubicBezTo>
                      <a:cubicBezTo>
                        <a:pt x="867" y="2372"/>
                        <a:pt x="1268" y="1985"/>
                        <a:pt x="1067" y="1412"/>
                      </a:cubicBezTo>
                      <a:cubicBezTo>
                        <a:pt x="867" y="838"/>
                        <a:pt x="688" y="609"/>
                        <a:pt x="680" y="0"/>
                      </a:cubicBezTo>
                      <a:cubicBezTo>
                        <a:pt x="78" y="0"/>
                        <a:pt x="0" y="0"/>
                        <a:pt x="0" y="0"/>
                      </a:cubicBezTo>
                      <a:lnTo>
                        <a:pt x="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3" name="Freeform 1424">
                  <a:extLst>
                    <a:ext uri="{FF2B5EF4-FFF2-40B4-BE49-F238E27FC236}">
                      <a16:creationId xmlns:a16="http://schemas.microsoft.com/office/drawing/2014/main" id="{3A168845-4625-46A1-873E-19E5E800329F}"/>
                    </a:ext>
                  </a:extLst>
                </p:cNvPr>
                <p:cNvSpPr>
                  <a:spLocks noChangeArrowheads="1"/>
                </p:cNvSpPr>
                <p:nvPr/>
              </p:nvSpPr>
              <p:spPr bwMode="auto">
                <a:xfrm>
                  <a:off x="6135299" y="4134946"/>
                  <a:ext cx="287133" cy="287771"/>
                </a:xfrm>
                <a:custGeom>
                  <a:avLst/>
                  <a:gdLst>
                    <a:gd name="T0" fmla="*/ 38797833 w 2124"/>
                    <a:gd name="T1" fmla="*/ 19348312 h 2131"/>
                    <a:gd name="T2" fmla="*/ 38797833 w 2124"/>
                    <a:gd name="T3" fmla="*/ 19348312 h 2131"/>
                    <a:gd name="T4" fmla="*/ 19408109 w 2124"/>
                    <a:gd name="T5" fmla="*/ 0 h 2131"/>
                    <a:gd name="T6" fmla="*/ 0 w 2124"/>
                    <a:gd name="T7" fmla="*/ 19348312 h 2131"/>
                    <a:gd name="T8" fmla="*/ 19408109 w 2124"/>
                    <a:gd name="T9" fmla="*/ 38842468 h 2131"/>
                    <a:gd name="T10" fmla="*/ 38797833 w 2124"/>
                    <a:gd name="T11" fmla="*/ 19348312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2" y="0"/>
                      </a:cubicBezTo>
                      <a:cubicBezTo>
                        <a:pt x="474" y="0"/>
                        <a:pt x="0" y="481"/>
                        <a:pt x="0" y="1061"/>
                      </a:cubicBezTo>
                      <a:cubicBezTo>
                        <a:pt x="0" y="1649"/>
                        <a:pt x="474" y="2130"/>
                        <a:pt x="1062" y="2130"/>
                      </a:cubicBezTo>
                      <a:cubicBezTo>
                        <a:pt x="1649" y="2130"/>
                        <a:pt x="2123" y="1649"/>
                        <a:pt x="2123" y="106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4" name="Freeform 1425">
                  <a:extLst>
                    <a:ext uri="{FF2B5EF4-FFF2-40B4-BE49-F238E27FC236}">
                      <a16:creationId xmlns:a16="http://schemas.microsoft.com/office/drawing/2014/main" id="{64317591-2C01-44EB-B594-F416D5791427}"/>
                    </a:ext>
                  </a:extLst>
                </p:cNvPr>
                <p:cNvSpPr>
                  <a:spLocks noChangeArrowheads="1"/>
                </p:cNvSpPr>
                <p:nvPr/>
              </p:nvSpPr>
              <p:spPr bwMode="auto">
                <a:xfrm>
                  <a:off x="6230481" y="4481544"/>
                  <a:ext cx="95182" cy="241665"/>
                </a:xfrm>
                <a:custGeom>
                  <a:avLst/>
                  <a:gdLst>
                    <a:gd name="T0" fmla="*/ 12724133 w 711"/>
                    <a:gd name="T1" fmla="*/ 14206074 h 1793"/>
                    <a:gd name="T2" fmla="*/ 6290446 w 711"/>
                    <a:gd name="T3" fmla="*/ 32554014 h 1793"/>
                    <a:gd name="T4" fmla="*/ 0 w 711"/>
                    <a:gd name="T5" fmla="*/ 14206074 h 1793"/>
                    <a:gd name="T6" fmla="*/ 0 w 711"/>
                    <a:gd name="T7" fmla="*/ 0 h 1793"/>
                    <a:gd name="T8" fmla="*/ 12724133 w 711"/>
                    <a:gd name="T9" fmla="*/ 0 h 1793"/>
                    <a:gd name="T10" fmla="*/ 12724133 w 711"/>
                    <a:gd name="T11" fmla="*/ 14206074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 h="1793">
                      <a:moveTo>
                        <a:pt x="710" y="782"/>
                      </a:moveTo>
                      <a:lnTo>
                        <a:pt x="351" y="1792"/>
                      </a:lnTo>
                      <a:lnTo>
                        <a:pt x="0" y="782"/>
                      </a:lnTo>
                      <a:lnTo>
                        <a:pt x="0" y="0"/>
                      </a:lnTo>
                      <a:lnTo>
                        <a:pt x="710" y="0"/>
                      </a:lnTo>
                      <a:lnTo>
                        <a:pt x="710"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5" name="Freeform 1426">
                  <a:extLst>
                    <a:ext uri="{FF2B5EF4-FFF2-40B4-BE49-F238E27FC236}">
                      <a16:creationId xmlns:a16="http://schemas.microsoft.com/office/drawing/2014/main" id="{340C0DF1-3C0C-4D83-BED4-B57D14490542}"/>
                    </a:ext>
                  </a:extLst>
                </p:cNvPr>
                <p:cNvSpPr>
                  <a:spLocks noChangeArrowheads="1"/>
                </p:cNvSpPr>
                <p:nvPr/>
              </p:nvSpPr>
              <p:spPr bwMode="auto">
                <a:xfrm>
                  <a:off x="6157508" y="4190592"/>
                  <a:ext cx="122150" cy="319570"/>
                </a:xfrm>
                <a:custGeom>
                  <a:avLst/>
                  <a:gdLst>
                    <a:gd name="T0" fmla="*/ 16596893 w 898"/>
                    <a:gd name="T1" fmla="*/ 0 h 2367"/>
                    <a:gd name="T2" fmla="*/ 16596893 w 898"/>
                    <a:gd name="T3" fmla="*/ 0 h 2367"/>
                    <a:gd name="T4" fmla="*/ 0 w 898"/>
                    <a:gd name="T5" fmla="*/ 20251179 h 2367"/>
                    <a:gd name="T6" fmla="*/ 5310260 w 898"/>
                    <a:gd name="T7" fmla="*/ 36309876 h 2367"/>
                    <a:gd name="T8" fmla="*/ 16596893 w 898"/>
                    <a:gd name="T9" fmla="*/ 43127099 h 2367"/>
                    <a:gd name="T10" fmla="*/ 16596893 w 898"/>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7">
                      <a:moveTo>
                        <a:pt x="897" y="0"/>
                      </a:moveTo>
                      <a:lnTo>
                        <a:pt x="897" y="0"/>
                      </a:lnTo>
                      <a:cubicBezTo>
                        <a:pt x="552" y="0"/>
                        <a:pt x="0" y="193"/>
                        <a:pt x="0" y="1111"/>
                      </a:cubicBezTo>
                      <a:cubicBezTo>
                        <a:pt x="0" y="1641"/>
                        <a:pt x="208" y="1892"/>
                        <a:pt x="287" y="1992"/>
                      </a:cubicBezTo>
                      <a:cubicBezTo>
                        <a:pt x="352" y="2079"/>
                        <a:pt x="710" y="2366"/>
                        <a:pt x="897" y="2366"/>
                      </a:cubicBezTo>
                      <a:cubicBezTo>
                        <a:pt x="897" y="1434"/>
                        <a:pt x="897" y="0"/>
                        <a:pt x="897"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6" name="Freeform 1427">
                  <a:extLst>
                    <a:ext uri="{FF2B5EF4-FFF2-40B4-BE49-F238E27FC236}">
                      <a16:creationId xmlns:a16="http://schemas.microsoft.com/office/drawing/2014/main" id="{AE3214D9-F83D-42B8-9CEA-C83C528F51E2}"/>
                    </a:ext>
                  </a:extLst>
                </p:cNvPr>
                <p:cNvSpPr>
                  <a:spLocks noChangeArrowheads="1"/>
                </p:cNvSpPr>
                <p:nvPr/>
              </p:nvSpPr>
              <p:spPr bwMode="auto">
                <a:xfrm>
                  <a:off x="6132126" y="4327324"/>
                  <a:ext cx="53937" cy="76315"/>
                </a:xfrm>
                <a:custGeom>
                  <a:avLst/>
                  <a:gdLst>
                    <a:gd name="T0" fmla="*/ 250814 w 403"/>
                    <a:gd name="T1" fmla="*/ 5718048 h 561"/>
                    <a:gd name="T2" fmla="*/ 250814 w 403"/>
                    <a:gd name="T3" fmla="*/ 5718048 h 561"/>
                    <a:gd name="T4" fmla="*/ 3080967 w 403"/>
                    <a:gd name="T5" fmla="*/ 259008 h 561"/>
                    <a:gd name="T6" fmla="*/ 6932310 w 403"/>
                    <a:gd name="T7" fmla="*/ 4774381 h 561"/>
                    <a:gd name="T8" fmla="*/ 4102023 w 403"/>
                    <a:gd name="T9" fmla="*/ 10085279 h 561"/>
                    <a:gd name="T10" fmla="*/ 250814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14" y="309"/>
                      </a:moveTo>
                      <a:lnTo>
                        <a:pt x="14" y="309"/>
                      </a:lnTo>
                      <a:cubicBezTo>
                        <a:pt x="0" y="158"/>
                        <a:pt x="71" y="28"/>
                        <a:pt x="172" y="14"/>
                      </a:cubicBezTo>
                      <a:cubicBezTo>
                        <a:pt x="272" y="0"/>
                        <a:pt x="373" y="108"/>
                        <a:pt x="387" y="258"/>
                      </a:cubicBezTo>
                      <a:cubicBezTo>
                        <a:pt x="402" y="402"/>
                        <a:pt x="330" y="538"/>
                        <a:pt x="229" y="545"/>
                      </a:cubicBezTo>
                      <a:cubicBezTo>
                        <a:pt x="129" y="560"/>
                        <a:pt x="36" y="452"/>
                        <a:pt x="14"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7" name="Freeform 1428">
                  <a:extLst>
                    <a:ext uri="{FF2B5EF4-FFF2-40B4-BE49-F238E27FC236}">
                      <a16:creationId xmlns:a16="http://schemas.microsoft.com/office/drawing/2014/main" id="{911C8893-51DA-4E04-A064-C72B4F04329F}"/>
                    </a:ext>
                  </a:extLst>
                </p:cNvPr>
                <p:cNvSpPr>
                  <a:spLocks noChangeArrowheads="1"/>
                </p:cNvSpPr>
                <p:nvPr/>
              </p:nvSpPr>
              <p:spPr bwMode="auto">
                <a:xfrm>
                  <a:off x="6278072" y="4190592"/>
                  <a:ext cx="120564" cy="319570"/>
                </a:xfrm>
                <a:custGeom>
                  <a:avLst/>
                  <a:gdLst>
                    <a:gd name="T0" fmla="*/ 0 w 897"/>
                    <a:gd name="T1" fmla="*/ 0 h 2367"/>
                    <a:gd name="T2" fmla="*/ 0 w 897"/>
                    <a:gd name="T3" fmla="*/ 0 h 2367"/>
                    <a:gd name="T4" fmla="*/ 16186759 w 897"/>
                    <a:gd name="T5" fmla="*/ 20251179 h 2367"/>
                    <a:gd name="T6" fmla="*/ 11019980 w 897"/>
                    <a:gd name="T7" fmla="*/ 36309876 h 2367"/>
                    <a:gd name="T8" fmla="*/ 0 w 897"/>
                    <a:gd name="T9" fmla="*/ 43127099 h 2367"/>
                    <a:gd name="T10" fmla="*/ 0 w 897"/>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67">
                      <a:moveTo>
                        <a:pt x="0" y="0"/>
                      </a:moveTo>
                      <a:lnTo>
                        <a:pt x="0" y="0"/>
                      </a:lnTo>
                      <a:cubicBezTo>
                        <a:pt x="344" y="0"/>
                        <a:pt x="896" y="193"/>
                        <a:pt x="896" y="1111"/>
                      </a:cubicBezTo>
                      <a:cubicBezTo>
                        <a:pt x="896" y="1641"/>
                        <a:pt x="688" y="1892"/>
                        <a:pt x="610" y="1992"/>
                      </a:cubicBezTo>
                      <a:cubicBezTo>
                        <a:pt x="545" y="2079"/>
                        <a:pt x="186"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8" name="Freeform 1429">
                  <a:extLst>
                    <a:ext uri="{FF2B5EF4-FFF2-40B4-BE49-F238E27FC236}">
                      <a16:creationId xmlns:a16="http://schemas.microsoft.com/office/drawing/2014/main" id="{9BE12531-963F-424F-91D8-C2A51DEDC3E9}"/>
                    </a:ext>
                  </a:extLst>
                </p:cNvPr>
                <p:cNvSpPr>
                  <a:spLocks noChangeArrowheads="1"/>
                </p:cNvSpPr>
                <p:nvPr/>
              </p:nvSpPr>
              <p:spPr bwMode="auto">
                <a:xfrm>
                  <a:off x="6370082" y="4327324"/>
                  <a:ext cx="53937" cy="76315"/>
                </a:xfrm>
                <a:custGeom>
                  <a:avLst/>
                  <a:gdLst>
                    <a:gd name="T0" fmla="*/ 6932310 w 403"/>
                    <a:gd name="T1" fmla="*/ 5718048 h 561"/>
                    <a:gd name="T2" fmla="*/ 6932310 w 403"/>
                    <a:gd name="T3" fmla="*/ 5718048 h 561"/>
                    <a:gd name="T4" fmla="*/ 4102023 w 403"/>
                    <a:gd name="T5" fmla="*/ 259008 h 561"/>
                    <a:gd name="T6" fmla="*/ 376221 w 403"/>
                    <a:gd name="T7" fmla="*/ 4774381 h 561"/>
                    <a:gd name="T8" fmla="*/ 3080967 w 403"/>
                    <a:gd name="T9" fmla="*/ 10085279 h 561"/>
                    <a:gd name="T10" fmla="*/ 6932310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387" y="309"/>
                      </a:moveTo>
                      <a:lnTo>
                        <a:pt x="387" y="309"/>
                      </a:lnTo>
                      <a:cubicBezTo>
                        <a:pt x="402" y="158"/>
                        <a:pt x="329" y="28"/>
                        <a:pt x="229" y="14"/>
                      </a:cubicBezTo>
                      <a:cubicBezTo>
                        <a:pt x="129" y="0"/>
                        <a:pt x="36" y="108"/>
                        <a:pt x="21" y="258"/>
                      </a:cubicBezTo>
                      <a:cubicBezTo>
                        <a:pt x="0" y="402"/>
                        <a:pt x="71" y="538"/>
                        <a:pt x="172" y="545"/>
                      </a:cubicBezTo>
                      <a:cubicBezTo>
                        <a:pt x="279" y="560"/>
                        <a:pt x="372" y="452"/>
                        <a:pt x="387"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9" name="Freeform 1430">
                  <a:extLst>
                    <a:ext uri="{FF2B5EF4-FFF2-40B4-BE49-F238E27FC236}">
                      <a16:creationId xmlns:a16="http://schemas.microsoft.com/office/drawing/2014/main" id="{DF579750-793B-4659-9A25-F8E60212A6D3}"/>
                    </a:ext>
                  </a:extLst>
                </p:cNvPr>
                <p:cNvSpPr>
                  <a:spLocks noChangeArrowheads="1"/>
                </p:cNvSpPr>
                <p:nvPr/>
              </p:nvSpPr>
              <p:spPr bwMode="auto">
                <a:xfrm>
                  <a:off x="6138472" y="4158794"/>
                  <a:ext cx="171328" cy="179659"/>
                </a:xfrm>
                <a:custGeom>
                  <a:avLst/>
                  <a:gdLst>
                    <a:gd name="T0" fmla="*/ 18526627 w 1270"/>
                    <a:gd name="T1" fmla="*/ 143379 h 1342"/>
                    <a:gd name="T2" fmla="*/ 18526627 w 1270"/>
                    <a:gd name="T3" fmla="*/ 143379 h 1342"/>
                    <a:gd name="T4" fmla="*/ 17616700 w 1270"/>
                    <a:gd name="T5" fmla="*/ 0 h 1342"/>
                    <a:gd name="T6" fmla="*/ 4040238 w 1270"/>
                    <a:gd name="T7" fmla="*/ 14409535 h 1342"/>
                    <a:gd name="T8" fmla="*/ 3403222 w 1270"/>
                    <a:gd name="T9" fmla="*/ 24033742 h 1342"/>
                    <a:gd name="T10" fmla="*/ 7825642 w 1270"/>
                    <a:gd name="T11" fmla="*/ 16327148 h 1342"/>
                    <a:gd name="T12" fmla="*/ 19054372 w 1270"/>
                    <a:gd name="T13" fmla="*/ 12473850 h 1342"/>
                    <a:gd name="T14" fmla="*/ 22439516 w 1270"/>
                    <a:gd name="T15" fmla="*/ 3082584 h 1342"/>
                    <a:gd name="T16" fmla="*/ 18526627 w 1270"/>
                    <a:gd name="T17" fmla="*/ 143379 h 1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0" h="1342">
                      <a:moveTo>
                        <a:pt x="1018" y="8"/>
                      </a:moveTo>
                      <a:lnTo>
                        <a:pt x="1018" y="8"/>
                      </a:lnTo>
                      <a:cubicBezTo>
                        <a:pt x="1004" y="0"/>
                        <a:pt x="982" y="0"/>
                        <a:pt x="968" y="0"/>
                      </a:cubicBezTo>
                      <a:cubicBezTo>
                        <a:pt x="968" y="0"/>
                        <a:pt x="380" y="43"/>
                        <a:pt x="222" y="804"/>
                      </a:cubicBezTo>
                      <a:cubicBezTo>
                        <a:pt x="144" y="861"/>
                        <a:pt x="0" y="1090"/>
                        <a:pt x="187" y="1341"/>
                      </a:cubicBezTo>
                      <a:cubicBezTo>
                        <a:pt x="215" y="1126"/>
                        <a:pt x="294" y="975"/>
                        <a:pt x="430" y="911"/>
                      </a:cubicBezTo>
                      <a:cubicBezTo>
                        <a:pt x="667" y="811"/>
                        <a:pt x="767" y="904"/>
                        <a:pt x="1047" y="696"/>
                      </a:cubicBezTo>
                      <a:cubicBezTo>
                        <a:pt x="1211" y="566"/>
                        <a:pt x="1269" y="315"/>
                        <a:pt x="1233" y="172"/>
                      </a:cubicBezTo>
                      <a:cubicBezTo>
                        <a:pt x="1169" y="0"/>
                        <a:pt x="1004" y="8"/>
                        <a:pt x="1018" y="8"/>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0" name="Freeform 1431">
                  <a:extLst>
                    <a:ext uri="{FF2B5EF4-FFF2-40B4-BE49-F238E27FC236}">
                      <a16:creationId xmlns:a16="http://schemas.microsoft.com/office/drawing/2014/main" id="{29CEECE8-BE5B-4AF5-9931-3035BE7C8A3A}"/>
                    </a:ext>
                  </a:extLst>
                </p:cNvPr>
                <p:cNvSpPr>
                  <a:spLocks noChangeArrowheads="1"/>
                </p:cNvSpPr>
                <p:nvPr/>
              </p:nvSpPr>
              <p:spPr bwMode="auto">
                <a:xfrm>
                  <a:off x="6273313" y="4177873"/>
                  <a:ext cx="152292" cy="158990"/>
                </a:xfrm>
                <a:custGeom>
                  <a:avLst/>
                  <a:gdLst>
                    <a:gd name="T0" fmla="*/ 3757970 w 1133"/>
                    <a:gd name="T1" fmla="*/ 1282403 h 1183"/>
                    <a:gd name="T2" fmla="*/ 3757970 w 1133"/>
                    <a:gd name="T3" fmla="*/ 1282403 h 1183"/>
                    <a:gd name="T4" fmla="*/ 16585849 w 1133"/>
                    <a:gd name="T5" fmla="*/ 21349548 h 1183"/>
                    <a:gd name="T6" fmla="*/ 3757970 w 1133"/>
                    <a:gd name="T7" fmla="*/ 1282403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3" h="1183">
                      <a:moveTo>
                        <a:pt x="208" y="71"/>
                      </a:moveTo>
                      <a:lnTo>
                        <a:pt x="208" y="71"/>
                      </a:lnTo>
                      <a:cubicBezTo>
                        <a:pt x="208" y="71"/>
                        <a:pt x="0" y="853"/>
                        <a:pt x="918" y="1182"/>
                      </a:cubicBezTo>
                      <a:cubicBezTo>
                        <a:pt x="1132" y="466"/>
                        <a:pt x="731" y="0"/>
                        <a:pt x="208" y="7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1" name="Freeform 1432">
                  <a:extLst>
                    <a:ext uri="{FF2B5EF4-FFF2-40B4-BE49-F238E27FC236}">
                      <a16:creationId xmlns:a16="http://schemas.microsoft.com/office/drawing/2014/main" id="{DA3E59A6-CBC9-418A-9A9A-15B5FCAAC937}"/>
                    </a:ext>
                  </a:extLst>
                </p:cNvPr>
                <p:cNvSpPr>
                  <a:spLocks noChangeArrowheads="1"/>
                </p:cNvSpPr>
                <p:nvPr/>
              </p:nvSpPr>
              <p:spPr bwMode="auto">
                <a:xfrm>
                  <a:off x="6152749" y="4389330"/>
                  <a:ext cx="14278" cy="15899"/>
                </a:xfrm>
                <a:custGeom>
                  <a:avLst/>
                  <a:gdLst>
                    <a:gd name="T0" fmla="*/ 863573 w 116"/>
                    <a:gd name="T1" fmla="*/ 0 h 115"/>
                    <a:gd name="T2" fmla="*/ 0 w 116"/>
                    <a:gd name="T3" fmla="*/ 1089427 h 115"/>
                    <a:gd name="T4" fmla="*/ 863573 w 116"/>
                    <a:gd name="T5" fmla="*/ 2178993 h 115"/>
                    <a:gd name="T6" fmla="*/ 1742285 w 116"/>
                    <a:gd name="T7" fmla="*/ 1089427 h 115"/>
                    <a:gd name="T8" fmla="*/ 86357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2" name="Freeform 1433">
                  <a:extLst>
                    <a:ext uri="{FF2B5EF4-FFF2-40B4-BE49-F238E27FC236}">
                      <a16:creationId xmlns:a16="http://schemas.microsoft.com/office/drawing/2014/main" id="{F1C71C92-226B-4660-8CBE-2225C57A4288}"/>
                    </a:ext>
                  </a:extLst>
                </p:cNvPr>
                <p:cNvSpPr>
                  <a:spLocks noChangeArrowheads="1"/>
                </p:cNvSpPr>
                <p:nvPr/>
              </p:nvSpPr>
              <p:spPr bwMode="auto">
                <a:xfrm>
                  <a:off x="6390704" y="4389330"/>
                  <a:ext cx="15864" cy="15899"/>
                </a:xfrm>
                <a:custGeom>
                  <a:avLst/>
                  <a:gdLst>
                    <a:gd name="T0" fmla="*/ 1066033 w 116"/>
                    <a:gd name="T1" fmla="*/ 0 h 115"/>
                    <a:gd name="T2" fmla="*/ 0 w 116"/>
                    <a:gd name="T3" fmla="*/ 1089427 h 115"/>
                    <a:gd name="T4" fmla="*/ 1066033 w 116"/>
                    <a:gd name="T5" fmla="*/ 2178993 h 115"/>
                    <a:gd name="T6" fmla="*/ 2150803 w 116"/>
                    <a:gd name="T7" fmla="*/ 1089427 h 115"/>
                    <a:gd name="T8" fmla="*/ 106603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3" name="Freeform 1434">
                  <a:extLst>
                    <a:ext uri="{FF2B5EF4-FFF2-40B4-BE49-F238E27FC236}">
                      <a16:creationId xmlns:a16="http://schemas.microsoft.com/office/drawing/2014/main" id="{76CEDC5C-88B7-41B9-9A6F-32521D983B2A}"/>
                    </a:ext>
                  </a:extLst>
                </p:cNvPr>
                <p:cNvSpPr>
                  <a:spLocks noChangeArrowheads="1"/>
                </p:cNvSpPr>
                <p:nvPr/>
              </p:nvSpPr>
              <p:spPr bwMode="auto">
                <a:xfrm>
                  <a:off x="6116263" y="4529241"/>
                  <a:ext cx="161810" cy="193968"/>
                </a:xfrm>
                <a:custGeom>
                  <a:avLst/>
                  <a:gdLst>
                    <a:gd name="T0" fmla="*/ 21836921 w 1198"/>
                    <a:gd name="T1" fmla="*/ 26073092 h 1442"/>
                    <a:gd name="T2" fmla="*/ 21836921 w 1198"/>
                    <a:gd name="T3" fmla="*/ 26073092 h 1442"/>
                    <a:gd name="T4" fmla="*/ 21836921 w 1198"/>
                    <a:gd name="T5" fmla="*/ 8431689 h 1442"/>
                    <a:gd name="T6" fmla="*/ 15962597 w 1198"/>
                    <a:gd name="T7" fmla="*/ 3365385 h 1442"/>
                    <a:gd name="T8" fmla="*/ 15433540 w 1198"/>
                    <a:gd name="T9" fmla="*/ 0 h 1442"/>
                    <a:gd name="T10" fmla="*/ 2481042 w 1198"/>
                    <a:gd name="T11" fmla="*/ 7255641 h 1442"/>
                    <a:gd name="T12" fmla="*/ 0 w 1198"/>
                    <a:gd name="T13" fmla="*/ 26073092 h 1442"/>
                    <a:gd name="T14" fmla="*/ 21836921 w 1198"/>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3" y="401"/>
                        <a:pt x="875" y="186"/>
                      </a:cubicBezTo>
                      <a:cubicBezTo>
                        <a:pt x="846" y="86"/>
                        <a:pt x="846" y="0"/>
                        <a:pt x="846" y="0"/>
                      </a:cubicBezTo>
                      <a:cubicBezTo>
                        <a:pt x="846" y="0"/>
                        <a:pt x="266" y="193"/>
                        <a:pt x="136" y="401"/>
                      </a:cubicBezTo>
                      <a:cubicBezTo>
                        <a:pt x="28" y="717"/>
                        <a:pt x="0" y="1441"/>
                        <a:pt x="0" y="1441"/>
                      </a:cubicBezTo>
                      <a:lnTo>
                        <a:pt x="1197" y="1441"/>
                      </a:lnTo>
                    </a:path>
                  </a:pathLst>
                </a:custGeom>
                <a:solidFill>
                  <a:srgbClr val="F7A51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4" name="Freeform 1435">
                  <a:extLst>
                    <a:ext uri="{FF2B5EF4-FFF2-40B4-BE49-F238E27FC236}">
                      <a16:creationId xmlns:a16="http://schemas.microsoft.com/office/drawing/2014/main" id="{6ACB121C-C1F6-4381-8BD7-73D808C913C4}"/>
                    </a:ext>
                  </a:extLst>
                </p:cNvPr>
                <p:cNvSpPr>
                  <a:spLocks noChangeArrowheads="1"/>
                </p:cNvSpPr>
                <p:nvPr/>
              </p:nvSpPr>
              <p:spPr bwMode="auto">
                <a:xfrm>
                  <a:off x="6278072" y="4529241"/>
                  <a:ext cx="161810" cy="193968"/>
                </a:xfrm>
                <a:custGeom>
                  <a:avLst/>
                  <a:gdLst>
                    <a:gd name="T0" fmla="*/ 0 w 1199"/>
                    <a:gd name="T1" fmla="*/ 26073092 h 1442"/>
                    <a:gd name="T2" fmla="*/ 0 w 1199"/>
                    <a:gd name="T3" fmla="*/ 26073092 h 1442"/>
                    <a:gd name="T4" fmla="*/ 0 w 1199"/>
                    <a:gd name="T5" fmla="*/ 8431689 h 1442"/>
                    <a:gd name="T6" fmla="*/ 5882650 w 1199"/>
                    <a:gd name="T7" fmla="*/ 3365385 h 1442"/>
                    <a:gd name="T8" fmla="*/ 6410861 w 1199"/>
                    <a:gd name="T9" fmla="*/ 0 h 1442"/>
                    <a:gd name="T10" fmla="*/ 19341761 w 1199"/>
                    <a:gd name="T11" fmla="*/ 7255641 h 1442"/>
                    <a:gd name="T12" fmla="*/ 21818709 w 1199"/>
                    <a:gd name="T13" fmla="*/ 26073092 h 1442"/>
                    <a:gd name="T14" fmla="*/ 0 w 1199"/>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9" h="1442">
                      <a:moveTo>
                        <a:pt x="0" y="1441"/>
                      </a:moveTo>
                      <a:lnTo>
                        <a:pt x="0" y="1441"/>
                      </a:lnTo>
                      <a:cubicBezTo>
                        <a:pt x="0" y="466"/>
                        <a:pt x="0" y="466"/>
                        <a:pt x="0" y="466"/>
                      </a:cubicBezTo>
                      <a:cubicBezTo>
                        <a:pt x="0" y="466"/>
                        <a:pt x="266" y="401"/>
                        <a:pt x="323" y="186"/>
                      </a:cubicBezTo>
                      <a:cubicBezTo>
                        <a:pt x="352" y="86"/>
                        <a:pt x="352" y="0"/>
                        <a:pt x="352" y="0"/>
                      </a:cubicBezTo>
                      <a:cubicBezTo>
                        <a:pt x="352" y="0"/>
                        <a:pt x="933" y="193"/>
                        <a:pt x="1062" y="401"/>
                      </a:cubicBezTo>
                      <a:cubicBezTo>
                        <a:pt x="1169" y="717"/>
                        <a:pt x="1198" y="1441"/>
                        <a:pt x="1198" y="1441"/>
                      </a:cubicBezTo>
                      <a:lnTo>
                        <a:pt x="0" y="1441"/>
                      </a:lnTo>
                    </a:path>
                  </a:pathLst>
                </a:custGeom>
                <a:solidFill>
                  <a:srgbClr val="F78E2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5" name="Freeform 1436">
                  <a:extLst>
                    <a:ext uri="{FF2B5EF4-FFF2-40B4-BE49-F238E27FC236}">
                      <a16:creationId xmlns:a16="http://schemas.microsoft.com/office/drawing/2014/main" id="{FECA48B5-3B2C-4D2F-BAF6-1C35F0E23A4E}"/>
                    </a:ext>
                  </a:extLst>
                </p:cNvPr>
                <p:cNvSpPr>
                  <a:spLocks noChangeArrowheads="1"/>
                </p:cNvSpPr>
                <p:nvPr/>
              </p:nvSpPr>
              <p:spPr bwMode="auto">
                <a:xfrm>
                  <a:off x="6246345" y="4440207"/>
                  <a:ext cx="65041" cy="25438"/>
                </a:xfrm>
                <a:custGeom>
                  <a:avLst/>
                  <a:gdLst>
                    <a:gd name="T0" fmla="*/ 4334423 w 488"/>
                    <a:gd name="T1" fmla="*/ 3423711 h 188"/>
                    <a:gd name="T2" fmla="*/ 4334423 w 488"/>
                    <a:gd name="T3" fmla="*/ 3423711 h 188"/>
                    <a:gd name="T4" fmla="*/ 8650986 w 488"/>
                    <a:gd name="T5" fmla="*/ 0 h 188"/>
                    <a:gd name="T6" fmla="*/ 0 w 488"/>
                    <a:gd name="T7" fmla="*/ 0 h 188"/>
                    <a:gd name="T8" fmla="*/ 4334423 w 488"/>
                    <a:gd name="T9" fmla="*/ 3423711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4" y="187"/>
                      </a:moveTo>
                      <a:lnTo>
                        <a:pt x="244" y="187"/>
                      </a:lnTo>
                      <a:cubicBezTo>
                        <a:pt x="372" y="187"/>
                        <a:pt x="487" y="101"/>
                        <a:pt x="487" y="0"/>
                      </a:cubicBezTo>
                      <a:cubicBezTo>
                        <a:pt x="0" y="0"/>
                        <a:pt x="0" y="0"/>
                        <a:pt x="0" y="0"/>
                      </a:cubicBezTo>
                      <a:cubicBezTo>
                        <a:pt x="0" y="101"/>
                        <a:pt x="108" y="187"/>
                        <a:pt x="244"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58" name="Google Shape;214;gae5be9a9fc_1_187">
                <a:extLst>
                  <a:ext uri="{FF2B5EF4-FFF2-40B4-BE49-F238E27FC236}">
                    <a16:creationId xmlns:a16="http://schemas.microsoft.com/office/drawing/2014/main" id="{1677A648-513B-4839-9873-55524EF8DFCA}"/>
                  </a:ext>
                </a:extLst>
              </p:cNvPr>
              <p:cNvSpPr/>
              <p:nvPr/>
            </p:nvSpPr>
            <p:spPr>
              <a:xfrm>
                <a:off x="696528" y="2674448"/>
                <a:ext cx="1140242" cy="390901"/>
              </a:xfrm>
              <a:prstGeom prst="roundRect">
                <a:avLst/>
              </a:prstGeom>
              <a:solidFill>
                <a:srgbClr val="A32F25"/>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100" b="1" dirty="0">
                    <a:solidFill>
                      <a:schemeClr val="lt1"/>
                    </a:solidFill>
                    <a:latin typeface="Calibri"/>
                    <a:ea typeface="Arial"/>
                    <a:cs typeface="Calibri"/>
                    <a:sym typeface="Calibri"/>
                  </a:rPr>
                  <a:t>Comisión Responsable</a:t>
                </a:r>
                <a:endParaRPr sz="1100" b="0" i="0" u="none" strike="noStrike" cap="none" dirty="0">
                  <a:solidFill>
                    <a:srgbClr val="000000"/>
                  </a:solidFill>
                  <a:latin typeface="Arial"/>
                  <a:ea typeface="Arial"/>
                  <a:cs typeface="Arial"/>
                  <a:sym typeface="Arial"/>
                </a:endParaRPr>
              </a:p>
            </p:txBody>
          </p:sp>
        </p:grpSp>
      </p:grpSp>
      <p:pic>
        <p:nvPicPr>
          <p:cNvPr id="3" name="Imagen 2">
            <a:extLst>
              <a:ext uri="{FF2B5EF4-FFF2-40B4-BE49-F238E27FC236}">
                <a16:creationId xmlns:a16="http://schemas.microsoft.com/office/drawing/2014/main" id="{DD0FD8D9-0280-4019-90E7-BF5B8E37D645}"/>
              </a:ext>
            </a:extLst>
          </p:cNvPr>
          <p:cNvPicPr>
            <a:picLocks noChangeAspect="1"/>
          </p:cNvPicPr>
          <p:nvPr/>
        </p:nvPicPr>
        <p:blipFill rotWithShape="1">
          <a:blip r:embed="rId3"/>
          <a:srcRect l="18560" t="44018" r="14219" b="14885"/>
          <a:stretch/>
        </p:blipFill>
        <p:spPr>
          <a:xfrm>
            <a:off x="2849773" y="3871593"/>
            <a:ext cx="8195663" cy="2818405"/>
          </a:xfrm>
          <a:prstGeom prst="rect">
            <a:avLst/>
          </a:prstGeom>
        </p:spPr>
      </p:pic>
    </p:spTree>
    <p:extLst>
      <p:ext uri="{BB962C8B-B14F-4D97-AF65-F5344CB8AC3E}">
        <p14:creationId xmlns:p14="http://schemas.microsoft.com/office/powerpoint/2010/main" val="107290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4" name="Google Shape;634;g1d87f9941a1_2_388"/>
          <p:cNvSpPr/>
          <p:nvPr/>
        </p:nvSpPr>
        <p:spPr>
          <a:xfrm>
            <a:off x="8073398" y="4369551"/>
            <a:ext cx="951900" cy="951900"/>
          </a:xfrm>
          <a:prstGeom prst="rect">
            <a:avLst/>
          </a:prstGeom>
          <a:solidFill>
            <a:srgbClr val="CFE2F3"/>
          </a:solidFill>
          <a:ln>
            <a:noFill/>
          </a:ln>
        </p:spPr>
        <p:txBody>
          <a:bodyPr spcFirstLastPara="1" wrap="square" lIns="121900" tIns="121900" rIns="121900" bIns="121900" anchor="ctr" anchorCtr="0">
            <a:noAutofit/>
          </a:bodyPr>
          <a:lstStyle/>
          <a:p>
            <a:endParaRPr sz="1867"/>
          </a:p>
        </p:txBody>
      </p:sp>
      <p:sp>
        <p:nvSpPr>
          <p:cNvPr id="635" name="Google Shape;635;g1d87f9941a1_2_388"/>
          <p:cNvSpPr/>
          <p:nvPr/>
        </p:nvSpPr>
        <p:spPr>
          <a:xfrm>
            <a:off x="8064732" y="22628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36" name="Google Shape;636;g1d87f9941a1_2_388"/>
          <p:cNvSpPr/>
          <p:nvPr/>
        </p:nvSpPr>
        <p:spPr>
          <a:xfrm>
            <a:off x="8060665" y="33158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37" name="Google Shape;637;g1d87f9941a1_2_388"/>
          <p:cNvSpPr/>
          <p:nvPr/>
        </p:nvSpPr>
        <p:spPr>
          <a:xfrm>
            <a:off x="7015132" y="22628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38" name="Google Shape;638;g1d87f9941a1_2_388"/>
          <p:cNvSpPr/>
          <p:nvPr/>
        </p:nvSpPr>
        <p:spPr>
          <a:xfrm>
            <a:off x="7006898" y="33158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39" name="Google Shape;639;g1d87f9941a1_2_388"/>
          <p:cNvSpPr/>
          <p:nvPr/>
        </p:nvSpPr>
        <p:spPr>
          <a:xfrm>
            <a:off x="7011132" y="436820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0" name="Google Shape;640;g1d87f9941a1_2_388"/>
          <p:cNvSpPr/>
          <p:nvPr/>
        </p:nvSpPr>
        <p:spPr>
          <a:xfrm>
            <a:off x="5250665" y="436550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1" name="Google Shape;641;g1d87f9941a1_2_388"/>
          <p:cNvSpPr/>
          <p:nvPr/>
        </p:nvSpPr>
        <p:spPr>
          <a:xfrm>
            <a:off x="5254665" y="22601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2" name="Google Shape;642;g1d87f9941a1_2_388"/>
          <p:cNvSpPr/>
          <p:nvPr/>
        </p:nvSpPr>
        <p:spPr>
          <a:xfrm>
            <a:off x="2469532" y="43961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3" name="Google Shape;643;g1d87f9941a1_2_388"/>
          <p:cNvSpPr/>
          <p:nvPr/>
        </p:nvSpPr>
        <p:spPr>
          <a:xfrm>
            <a:off x="2460865" y="22894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4" name="Google Shape;644;g1d87f9941a1_2_388"/>
          <p:cNvSpPr/>
          <p:nvPr/>
        </p:nvSpPr>
        <p:spPr>
          <a:xfrm>
            <a:off x="2456798" y="33424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5" name="Google Shape;645;g1d87f9941a1_2_388"/>
          <p:cNvSpPr/>
          <p:nvPr/>
        </p:nvSpPr>
        <p:spPr>
          <a:xfrm>
            <a:off x="1411265" y="22894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6" name="Google Shape;646;g1d87f9941a1_2_388"/>
          <p:cNvSpPr/>
          <p:nvPr/>
        </p:nvSpPr>
        <p:spPr>
          <a:xfrm>
            <a:off x="1403032" y="33424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7" name="Google Shape;647;g1d87f9941a1_2_388"/>
          <p:cNvSpPr/>
          <p:nvPr/>
        </p:nvSpPr>
        <p:spPr>
          <a:xfrm>
            <a:off x="1407265" y="439480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8" name="Google Shape;648;g1d87f9941a1_2_388"/>
          <p:cNvSpPr/>
          <p:nvPr/>
        </p:nvSpPr>
        <p:spPr>
          <a:xfrm>
            <a:off x="3519065" y="33424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49" name="Google Shape;649;g1d87f9941a1_2_388"/>
          <p:cNvSpPr/>
          <p:nvPr/>
        </p:nvSpPr>
        <p:spPr>
          <a:xfrm>
            <a:off x="10326366" y="2500934"/>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50" name="Google Shape;650;g1d87f9941a1_2_388"/>
          <p:cNvSpPr txBox="1"/>
          <p:nvPr/>
        </p:nvSpPr>
        <p:spPr>
          <a:xfrm>
            <a:off x="10224532" y="3086985"/>
            <a:ext cx="1147200"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18. RUTAS SOLIDARIAS</a:t>
            </a:r>
            <a:endParaRPr sz="733" b="1" dirty="0">
              <a:latin typeface="Roboto"/>
              <a:ea typeface="Roboto"/>
              <a:cs typeface="Roboto"/>
              <a:sym typeface="Roboto"/>
            </a:endParaRPr>
          </a:p>
        </p:txBody>
      </p:sp>
      <p:sp>
        <p:nvSpPr>
          <p:cNvPr id="651" name="Google Shape;651;g1d87f9941a1_2_388"/>
          <p:cNvSpPr txBox="1"/>
          <p:nvPr/>
        </p:nvSpPr>
        <p:spPr>
          <a:xfrm>
            <a:off x="7984116" y="5547237"/>
            <a:ext cx="1147200" cy="554150"/>
          </a:xfrm>
          <a:prstGeom prst="rect">
            <a:avLst/>
          </a:prstGeom>
          <a:noFill/>
          <a:ln>
            <a:noFill/>
          </a:ln>
        </p:spPr>
        <p:txBody>
          <a:bodyPr spcFirstLastPara="1" wrap="square" lIns="121900" tIns="121900" rIns="121900" bIns="121900" anchor="t" anchorCtr="0">
            <a:spAutoFit/>
          </a:bodyPr>
          <a:lstStyle/>
          <a:p>
            <a:pPr algn="ctr"/>
            <a:r>
              <a:rPr lang="es-PE" sz="667" b="1">
                <a:latin typeface="Roboto"/>
                <a:ea typeface="Roboto"/>
                <a:cs typeface="Roboto"/>
                <a:sym typeface="Roboto"/>
              </a:rPr>
              <a:t>REQUIERE AUTORIZACIÓN DE LA UGEL/DRE</a:t>
            </a:r>
            <a:endParaRPr sz="667" b="1">
              <a:latin typeface="Roboto"/>
              <a:ea typeface="Roboto"/>
              <a:cs typeface="Roboto"/>
              <a:sym typeface="Roboto"/>
            </a:endParaRPr>
          </a:p>
        </p:txBody>
      </p:sp>
      <p:sp>
        <p:nvSpPr>
          <p:cNvPr id="652" name="Google Shape;652;g1d87f9941a1_2_388"/>
          <p:cNvSpPr txBox="1"/>
          <p:nvPr/>
        </p:nvSpPr>
        <p:spPr>
          <a:xfrm>
            <a:off x="10171466" y="3696918"/>
            <a:ext cx="1281900" cy="554150"/>
          </a:xfrm>
          <a:prstGeom prst="rect">
            <a:avLst/>
          </a:prstGeom>
          <a:noFill/>
          <a:ln>
            <a:noFill/>
          </a:ln>
        </p:spPr>
        <p:txBody>
          <a:bodyPr spcFirstLastPara="1" wrap="square" lIns="121900" tIns="121900" rIns="121900" bIns="121900" anchor="t" anchorCtr="0">
            <a:spAutoFit/>
          </a:bodyPr>
          <a:lstStyle/>
          <a:p>
            <a:pPr algn="ctr"/>
            <a:r>
              <a:rPr lang="es-PE" sz="667" b="1">
                <a:latin typeface="Roboto"/>
                <a:ea typeface="Roboto"/>
                <a:cs typeface="Roboto"/>
                <a:sym typeface="Roboto"/>
              </a:rPr>
              <a:t>SOLAMENTE PARA LOCALES BENEFICIARIOS DE ESTE RUBRO</a:t>
            </a:r>
            <a:endParaRPr sz="667" b="1">
              <a:latin typeface="Roboto"/>
              <a:ea typeface="Roboto"/>
              <a:cs typeface="Roboto"/>
              <a:sym typeface="Roboto"/>
            </a:endParaRPr>
          </a:p>
        </p:txBody>
      </p:sp>
      <p:pic>
        <p:nvPicPr>
          <p:cNvPr id="653" name="Google Shape;653;g1d87f9941a1_2_388"/>
          <p:cNvPicPr preferRelativeResize="0"/>
          <p:nvPr/>
        </p:nvPicPr>
        <p:blipFill rotWithShape="1">
          <a:blip r:embed="rId3">
            <a:alphaModFix/>
          </a:blip>
          <a:srcRect/>
          <a:stretch/>
        </p:blipFill>
        <p:spPr>
          <a:xfrm>
            <a:off x="10478234" y="2542468"/>
            <a:ext cx="596767" cy="596767"/>
          </a:xfrm>
          <a:prstGeom prst="rect">
            <a:avLst/>
          </a:prstGeom>
          <a:noFill/>
          <a:ln>
            <a:noFill/>
          </a:ln>
        </p:spPr>
      </p:pic>
      <p:sp>
        <p:nvSpPr>
          <p:cNvPr id="654" name="Google Shape;654;g1d87f9941a1_2_388"/>
          <p:cNvSpPr txBox="1"/>
          <p:nvPr/>
        </p:nvSpPr>
        <p:spPr>
          <a:xfrm>
            <a:off x="5269682" y="2853585"/>
            <a:ext cx="942300"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09. MOBILIARIO</a:t>
            </a:r>
            <a:endParaRPr sz="733" b="1" dirty="0">
              <a:latin typeface="Roboto"/>
              <a:ea typeface="Roboto"/>
              <a:cs typeface="Roboto"/>
              <a:sym typeface="Roboto"/>
            </a:endParaRPr>
          </a:p>
        </p:txBody>
      </p:sp>
      <p:pic>
        <p:nvPicPr>
          <p:cNvPr id="655" name="Google Shape;655;g1d87f9941a1_2_388"/>
          <p:cNvPicPr preferRelativeResize="0"/>
          <p:nvPr/>
        </p:nvPicPr>
        <p:blipFill rotWithShape="1">
          <a:blip r:embed="rId4">
            <a:alphaModFix/>
          </a:blip>
          <a:srcRect/>
          <a:stretch/>
        </p:blipFill>
        <p:spPr>
          <a:xfrm>
            <a:off x="5445033" y="2287252"/>
            <a:ext cx="596799" cy="596799"/>
          </a:xfrm>
          <a:prstGeom prst="rect">
            <a:avLst/>
          </a:prstGeom>
          <a:noFill/>
          <a:ln>
            <a:noFill/>
          </a:ln>
        </p:spPr>
      </p:pic>
      <p:sp>
        <p:nvSpPr>
          <p:cNvPr id="656" name="Google Shape;656;g1d87f9941a1_2_388"/>
          <p:cNvSpPr txBox="1"/>
          <p:nvPr/>
        </p:nvSpPr>
        <p:spPr>
          <a:xfrm>
            <a:off x="6964364" y="2815185"/>
            <a:ext cx="1131039" cy="358519"/>
          </a:xfrm>
          <a:prstGeom prst="rect">
            <a:avLst/>
          </a:prstGeom>
          <a:noFill/>
          <a:ln>
            <a:noFill/>
          </a:ln>
        </p:spPr>
        <p:txBody>
          <a:bodyPr spcFirstLastPara="1" wrap="square" lIns="121900" tIns="121900" rIns="121900" bIns="121900" anchor="t" anchorCtr="0">
            <a:spAutoFit/>
          </a:bodyPr>
          <a:lstStyle/>
          <a:p>
            <a:pPr algn="ctr"/>
            <a:r>
              <a:rPr lang="es-PE" sz="730" b="1" dirty="0">
                <a:latin typeface="Roboto"/>
                <a:ea typeface="Roboto"/>
                <a:cs typeface="Roboto"/>
                <a:sym typeface="Roboto"/>
              </a:rPr>
              <a:t>12. EQUIPAMIENTO</a:t>
            </a:r>
            <a:endParaRPr sz="730" b="1" dirty="0">
              <a:latin typeface="Roboto"/>
              <a:ea typeface="Roboto"/>
              <a:cs typeface="Roboto"/>
              <a:sym typeface="Roboto"/>
            </a:endParaRPr>
          </a:p>
        </p:txBody>
      </p:sp>
      <p:pic>
        <p:nvPicPr>
          <p:cNvPr id="657" name="Google Shape;657;g1d87f9941a1_2_388"/>
          <p:cNvPicPr preferRelativeResize="0"/>
          <p:nvPr/>
        </p:nvPicPr>
        <p:blipFill rotWithShape="1">
          <a:blip r:embed="rId5">
            <a:alphaModFix/>
          </a:blip>
          <a:srcRect/>
          <a:stretch/>
        </p:blipFill>
        <p:spPr>
          <a:xfrm>
            <a:off x="7205951" y="2297835"/>
            <a:ext cx="596767" cy="596767"/>
          </a:xfrm>
          <a:prstGeom prst="rect">
            <a:avLst/>
          </a:prstGeom>
          <a:noFill/>
          <a:ln>
            <a:noFill/>
          </a:ln>
        </p:spPr>
      </p:pic>
      <p:sp>
        <p:nvSpPr>
          <p:cNvPr id="658" name="Google Shape;658;g1d87f9941a1_2_388"/>
          <p:cNvSpPr txBox="1"/>
          <p:nvPr/>
        </p:nvSpPr>
        <p:spPr>
          <a:xfrm>
            <a:off x="7971982" y="3870935"/>
            <a:ext cx="1147200" cy="584543"/>
          </a:xfrm>
          <a:prstGeom prst="rect">
            <a:avLst/>
          </a:prstGeom>
          <a:noFill/>
          <a:ln>
            <a:noFill/>
          </a:ln>
        </p:spPr>
        <p:txBody>
          <a:bodyPr spcFirstLastPara="1" wrap="square" lIns="121900" tIns="121900" rIns="121900" bIns="121900" anchor="t" anchorCtr="0">
            <a:spAutoFit/>
          </a:bodyPr>
          <a:lstStyle/>
          <a:p>
            <a:pPr algn="ctr"/>
            <a:r>
              <a:rPr lang="es-PE" sz="733" b="1" dirty="0">
                <a:solidFill>
                  <a:schemeClr val="dk1"/>
                </a:solidFill>
                <a:latin typeface="Roboto"/>
                <a:ea typeface="Roboto"/>
                <a:cs typeface="Roboto"/>
                <a:sym typeface="Roboto"/>
              </a:rPr>
              <a:t>16. VEGETACIÓN EN ÁREAS EXTERIORES</a:t>
            </a:r>
            <a:endParaRPr sz="733" b="1" dirty="0">
              <a:latin typeface="Roboto"/>
              <a:ea typeface="Roboto"/>
              <a:cs typeface="Roboto"/>
              <a:sym typeface="Roboto"/>
            </a:endParaRPr>
          </a:p>
        </p:txBody>
      </p:sp>
      <p:sp>
        <p:nvSpPr>
          <p:cNvPr id="659" name="Google Shape;659;g1d87f9941a1_2_388"/>
          <p:cNvSpPr txBox="1"/>
          <p:nvPr/>
        </p:nvSpPr>
        <p:spPr>
          <a:xfrm>
            <a:off x="7962049" y="4999036"/>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17. PINTURA</a:t>
            </a:r>
            <a:endParaRPr sz="733" b="1" dirty="0">
              <a:latin typeface="Roboto"/>
              <a:ea typeface="Roboto"/>
              <a:cs typeface="Roboto"/>
              <a:sym typeface="Roboto"/>
            </a:endParaRPr>
          </a:p>
        </p:txBody>
      </p:sp>
      <p:sp>
        <p:nvSpPr>
          <p:cNvPr id="660" name="Google Shape;660;g1d87f9941a1_2_388"/>
          <p:cNvSpPr txBox="1"/>
          <p:nvPr/>
        </p:nvSpPr>
        <p:spPr>
          <a:xfrm>
            <a:off x="5173849" y="4950701"/>
            <a:ext cx="1147200" cy="584543"/>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11. INSTALACIONES ESPECIALES</a:t>
            </a:r>
            <a:endParaRPr sz="733" b="1" dirty="0">
              <a:latin typeface="Roboto"/>
              <a:ea typeface="Roboto"/>
              <a:cs typeface="Roboto"/>
              <a:sym typeface="Roboto"/>
            </a:endParaRPr>
          </a:p>
        </p:txBody>
      </p:sp>
      <p:sp>
        <p:nvSpPr>
          <p:cNvPr id="661" name="Google Shape;661;g1d87f9941a1_2_388"/>
          <p:cNvSpPr/>
          <p:nvPr/>
        </p:nvSpPr>
        <p:spPr>
          <a:xfrm>
            <a:off x="3514632" y="2289417"/>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pic>
        <p:nvPicPr>
          <p:cNvPr id="662" name="Google Shape;662;g1d87f9941a1_2_388"/>
          <p:cNvPicPr preferRelativeResize="0"/>
          <p:nvPr/>
        </p:nvPicPr>
        <p:blipFill rotWithShape="1">
          <a:blip r:embed="rId6">
            <a:alphaModFix/>
          </a:blip>
          <a:srcRect/>
          <a:stretch/>
        </p:blipFill>
        <p:spPr>
          <a:xfrm>
            <a:off x="5449067" y="4365503"/>
            <a:ext cx="596799" cy="596799"/>
          </a:xfrm>
          <a:prstGeom prst="rect">
            <a:avLst/>
          </a:prstGeom>
          <a:noFill/>
          <a:ln>
            <a:noFill/>
          </a:ln>
        </p:spPr>
      </p:pic>
      <p:pic>
        <p:nvPicPr>
          <p:cNvPr id="663" name="Google Shape;663;g1d87f9941a1_2_388"/>
          <p:cNvPicPr preferRelativeResize="0"/>
          <p:nvPr/>
        </p:nvPicPr>
        <p:blipFill rotWithShape="1">
          <a:blip r:embed="rId7">
            <a:alphaModFix/>
          </a:blip>
          <a:srcRect/>
          <a:stretch/>
        </p:blipFill>
        <p:spPr>
          <a:xfrm>
            <a:off x="8252917" y="3326919"/>
            <a:ext cx="596799" cy="596799"/>
          </a:xfrm>
          <a:prstGeom prst="rect">
            <a:avLst/>
          </a:prstGeom>
          <a:noFill/>
          <a:ln>
            <a:noFill/>
          </a:ln>
        </p:spPr>
      </p:pic>
      <p:pic>
        <p:nvPicPr>
          <p:cNvPr id="664" name="Google Shape;664;g1d87f9941a1_2_388"/>
          <p:cNvPicPr preferRelativeResize="0"/>
          <p:nvPr/>
        </p:nvPicPr>
        <p:blipFill rotWithShape="1">
          <a:blip r:embed="rId8">
            <a:alphaModFix/>
          </a:blip>
          <a:srcRect/>
          <a:stretch/>
        </p:blipFill>
        <p:spPr>
          <a:xfrm>
            <a:off x="8214348" y="4383636"/>
            <a:ext cx="638300" cy="638331"/>
          </a:xfrm>
          <a:prstGeom prst="rect">
            <a:avLst/>
          </a:prstGeom>
          <a:noFill/>
          <a:ln>
            <a:noFill/>
          </a:ln>
        </p:spPr>
      </p:pic>
      <p:sp>
        <p:nvSpPr>
          <p:cNvPr id="665" name="Google Shape;665;g1d87f9941a1_2_388"/>
          <p:cNvSpPr/>
          <p:nvPr/>
        </p:nvSpPr>
        <p:spPr>
          <a:xfrm>
            <a:off x="10324032" y="4590584"/>
            <a:ext cx="951900" cy="951900"/>
          </a:xfrm>
          <a:prstGeom prst="rect">
            <a:avLst/>
          </a:prstGeom>
          <a:solidFill>
            <a:srgbClr val="999999"/>
          </a:solidFill>
          <a:ln>
            <a:noFill/>
          </a:ln>
        </p:spPr>
        <p:txBody>
          <a:bodyPr spcFirstLastPara="1" wrap="square" lIns="121900" tIns="121900" rIns="121900" bIns="121900" anchor="ctr" anchorCtr="0">
            <a:noAutofit/>
          </a:bodyPr>
          <a:lstStyle/>
          <a:p>
            <a:endParaRPr sz="1867"/>
          </a:p>
        </p:txBody>
      </p:sp>
      <p:sp>
        <p:nvSpPr>
          <p:cNvPr id="666" name="Google Shape;666;g1d87f9941a1_2_388"/>
          <p:cNvSpPr txBox="1"/>
          <p:nvPr/>
        </p:nvSpPr>
        <p:spPr>
          <a:xfrm>
            <a:off x="10269809" y="5173651"/>
            <a:ext cx="1094549"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19. TRANSPORTE</a:t>
            </a:r>
            <a:endParaRPr sz="733" b="1" dirty="0">
              <a:latin typeface="Roboto"/>
              <a:ea typeface="Roboto"/>
              <a:cs typeface="Roboto"/>
              <a:sym typeface="Roboto"/>
            </a:endParaRPr>
          </a:p>
        </p:txBody>
      </p:sp>
      <p:pic>
        <p:nvPicPr>
          <p:cNvPr id="667" name="Google Shape;667;g1d87f9941a1_2_388"/>
          <p:cNvPicPr preferRelativeResize="0"/>
          <p:nvPr/>
        </p:nvPicPr>
        <p:blipFill rotWithShape="1">
          <a:blip r:embed="rId9">
            <a:alphaModFix/>
          </a:blip>
          <a:srcRect/>
          <a:stretch/>
        </p:blipFill>
        <p:spPr>
          <a:xfrm>
            <a:off x="10488433" y="4601851"/>
            <a:ext cx="638300" cy="638300"/>
          </a:xfrm>
          <a:prstGeom prst="rect">
            <a:avLst/>
          </a:prstGeom>
          <a:noFill/>
          <a:ln>
            <a:noFill/>
          </a:ln>
        </p:spPr>
      </p:pic>
      <p:sp>
        <p:nvSpPr>
          <p:cNvPr id="668" name="Google Shape;668;g1d87f9941a1_2_388"/>
          <p:cNvSpPr/>
          <p:nvPr/>
        </p:nvSpPr>
        <p:spPr>
          <a:xfrm rot="-5400000">
            <a:off x="-329468" y="3709551"/>
            <a:ext cx="3066000" cy="212400"/>
          </a:xfrm>
          <a:prstGeom prst="rect">
            <a:avLst/>
          </a:prstGeom>
          <a:solidFill>
            <a:schemeClr val="dk1"/>
          </a:solidFill>
          <a:ln>
            <a:noFill/>
          </a:ln>
        </p:spPr>
        <p:txBody>
          <a:bodyPr spcFirstLastPara="1" wrap="square" lIns="121900" tIns="121900" rIns="121900" bIns="121900" anchor="ctr" anchorCtr="0">
            <a:noAutofit/>
          </a:bodyPr>
          <a:lstStyle/>
          <a:p>
            <a:pPr algn="ctr"/>
            <a:r>
              <a:rPr lang="es-PE" sz="1200">
                <a:solidFill>
                  <a:schemeClr val="lt1"/>
                </a:solidFill>
                <a:latin typeface="Fira Sans Extra Condensed"/>
                <a:ea typeface="Fira Sans Extra Condensed"/>
                <a:cs typeface="Fira Sans Extra Condensed"/>
                <a:sym typeface="Fira Sans Extra Condensed"/>
              </a:rPr>
              <a:t>PRIORIDAD 01</a:t>
            </a:r>
            <a:endParaRPr sz="1200">
              <a:solidFill>
                <a:schemeClr val="lt1"/>
              </a:solidFill>
              <a:latin typeface="Fira Sans Extra Condensed"/>
              <a:ea typeface="Fira Sans Extra Condensed"/>
              <a:cs typeface="Fira Sans Extra Condensed"/>
              <a:sym typeface="Fira Sans Extra Condensed"/>
            </a:endParaRPr>
          </a:p>
        </p:txBody>
      </p:sp>
      <p:sp>
        <p:nvSpPr>
          <p:cNvPr id="669" name="Google Shape;669;g1d87f9941a1_2_388"/>
          <p:cNvSpPr/>
          <p:nvPr/>
        </p:nvSpPr>
        <p:spPr>
          <a:xfrm rot="-5400000">
            <a:off x="9652282" y="2859167"/>
            <a:ext cx="932100" cy="212400"/>
          </a:xfrm>
          <a:prstGeom prst="rect">
            <a:avLst/>
          </a:prstGeom>
          <a:solidFill>
            <a:schemeClr val="dk1"/>
          </a:solidFill>
          <a:ln>
            <a:noFill/>
          </a:ln>
        </p:spPr>
        <p:txBody>
          <a:bodyPr spcFirstLastPara="1" wrap="square" lIns="121900" tIns="121900" rIns="121900" bIns="121900" anchor="ctr" anchorCtr="0">
            <a:noAutofit/>
          </a:bodyPr>
          <a:lstStyle/>
          <a:p>
            <a:pPr algn="ctr"/>
            <a:r>
              <a:rPr lang="es-PE" sz="1200" dirty="0">
                <a:solidFill>
                  <a:schemeClr val="lt1"/>
                </a:solidFill>
                <a:latin typeface="Fira Sans Extra Condensed"/>
                <a:ea typeface="Fira Sans Extra Condensed"/>
                <a:cs typeface="Fira Sans Extra Condensed"/>
                <a:sym typeface="Fira Sans Extra Condensed"/>
              </a:rPr>
              <a:t>RUTAS SOLIDARIAS</a:t>
            </a:r>
            <a:endParaRPr sz="1200" dirty="0">
              <a:solidFill>
                <a:schemeClr val="lt1"/>
              </a:solidFill>
              <a:latin typeface="Fira Sans Extra Condensed"/>
              <a:ea typeface="Fira Sans Extra Condensed"/>
              <a:cs typeface="Fira Sans Extra Condensed"/>
              <a:sym typeface="Fira Sans Extra Condensed"/>
            </a:endParaRPr>
          </a:p>
        </p:txBody>
      </p:sp>
      <p:sp>
        <p:nvSpPr>
          <p:cNvPr id="670" name="Google Shape;670;g1d87f9941a1_2_388"/>
          <p:cNvSpPr/>
          <p:nvPr/>
        </p:nvSpPr>
        <p:spPr>
          <a:xfrm rot="5400000">
            <a:off x="8464332" y="4991685"/>
            <a:ext cx="212400" cy="10563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671" name="Google Shape;671;g1d87f9941a1_2_388"/>
          <p:cNvSpPr txBox="1"/>
          <p:nvPr/>
        </p:nvSpPr>
        <p:spPr>
          <a:xfrm>
            <a:off x="1305432" y="4999418"/>
            <a:ext cx="1147200"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03. CUBIERTAS - TECHOS</a:t>
            </a:r>
            <a:endParaRPr sz="733" b="1" dirty="0">
              <a:latin typeface="Roboto"/>
              <a:ea typeface="Roboto"/>
              <a:cs typeface="Roboto"/>
              <a:sym typeface="Roboto"/>
            </a:endParaRPr>
          </a:p>
        </p:txBody>
      </p:sp>
      <p:sp>
        <p:nvSpPr>
          <p:cNvPr id="672" name="Google Shape;672;g1d87f9941a1_2_388"/>
          <p:cNvSpPr txBox="1"/>
          <p:nvPr/>
        </p:nvSpPr>
        <p:spPr>
          <a:xfrm>
            <a:off x="3394765" y="2881536"/>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07. VENTANAS</a:t>
            </a:r>
            <a:endParaRPr sz="733" b="1" dirty="0">
              <a:latin typeface="Roboto"/>
              <a:ea typeface="Roboto"/>
              <a:cs typeface="Roboto"/>
              <a:sym typeface="Roboto"/>
            </a:endParaRPr>
          </a:p>
        </p:txBody>
      </p:sp>
      <p:sp>
        <p:nvSpPr>
          <p:cNvPr id="673" name="Google Shape;673;g1d87f9941a1_2_388"/>
          <p:cNvSpPr txBox="1"/>
          <p:nvPr/>
        </p:nvSpPr>
        <p:spPr>
          <a:xfrm>
            <a:off x="2357765" y="2916918"/>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04. MUROS</a:t>
            </a:r>
            <a:endParaRPr sz="733" b="1" dirty="0">
              <a:latin typeface="Roboto"/>
              <a:ea typeface="Roboto"/>
              <a:cs typeface="Roboto"/>
              <a:sym typeface="Roboto"/>
            </a:endParaRPr>
          </a:p>
        </p:txBody>
      </p:sp>
      <p:sp>
        <p:nvSpPr>
          <p:cNvPr id="674" name="Google Shape;674;g1d87f9941a1_2_388"/>
          <p:cNvSpPr txBox="1"/>
          <p:nvPr/>
        </p:nvSpPr>
        <p:spPr>
          <a:xfrm>
            <a:off x="6886761" y="3853432"/>
            <a:ext cx="1208642"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13. INSTALACIONES DE GAS</a:t>
            </a:r>
            <a:endParaRPr sz="733" b="1" dirty="0">
              <a:latin typeface="Roboto"/>
              <a:ea typeface="Roboto"/>
              <a:cs typeface="Roboto"/>
              <a:sym typeface="Roboto"/>
            </a:endParaRPr>
          </a:p>
        </p:txBody>
      </p:sp>
      <p:sp>
        <p:nvSpPr>
          <p:cNvPr id="675" name="Google Shape;675;g1d87f9941a1_2_388"/>
          <p:cNvSpPr txBox="1"/>
          <p:nvPr/>
        </p:nvSpPr>
        <p:spPr>
          <a:xfrm>
            <a:off x="2372565" y="3970786"/>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05. PISOS</a:t>
            </a:r>
            <a:endParaRPr sz="733" b="1" dirty="0">
              <a:latin typeface="Roboto"/>
              <a:ea typeface="Roboto"/>
              <a:cs typeface="Roboto"/>
              <a:sym typeface="Roboto"/>
            </a:endParaRPr>
          </a:p>
        </p:txBody>
      </p:sp>
      <p:sp>
        <p:nvSpPr>
          <p:cNvPr id="676" name="Google Shape;676;g1d87f9941a1_2_388"/>
          <p:cNvSpPr txBox="1"/>
          <p:nvPr/>
        </p:nvSpPr>
        <p:spPr>
          <a:xfrm>
            <a:off x="8081698" y="2840852"/>
            <a:ext cx="9519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15. REJAS</a:t>
            </a:r>
            <a:endParaRPr sz="733" b="1" dirty="0">
              <a:latin typeface="Roboto"/>
              <a:ea typeface="Roboto"/>
              <a:cs typeface="Roboto"/>
              <a:sym typeface="Roboto"/>
            </a:endParaRPr>
          </a:p>
        </p:txBody>
      </p:sp>
      <p:sp>
        <p:nvSpPr>
          <p:cNvPr id="677" name="Google Shape;677;g1d87f9941a1_2_388"/>
          <p:cNvSpPr txBox="1"/>
          <p:nvPr/>
        </p:nvSpPr>
        <p:spPr>
          <a:xfrm>
            <a:off x="6908649" y="4830656"/>
            <a:ext cx="1169700" cy="584543"/>
          </a:xfrm>
          <a:prstGeom prst="rect">
            <a:avLst/>
          </a:prstGeom>
          <a:noFill/>
          <a:ln>
            <a:noFill/>
          </a:ln>
        </p:spPr>
        <p:txBody>
          <a:bodyPr spcFirstLastPara="1" wrap="square" lIns="121900" tIns="121900" rIns="121900" bIns="121900" anchor="t" anchorCtr="0">
            <a:spAutoFit/>
          </a:bodyPr>
          <a:lstStyle/>
          <a:p>
            <a:pPr algn="ctr"/>
            <a:r>
              <a:rPr lang="es-PE" sz="733" b="1" dirty="0">
                <a:solidFill>
                  <a:schemeClr val="dk1"/>
                </a:solidFill>
                <a:latin typeface="Roboto"/>
                <a:ea typeface="Roboto"/>
                <a:cs typeface="Roboto"/>
                <a:sym typeface="Roboto"/>
              </a:rPr>
              <a:t>14. RED TELEFÓNICA -INTERNET</a:t>
            </a:r>
            <a:endParaRPr sz="733" b="1" dirty="0">
              <a:latin typeface="Roboto"/>
              <a:ea typeface="Roboto"/>
              <a:cs typeface="Roboto"/>
              <a:sym typeface="Roboto"/>
            </a:endParaRPr>
          </a:p>
        </p:txBody>
      </p:sp>
      <p:sp>
        <p:nvSpPr>
          <p:cNvPr id="678" name="Google Shape;678;g1d87f9941a1_2_388"/>
          <p:cNvSpPr txBox="1"/>
          <p:nvPr/>
        </p:nvSpPr>
        <p:spPr>
          <a:xfrm>
            <a:off x="2359182" y="4991202"/>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06. PUERTAS</a:t>
            </a:r>
            <a:endParaRPr sz="733" b="1" dirty="0">
              <a:latin typeface="Roboto"/>
              <a:ea typeface="Roboto"/>
              <a:cs typeface="Roboto"/>
              <a:sym typeface="Roboto"/>
            </a:endParaRPr>
          </a:p>
        </p:txBody>
      </p:sp>
      <p:sp>
        <p:nvSpPr>
          <p:cNvPr id="679" name="Google Shape;679;g1d87f9941a1_2_388"/>
          <p:cNvSpPr txBox="1"/>
          <p:nvPr/>
        </p:nvSpPr>
        <p:spPr>
          <a:xfrm>
            <a:off x="1310765" y="3932251"/>
            <a:ext cx="1169700"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02. INSTALACIONES ELÉCTRICAS</a:t>
            </a:r>
            <a:endParaRPr sz="733" b="1" dirty="0">
              <a:latin typeface="Roboto"/>
              <a:ea typeface="Roboto"/>
              <a:cs typeface="Roboto"/>
              <a:sym typeface="Roboto"/>
            </a:endParaRPr>
          </a:p>
        </p:txBody>
      </p:sp>
      <p:sp>
        <p:nvSpPr>
          <p:cNvPr id="680" name="Google Shape;680;g1d87f9941a1_2_388"/>
          <p:cNvSpPr txBox="1"/>
          <p:nvPr/>
        </p:nvSpPr>
        <p:spPr>
          <a:xfrm>
            <a:off x="1294232" y="2873284"/>
            <a:ext cx="1169700" cy="471755"/>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01. INSTALACIONES SANITARIAS</a:t>
            </a:r>
            <a:endParaRPr sz="733" b="1" dirty="0">
              <a:latin typeface="Roboto"/>
              <a:ea typeface="Roboto"/>
              <a:cs typeface="Roboto"/>
              <a:sym typeface="Roboto"/>
            </a:endParaRPr>
          </a:p>
        </p:txBody>
      </p:sp>
      <p:pic>
        <p:nvPicPr>
          <p:cNvPr id="681" name="Google Shape;681;g1d87f9941a1_2_388"/>
          <p:cNvPicPr preferRelativeResize="0"/>
          <p:nvPr/>
        </p:nvPicPr>
        <p:blipFill rotWithShape="1">
          <a:blip r:embed="rId10">
            <a:alphaModFix/>
          </a:blip>
          <a:srcRect/>
          <a:stretch/>
        </p:blipFill>
        <p:spPr>
          <a:xfrm>
            <a:off x="1586900" y="2321436"/>
            <a:ext cx="596799" cy="596799"/>
          </a:xfrm>
          <a:prstGeom prst="rect">
            <a:avLst/>
          </a:prstGeom>
          <a:noFill/>
          <a:ln>
            <a:noFill/>
          </a:ln>
        </p:spPr>
      </p:pic>
      <p:pic>
        <p:nvPicPr>
          <p:cNvPr id="682" name="Google Shape;682;g1d87f9941a1_2_388"/>
          <p:cNvPicPr preferRelativeResize="0"/>
          <p:nvPr/>
        </p:nvPicPr>
        <p:blipFill rotWithShape="1">
          <a:blip r:embed="rId11">
            <a:alphaModFix/>
          </a:blip>
          <a:srcRect/>
          <a:stretch/>
        </p:blipFill>
        <p:spPr>
          <a:xfrm>
            <a:off x="7195100" y="4368870"/>
            <a:ext cx="596799" cy="596799"/>
          </a:xfrm>
          <a:prstGeom prst="rect">
            <a:avLst/>
          </a:prstGeom>
          <a:noFill/>
          <a:ln>
            <a:noFill/>
          </a:ln>
        </p:spPr>
      </p:pic>
      <p:sp>
        <p:nvSpPr>
          <p:cNvPr id="683" name="Google Shape;683;g1d87f9941a1_2_388"/>
          <p:cNvSpPr txBox="1"/>
          <p:nvPr/>
        </p:nvSpPr>
        <p:spPr>
          <a:xfrm>
            <a:off x="3391382" y="3926852"/>
            <a:ext cx="1147200" cy="358969"/>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08. SEGURIDAD</a:t>
            </a:r>
            <a:endParaRPr sz="733" b="1" dirty="0">
              <a:latin typeface="Roboto"/>
              <a:ea typeface="Roboto"/>
              <a:cs typeface="Roboto"/>
              <a:sym typeface="Roboto"/>
            </a:endParaRPr>
          </a:p>
        </p:txBody>
      </p:sp>
      <p:pic>
        <p:nvPicPr>
          <p:cNvPr id="684" name="Google Shape;684;g1d87f9941a1_2_388"/>
          <p:cNvPicPr preferRelativeResize="0"/>
          <p:nvPr/>
        </p:nvPicPr>
        <p:blipFill rotWithShape="1">
          <a:blip r:embed="rId12">
            <a:alphaModFix/>
          </a:blip>
          <a:srcRect/>
          <a:stretch/>
        </p:blipFill>
        <p:spPr>
          <a:xfrm>
            <a:off x="3648000" y="3351503"/>
            <a:ext cx="596799" cy="596799"/>
          </a:xfrm>
          <a:prstGeom prst="rect">
            <a:avLst/>
          </a:prstGeom>
          <a:noFill/>
          <a:ln>
            <a:noFill/>
          </a:ln>
        </p:spPr>
      </p:pic>
      <p:pic>
        <p:nvPicPr>
          <p:cNvPr id="685" name="Google Shape;685;g1d87f9941a1_2_388"/>
          <p:cNvPicPr preferRelativeResize="0"/>
          <p:nvPr/>
        </p:nvPicPr>
        <p:blipFill rotWithShape="1">
          <a:blip r:embed="rId13">
            <a:alphaModFix/>
          </a:blip>
          <a:srcRect/>
          <a:stretch/>
        </p:blipFill>
        <p:spPr>
          <a:xfrm>
            <a:off x="7188733" y="3331203"/>
            <a:ext cx="596799" cy="596799"/>
          </a:xfrm>
          <a:prstGeom prst="rect">
            <a:avLst/>
          </a:prstGeom>
          <a:noFill/>
          <a:ln>
            <a:noFill/>
          </a:ln>
        </p:spPr>
      </p:pic>
      <p:pic>
        <p:nvPicPr>
          <p:cNvPr id="686" name="Google Shape;686;g1d87f9941a1_2_388"/>
          <p:cNvPicPr preferRelativeResize="0"/>
          <p:nvPr/>
        </p:nvPicPr>
        <p:blipFill rotWithShape="1">
          <a:blip r:embed="rId14">
            <a:alphaModFix/>
          </a:blip>
          <a:srcRect/>
          <a:stretch/>
        </p:blipFill>
        <p:spPr>
          <a:xfrm>
            <a:off x="2633367" y="4430519"/>
            <a:ext cx="596799" cy="596799"/>
          </a:xfrm>
          <a:prstGeom prst="rect">
            <a:avLst/>
          </a:prstGeom>
          <a:noFill/>
          <a:ln>
            <a:noFill/>
          </a:ln>
        </p:spPr>
      </p:pic>
      <p:pic>
        <p:nvPicPr>
          <p:cNvPr id="687" name="Google Shape;687;g1d87f9941a1_2_388"/>
          <p:cNvPicPr preferRelativeResize="0"/>
          <p:nvPr/>
        </p:nvPicPr>
        <p:blipFill rotWithShape="1">
          <a:blip r:embed="rId15">
            <a:alphaModFix/>
          </a:blip>
          <a:srcRect/>
          <a:stretch/>
        </p:blipFill>
        <p:spPr>
          <a:xfrm>
            <a:off x="3669967" y="2321436"/>
            <a:ext cx="596799" cy="596799"/>
          </a:xfrm>
          <a:prstGeom prst="rect">
            <a:avLst/>
          </a:prstGeom>
          <a:noFill/>
          <a:ln>
            <a:noFill/>
          </a:ln>
        </p:spPr>
      </p:pic>
      <p:pic>
        <p:nvPicPr>
          <p:cNvPr id="688" name="Google Shape;688;g1d87f9941a1_2_388"/>
          <p:cNvPicPr preferRelativeResize="0"/>
          <p:nvPr/>
        </p:nvPicPr>
        <p:blipFill rotWithShape="1">
          <a:blip r:embed="rId16">
            <a:alphaModFix/>
          </a:blip>
          <a:srcRect/>
          <a:stretch/>
        </p:blipFill>
        <p:spPr>
          <a:xfrm>
            <a:off x="8259317" y="2284303"/>
            <a:ext cx="596799" cy="596799"/>
          </a:xfrm>
          <a:prstGeom prst="rect">
            <a:avLst/>
          </a:prstGeom>
          <a:noFill/>
          <a:ln>
            <a:noFill/>
          </a:ln>
        </p:spPr>
      </p:pic>
      <p:pic>
        <p:nvPicPr>
          <p:cNvPr id="689" name="Google Shape;689;g1d87f9941a1_2_388"/>
          <p:cNvPicPr preferRelativeResize="0"/>
          <p:nvPr/>
        </p:nvPicPr>
        <p:blipFill rotWithShape="1">
          <a:blip r:embed="rId17">
            <a:alphaModFix/>
          </a:blip>
          <a:srcRect/>
          <a:stretch/>
        </p:blipFill>
        <p:spPr>
          <a:xfrm>
            <a:off x="2647800" y="3375303"/>
            <a:ext cx="596799" cy="596799"/>
          </a:xfrm>
          <a:prstGeom prst="rect">
            <a:avLst/>
          </a:prstGeom>
          <a:noFill/>
          <a:ln>
            <a:noFill/>
          </a:ln>
        </p:spPr>
      </p:pic>
      <p:pic>
        <p:nvPicPr>
          <p:cNvPr id="690" name="Google Shape;690;g1d87f9941a1_2_388"/>
          <p:cNvPicPr preferRelativeResize="0"/>
          <p:nvPr/>
        </p:nvPicPr>
        <p:blipFill rotWithShape="1">
          <a:blip r:embed="rId18">
            <a:alphaModFix/>
          </a:blip>
          <a:srcRect/>
          <a:stretch/>
        </p:blipFill>
        <p:spPr>
          <a:xfrm>
            <a:off x="2632951" y="2321436"/>
            <a:ext cx="596799" cy="596799"/>
          </a:xfrm>
          <a:prstGeom prst="rect">
            <a:avLst/>
          </a:prstGeom>
          <a:noFill/>
          <a:ln>
            <a:noFill/>
          </a:ln>
        </p:spPr>
      </p:pic>
      <p:pic>
        <p:nvPicPr>
          <p:cNvPr id="691" name="Google Shape;691;g1d87f9941a1_2_388"/>
          <p:cNvPicPr preferRelativeResize="0"/>
          <p:nvPr/>
        </p:nvPicPr>
        <p:blipFill rotWithShape="1">
          <a:blip r:embed="rId19">
            <a:alphaModFix/>
          </a:blip>
          <a:srcRect/>
          <a:stretch/>
        </p:blipFill>
        <p:spPr>
          <a:xfrm>
            <a:off x="1549699" y="4395485"/>
            <a:ext cx="679867" cy="679867"/>
          </a:xfrm>
          <a:prstGeom prst="rect">
            <a:avLst/>
          </a:prstGeom>
          <a:noFill/>
          <a:ln>
            <a:noFill/>
          </a:ln>
        </p:spPr>
      </p:pic>
      <p:pic>
        <p:nvPicPr>
          <p:cNvPr id="692" name="Google Shape;692;g1d87f9941a1_2_388"/>
          <p:cNvPicPr preferRelativeResize="0"/>
          <p:nvPr/>
        </p:nvPicPr>
        <p:blipFill rotWithShape="1">
          <a:blip r:embed="rId20">
            <a:alphaModFix/>
          </a:blip>
          <a:srcRect/>
          <a:stretch/>
        </p:blipFill>
        <p:spPr>
          <a:xfrm>
            <a:off x="1589700" y="3361103"/>
            <a:ext cx="596767" cy="596767"/>
          </a:xfrm>
          <a:prstGeom prst="rect">
            <a:avLst/>
          </a:prstGeom>
          <a:noFill/>
          <a:ln>
            <a:noFill/>
          </a:ln>
        </p:spPr>
      </p:pic>
      <p:sp>
        <p:nvSpPr>
          <p:cNvPr id="693" name="Google Shape;693;g1d87f9941a1_2_388"/>
          <p:cNvSpPr/>
          <p:nvPr/>
        </p:nvSpPr>
        <p:spPr>
          <a:xfrm>
            <a:off x="5246432" y="3313151"/>
            <a:ext cx="951900" cy="951900"/>
          </a:xfrm>
          <a:prstGeom prst="rect">
            <a:avLst/>
          </a:prstGeom>
          <a:solidFill>
            <a:schemeClr val="lt2"/>
          </a:solidFill>
          <a:ln>
            <a:noFill/>
          </a:ln>
        </p:spPr>
        <p:txBody>
          <a:bodyPr spcFirstLastPara="1" wrap="square" lIns="121900" tIns="121900" rIns="121900" bIns="121900" anchor="ctr" anchorCtr="0">
            <a:noAutofit/>
          </a:bodyPr>
          <a:lstStyle/>
          <a:p>
            <a:endParaRPr sz="1867"/>
          </a:p>
        </p:txBody>
      </p:sp>
      <p:sp>
        <p:nvSpPr>
          <p:cNvPr id="694" name="Google Shape;694;g1d87f9941a1_2_388"/>
          <p:cNvSpPr/>
          <p:nvPr/>
        </p:nvSpPr>
        <p:spPr>
          <a:xfrm rot="-5400000">
            <a:off x="3513932" y="3680251"/>
            <a:ext cx="3066000" cy="212400"/>
          </a:xfrm>
          <a:prstGeom prst="rect">
            <a:avLst/>
          </a:prstGeom>
          <a:solidFill>
            <a:schemeClr val="dk1"/>
          </a:solidFill>
          <a:ln>
            <a:noFill/>
          </a:ln>
        </p:spPr>
        <p:txBody>
          <a:bodyPr spcFirstLastPara="1" wrap="square" lIns="121900" tIns="121900" rIns="121900" bIns="121900" anchor="ctr" anchorCtr="0">
            <a:noAutofit/>
          </a:bodyPr>
          <a:lstStyle/>
          <a:p>
            <a:pPr algn="ctr"/>
            <a:r>
              <a:rPr lang="es-PE" sz="1200">
                <a:solidFill>
                  <a:schemeClr val="lt1"/>
                </a:solidFill>
                <a:latin typeface="Fira Sans Extra Condensed"/>
                <a:ea typeface="Fira Sans Extra Condensed"/>
                <a:cs typeface="Fira Sans Extra Condensed"/>
                <a:sym typeface="Fira Sans Extra Condensed"/>
              </a:rPr>
              <a:t>PRIORIDAD 02</a:t>
            </a:r>
            <a:endParaRPr sz="1200">
              <a:solidFill>
                <a:schemeClr val="lt1"/>
              </a:solidFill>
              <a:latin typeface="Fira Sans Extra Condensed"/>
              <a:ea typeface="Fira Sans Extra Condensed"/>
              <a:cs typeface="Fira Sans Extra Condensed"/>
              <a:sym typeface="Fira Sans Extra Condensed"/>
            </a:endParaRPr>
          </a:p>
        </p:txBody>
      </p:sp>
      <p:sp>
        <p:nvSpPr>
          <p:cNvPr id="695" name="Google Shape;695;g1d87f9941a1_2_388"/>
          <p:cNvSpPr/>
          <p:nvPr/>
        </p:nvSpPr>
        <p:spPr>
          <a:xfrm rot="-5400000">
            <a:off x="5274398" y="3682951"/>
            <a:ext cx="3066000" cy="212400"/>
          </a:xfrm>
          <a:prstGeom prst="rect">
            <a:avLst/>
          </a:prstGeom>
          <a:solidFill>
            <a:schemeClr val="dk1"/>
          </a:solidFill>
          <a:ln>
            <a:noFill/>
          </a:ln>
        </p:spPr>
        <p:txBody>
          <a:bodyPr spcFirstLastPara="1" wrap="square" lIns="121900" tIns="121900" rIns="121900" bIns="121900" anchor="ctr" anchorCtr="0">
            <a:noAutofit/>
          </a:bodyPr>
          <a:lstStyle/>
          <a:p>
            <a:pPr algn="ctr"/>
            <a:r>
              <a:rPr lang="es-PE" sz="1200">
                <a:solidFill>
                  <a:schemeClr val="lt1"/>
                </a:solidFill>
                <a:latin typeface="Fira Sans Extra Condensed"/>
                <a:ea typeface="Fira Sans Extra Condensed"/>
                <a:cs typeface="Fira Sans Extra Condensed"/>
                <a:sym typeface="Fira Sans Extra Condensed"/>
              </a:rPr>
              <a:t>PRIORIDAD 03</a:t>
            </a:r>
            <a:endParaRPr sz="1200">
              <a:solidFill>
                <a:schemeClr val="lt1"/>
              </a:solidFill>
              <a:latin typeface="Fira Sans Extra Condensed"/>
              <a:ea typeface="Fira Sans Extra Condensed"/>
              <a:cs typeface="Fira Sans Extra Condensed"/>
              <a:sym typeface="Fira Sans Extra Condensed"/>
            </a:endParaRPr>
          </a:p>
        </p:txBody>
      </p:sp>
      <p:sp>
        <p:nvSpPr>
          <p:cNvPr id="696" name="Google Shape;696;g1d87f9941a1_2_388"/>
          <p:cNvSpPr txBox="1"/>
          <p:nvPr/>
        </p:nvSpPr>
        <p:spPr>
          <a:xfrm>
            <a:off x="5262965" y="3879485"/>
            <a:ext cx="951900" cy="584543"/>
          </a:xfrm>
          <a:prstGeom prst="rect">
            <a:avLst/>
          </a:prstGeom>
          <a:noFill/>
          <a:ln>
            <a:noFill/>
          </a:ln>
        </p:spPr>
        <p:txBody>
          <a:bodyPr spcFirstLastPara="1" wrap="square" lIns="121900" tIns="121900" rIns="121900" bIns="121900" anchor="t" anchorCtr="0">
            <a:spAutoFit/>
          </a:bodyPr>
          <a:lstStyle/>
          <a:p>
            <a:pPr algn="ctr"/>
            <a:r>
              <a:rPr lang="es-PE" sz="733" b="1" dirty="0">
                <a:latin typeface="Roboto"/>
                <a:ea typeface="Roboto"/>
                <a:cs typeface="Roboto"/>
                <a:sym typeface="Roboto"/>
              </a:rPr>
              <a:t>10. PASAMANOS Y BARANDAS</a:t>
            </a:r>
            <a:endParaRPr sz="733" b="1" dirty="0">
              <a:latin typeface="Roboto"/>
              <a:ea typeface="Roboto"/>
              <a:cs typeface="Roboto"/>
              <a:sym typeface="Roboto"/>
            </a:endParaRPr>
          </a:p>
        </p:txBody>
      </p:sp>
      <p:pic>
        <p:nvPicPr>
          <p:cNvPr id="697" name="Google Shape;697;g1d87f9941a1_2_388"/>
          <p:cNvPicPr preferRelativeResize="0"/>
          <p:nvPr/>
        </p:nvPicPr>
        <p:blipFill rotWithShape="1">
          <a:blip r:embed="rId21">
            <a:alphaModFix/>
          </a:blip>
          <a:srcRect/>
          <a:stretch/>
        </p:blipFill>
        <p:spPr>
          <a:xfrm>
            <a:off x="5440584" y="3326386"/>
            <a:ext cx="596799" cy="596799"/>
          </a:xfrm>
          <a:prstGeom prst="rect">
            <a:avLst/>
          </a:prstGeom>
          <a:noFill/>
          <a:ln>
            <a:noFill/>
          </a:ln>
        </p:spPr>
      </p:pic>
      <p:sp>
        <p:nvSpPr>
          <p:cNvPr id="698" name="Google Shape;698;g1d87f9941a1_2_388"/>
          <p:cNvSpPr/>
          <p:nvPr/>
        </p:nvSpPr>
        <p:spPr>
          <a:xfrm rot="5400000">
            <a:off x="10706300" y="3150584"/>
            <a:ext cx="212400" cy="10563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81" name="CuadroTexto 80">
            <a:extLst>
              <a:ext uri="{FF2B5EF4-FFF2-40B4-BE49-F238E27FC236}">
                <a16:creationId xmlns:a16="http://schemas.microsoft.com/office/drawing/2014/main" id="{612D7165-5678-4BAE-B99A-50C95C33B64E}"/>
              </a:ext>
            </a:extLst>
          </p:cNvPr>
          <p:cNvSpPr txBox="1"/>
          <p:nvPr/>
        </p:nvSpPr>
        <p:spPr>
          <a:xfrm>
            <a:off x="773182" y="944891"/>
            <a:ext cx="10494540" cy="830997"/>
          </a:xfrm>
          <a:prstGeom prst="rect">
            <a:avLst/>
          </a:prstGeom>
          <a:noFill/>
        </p:spPr>
        <p:txBody>
          <a:bodyPr wrap="square" rtlCol="0">
            <a:spAutoFit/>
          </a:bodyPr>
          <a:lstStyle/>
          <a:p>
            <a:pPr algn="just"/>
            <a:r>
              <a:rPr lang="es-PE" sz="1600" dirty="0">
                <a:cs typeface="Calibri" panose="020F0502020204030204" pitchFamily="34" charset="0"/>
              </a:rPr>
              <a:t>La </a:t>
            </a:r>
            <a:r>
              <a:rPr lang="es-PE" sz="1600" b="1" dirty="0">
                <a:cs typeface="Calibri" panose="020F0502020204030204" pitchFamily="34" charset="0"/>
              </a:rPr>
              <a:t>Ficha de Acciones de Mantenimiento (FAM) </a:t>
            </a:r>
            <a:r>
              <a:rPr lang="es-PE" sz="1600" dirty="0">
                <a:cs typeface="Calibri" panose="020F0502020204030204" pitchFamily="34" charset="0"/>
              </a:rPr>
              <a:t>es el </a:t>
            </a:r>
            <a:r>
              <a:rPr lang="es-PE" sz="1600" b="1" dirty="0">
                <a:cs typeface="Calibri" panose="020F0502020204030204" pitchFamily="34" charset="0"/>
              </a:rPr>
              <a:t>instrumento</a:t>
            </a:r>
            <a:r>
              <a:rPr lang="es-PE" sz="1600" dirty="0">
                <a:cs typeface="Calibri" panose="020F0502020204030204" pitchFamily="34" charset="0"/>
              </a:rPr>
              <a:t> que los responsables de mantenimiento de cada institución educativa registra en el sistema Mi Mantenimiento para </a:t>
            </a:r>
            <a:r>
              <a:rPr lang="es-PE" sz="1600" b="1" dirty="0">
                <a:cs typeface="Calibri" panose="020F0502020204030204" pitchFamily="34" charset="0"/>
              </a:rPr>
              <a:t>programar las acciones permitidas </a:t>
            </a:r>
            <a:r>
              <a:rPr lang="es-PE" sz="1600" dirty="0">
                <a:cs typeface="Calibri" panose="020F0502020204030204" pitchFamily="34" charset="0"/>
              </a:rPr>
              <a:t>en las que se empleará la subvención económica dentro del marco normativo vigente para el programa en el período 2024-1.</a:t>
            </a:r>
          </a:p>
        </p:txBody>
      </p:sp>
      <p:sp>
        <p:nvSpPr>
          <p:cNvPr id="3" name="Rectángulo: esquinas redondeadas 2">
            <a:extLst>
              <a:ext uri="{FF2B5EF4-FFF2-40B4-BE49-F238E27FC236}">
                <a16:creationId xmlns:a16="http://schemas.microsoft.com/office/drawing/2014/main" id="{F1A8C098-48FC-4564-90FD-9B10ADCEF79B}"/>
              </a:ext>
            </a:extLst>
          </p:cNvPr>
          <p:cNvSpPr/>
          <p:nvPr/>
        </p:nvSpPr>
        <p:spPr>
          <a:xfrm>
            <a:off x="863694" y="2038701"/>
            <a:ext cx="8595126" cy="4135270"/>
          </a:xfrm>
          <a:prstGeom prst="roundRect">
            <a:avLst>
              <a:gd name="adj" fmla="val 4982"/>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5" name="Google Shape;362;p42">
            <a:extLst>
              <a:ext uri="{FF2B5EF4-FFF2-40B4-BE49-F238E27FC236}">
                <a16:creationId xmlns:a16="http://schemas.microsoft.com/office/drawing/2014/main" id="{B374CE73-ADE7-7646-B26A-CCB8D442B0BC}"/>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B42479-0706-490B-B51C-DE9B4A8E7479}"/>
              </a:ext>
            </a:extLst>
          </p:cNvPr>
          <p:cNvSpPr/>
          <p:nvPr/>
        </p:nvSpPr>
        <p:spPr>
          <a:xfrm>
            <a:off x="10639029" y="107489"/>
            <a:ext cx="1323190" cy="494852"/>
          </a:xfrm>
          <a:prstGeom prst="rect">
            <a:avLst/>
          </a:prstGeom>
          <a:solidFill>
            <a:srgbClr val="EAE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6F6F8"/>
              </a:solidFill>
            </a:endParaRPr>
          </a:p>
        </p:txBody>
      </p:sp>
      <p:pic>
        <p:nvPicPr>
          <p:cNvPr id="5" name="Imagen 4">
            <a:extLst>
              <a:ext uri="{FF2B5EF4-FFF2-40B4-BE49-F238E27FC236}">
                <a16:creationId xmlns:a16="http://schemas.microsoft.com/office/drawing/2014/main" id="{1FDE7F93-0C09-4BFC-AC95-E745093CA828}"/>
              </a:ext>
            </a:extLst>
          </p:cNvPr>
          <p:cNvPicPr>
            <a:picLocks noChangeAspect="1"/>
          </p:cNvPicPr>
          <p:nvPr/>
        </p:nvPicPr>
        <p:blipFill rotWithShape="1">
          <a:blip r:embed="rId2"/>
          <a:srcRect t="25148"/>
          <a:stretch/>
        </p:blipFill>
        <p:spPr>
          <a:xfrm>
            <a:off x="10639029" y="-22676"/>
            <a:ext cx="1056802" cy="625017"/>
          </a:xfrm>
          <a:prstGeom prst="rect">
            <a:avLst/>
          </a:prstGeom>
        </p:spPr>
      </p:pic>
      <p:sp>
        <p:nvSpPr>
          <p:cNvPr id="8" name="Google Shape;86;p5">
            <a:extLst>
              <a:ext uri="{FF2B5EF4-FFF2-40B4-BE49-F238E27FC236}">
                <a16:creationId xmlns:a16="http://schemas.microsoft.com/office/drawing/2014/main" id="{DE63C1B1-B09C-4677-B52E-4022E2F1F03C}"/>
              </a:ext>
            </a:extLst>
          </p:cNvPr>
          <p:cNvSpPr/>
          <p:nvPr/>
        </p:nvSpPr>
        <p:spPr>
          <a:xfrm>
            <a:off x="868840" y="4374294"/>
            <a:ext cx="7032818" cy="1755000"/>
          </a:xfrm>
          <a:prstGeom prst="roundRect">
            <a:avLst>
              <a:gd name="adj" fmla="val 4085"/>
            </a:avLst>
          </a:pr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ea typeface="Calibri"/>
              <a:cs typeface="Calibri"/>
              <a:sym typeface="Calibri"/>
            </a:endParaRPr>
          </a:p>
        </p:txBody>
      </p:sp>
      <p:sp>
        <p:nvSpPr>
          <p:cNvPr id="11" name="Google Shape;89;p5">
            <a:extLst>
              <a:ext uri="{FF2B5EF4-FFF2-40B4-BE49-F238E27FC236}">
                <a16:creationId xmlns:a16="http://schemas.microsoft.com/office/drawing/2014/main" id="{9A063C30-E692-4F0F-9AB6-2992C564E81E}"/>
              </a:ext>
            </a:extLst>
          </p:cNvPr>
          <p:cNvSpPr txBox="1"/>
          <p:nvPr/>
        </p:nvSpPr>
        <p:spPr>
          <a:xfrm>
            <a:off x="1049332" y="4374294"/>
            <a:ext cx="1754875" cy="18158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PE" sz="1400" i="0" u="none" strike="noStrike" cap="none" dirty="0">
                <a:solidFill>
                  <a:srgbClr val="000000"/>
                </a:solidFill>
                <a:ea typeface="Montserrat"/>
                <a:cs typeface="Montserrat" panose="020B0604020202020204" charset="0"/>
                <a:sym typeface="Montserrat"/>
              </a:rPr>
              <a:t>Identificación de problemas y solicitud de  evaluación de expertos.</a:t>
            </a:r>
          </a:p>
          <a:p>
            <a:pPr marL="0" marR="0" lvl="0" indent="0" algn="l" rtl="0">
              <a:lnSpc>
                <a:spcPct val="100000"/>
              </a:lnSpc>
              <a:spcBef>
                <a:spcPts val="0"/>
              </a:spcBef>
              <a:spcAft>
                <a:spcPts val="0"/>
              </a:spcAft>
              <a:buNone/>
            </a:pPr>
            <a:endParaRPr lang="es-PE" sz="1400" dirty="0">
              <a:ea typeface="Montserrat"/>
              <a:cs typeface="Montserrat" panose="020B0604020202020204" charset="0"/>
              <a:sym typeface="Montserrat"/>
            </a:endParaRPr>
          </a:p>
          <a:p>
            <a:pPr marL="0" marR="0" lvl="0" indent="0" algn="just" rtl="0">
              <a:lnSpc>
                <a:spcPct val="100000"/>
              </a:lnSpc>
              <a:spcBef>
                <a:spcPts val="0"/>
              </a:spcBef>
              <a:spcAft>
                <a:spcPts val="0"/>
              </a:spcAft>
              <a:buNone/>
            </a:pPr>
            <a:r>
              <a:rPr lang="es-PE" sz="1400" dirty="0">
                <a:ea typeface="Montserrat"/>
                <a:cs typeface="Montserrat" panose="020B0604020202020204" charset="0"/>
                <a:sym typeface="Montserrat"/>
              </a:rPr>
              <a:t>Por ejemplo, </a:t>
            </a:r>
            <a:r>
              <a:rPr lang="es-PE" sz="1400" i="0" u="none" strike="noStrike" cap="none" dirty="0">
                <a:solidFill>
                  <a:srgbClr val="000000"/>
                </a:solidFill>
                <a:ea typeface="Montserrat"/>
                <a:cs typeface="Montserrat" panose="020B0604020202020204" charset="0"/>
                <a:sym typeface="Montserrat"/>
              </a:rPr>
              <a:t>técnico albañil, electricista</a:t>
            </a:r>
            <a:r>
              <a:rPr lang="es-PE" sz="1400" dirty="0">
                <a:ea typeface="Montserrat"/>
                <a:cs typeface="Montserrat" panose="020B0604020202020204" charset="0"/>
                <a:sym typeface="Montserrat"/>
              </a:rPr>
              <a:t>, etc.</a:t>
            </a:r>
            <a:endParaRPr lang="es-PE" sz="1400" i="0" u="none" strike="noStrike" cap="none" dirty="0">
              <a:solidFill>
                <a:srgbClr val="000000"/>
              </a:solidFill>
              <a:ea typeface="Montserrat"/>
              <a:cs typeface="Montserrat" panose="020B0604020202020204" charset="0"/>
              <a:sym typeface="Montserrat"/>
            </a:endParaRPr>
          </a:p>
        </p:txBody>
      </p:sp>
      <p:sp>
        <p:nvSpPr>
          <p:cNvPr id="12" name="Google Shape;90;p5">
            <a:extLst>
              <a:ext uri="{FF2B5EF4-FFF2-40B4-BE49-F238E27FC236}">
                <a16:creationId xmlns:a16="http://schemas.microsoft.com/office/drawing/2014/main" id="{D9D059AC-4982-41B6-A780-359021ACAB6C}"/>
              </a:ext>
            </a:extLst>
          </p:cNvPr>
          <p:cNvSpPr txBox="1"/>
          <p:nvPr/>
        </p:nvSpPr>
        <p:spPr>
          <a:xfrm>
            <a:off x="4790860" y="4360939"/>
            <a:ext cx="14493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PE" sz="1400" i="0" u="none" strike="noStrike" cap="none" dirty="0">
                <a:solidFill>
                  <a:srgbClr val="000000"/>
                </a:solidFill>
                <a:ea typeface="Montserrat"/>
                <a:cs typeface="Montserrat" panose="020B0604020202020204" charset="0"/>
                <a:sym typeface="Montserrat"/>
              </a:rPr>
              <a:t>Ficha de Acci</a:t>
            </a:r>
            <a:r>
              <a:rPr lang="es-PE" sz="1400" dirty="0">
                <a:ea typeface="Montserrat"/>
                <a:cs typeface="Montserrat" panose="020B0604020202020204" charset="0"/>
                <a:sym typeface="Montserrat"/>
              </a:rPr>
              <a:t>ones de Mantenimiento (F</a:t>
            </a:r>
            <a:r>
              <a:rPr lang="es-PE" sz="1400" i="0" u="none" strike="noStrike" cap="none" dirty="0">
                <a:solidFill>
                  <a:srgbClr val="000000"/>
                </a:solidFill>
                <a:ea typeface="Montserrat"/>
                <a:cs typeface="Montserrat" panose="020B0604020202020204" charset="0"/>
                <a:sym typeface="Montserrat"/>
              </a:rPr>
              <a:t>AM)</a:t>
            </a:r>
          </a:p>
        </p:txBody>
      </p:sp>
      <p:sp>
        <p:nvSpPr>
          <p:cNvPr id="13" name="Google Shape;91;p5">
            <a:extLst>
              <a:ext uri="{FF2B5EF4-FFF2-40B4-BE49-F238E27FC236}">
                <a16:creationId xmlns:a16="http://schemas.microsoft.com/office/drawing/2014/main" id="{E9D0D5C8-1774-4D1B-8608-EC1B0BC38382}"/>
              </a:ext>
            </a:extLst>
          </p:cNvPr>
          <p:cNvSpPr txBox="1"/>
          <p:nvPr/>
        </p:nvSpPr>
        <p:spPr>
          <a:xfrm>
            <a:off x="6325363" y="4339505"/>
            <a:ext cx="14493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PE" sz="1400" i="0" u="none" strike="noStrike" cap="none" dirty="0">
                <a:solidFill>
                  <a:srgbClr val="000000"/>
                </a:solidFill>
                <a:ea typeface="Montserrat"/>
                <a:cs typeface="Montserrat" panose="020B0604020202020204" charset="0"/>
                <a:sym typeface="Montserrat"/>
              </a:rPr>
              <a:t>Por la UGEL y conforme con la priorización de acciones</a:t>
            </a:r>
          </a:p>
        </p:txBody>
      </p:sp>
      <p:sp>
        <p:nvSpPr>
          <p:cNvPr id="14" name="Google Shape;92;p5">
            <a:extLst>
              <a:ext uri="{FF2B5EF4-FFF2-40B4-BE49-F238E27FC236}">
                <a16:creationId xmlns:a16="http://schemas.microsoft.com/office/drawing/2014/main" id="{209B9AED-AC2C-4D5E-87F3-A6CA6BB46331}"/>
              </a:ext>
            </a:extLst>
          </p:cNvPr>
          <p:cNvSpPr txBox="1"/>
          <p:nvPr/>
        </p:nvSpPr>
        <p:spPr>
          <a:xfrm>
            <a:off x="3014119" y="4348729"/>
            <a:ext cx="144930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PE" sz="1400" dirty="0">
                <a:ea typeface="Montserrat"/>
                <a:cs typeface="Montserrat" panose="020B0604020202020204" charset="0"/>
                <a:sym typeface="Montserrat"/>
              </a:rPr>
              <a:t>Según factores climáticos:</a:t>
            </a:r>
          </a:p>
          <a:p>
            <a:pPr marL="0" marR="0" lvl="0" indent="0" algn="l" rtl="0">
              <a:lnSpc>
                <a:spcPct val="100000"/>
              </a:lnSpc>
              <a:spcBef>
                <a:spcPts val="0"/>
              </a:spcBef>
              <a:spcAft>
                <a:spcPts val="0"/>
              </a:spcAft>
              <a:buNone/>
            </a:pPr>
            <a:endParaRPr lang="es-PE" sz="1400" dirty="0">
              <a:ea typeface="Montserrat"/>
              <a:cs typeface="Montserrat" panose="020B0604020202020204" charset="0"/>
              <a:sym typeface="Montserrat"/>
            </a:endParaRPr>
          </a:p>
          <a:p>
            <a:pPr marL="0" marR="0" lvl="0" indent="0" algn="l" rtl="0">
              <a:lnSpc>
                <a:spcPct val="100000"/>
              </a:lnSpc>
              <a:spcBef>
                <a:spcPts val="0"/>
              </a:spcBef>
              <a:spcAft>
                <a:spcPts val="0"/>
              </a:spcAft>
              <a:buNone/>
            </a:pPr>
            <a:r>
              <a:rPr lang="es-PE" sz="1400" dirty="0">
                <a:ea typeface="Montserrat"/>
                <a:cs typeface="Montserrat" panose="020B0604020202020204" charset="0"/>
                <a:sym typeface="Montserrat"/>
              </a:rPr>
              <a:t>- Fenómeno</a:t>
            </a:r>
            <a:r>
              <a:rPr lang="es-PE" sz="1400" i="0" u="none" strike="noStrike" cap="none" dirty="0">
                <a:solidFill>
                  <a:srgbClr val="000000"/>
                </a:solidFill>
                <a:ea typeface="Montserrat"/>
                <a:cs typeface="Montserrat" panose="020B0604020202020204" charset="0"/>
                <a:sym typeface="Montserrat"/>
              </a:rPr>
              <a:t> El Niño</a:t>
            </a:r>
            <a:endParaRPr lang="es-PE" sz="1400" dirty="0">
              <a:ea typeface="Montserrat"/>
              <a:cs typeface="Montserrat" panose="020B0604020202020204" charset="0"/>
              <a:sym typeface="Montserrat"/>
            </a:endParaRPr>
          </a:p>
          <a:p>
            <a:pPr marL="0" marR="0" lvl="0" indent="0" algn="l" rtl="0">
              <a:lnSpc>
                <a:spcPct val="100000"/>
              </a:lnSpc>
              <a:spcBef>
                <a:spcPts val="0"/>
              </a:spcBef>
              <a:spcAft>
                <a:spcPts val="0"/>
              </a:spcAft>
              <a:buNone/>
            </a:pPr>
            <a:r>
              <a:rPr lang="es-PE" sz="1400" dirty="0">
                <a:ea typeface="Montserrat"/>
                <a:cs typeface="Montserrat" panose="020B0604020202020204" charset="0"/>
                <a:sym typeface="Montserrat"/>
              </a:rPr>
              <a:t>- </a:t>
            </a:r>
            <a:r>
              <a:rPr lang="es-PE" sz="1400" i="0" u="none" strike="noStrike" cap="none" dirty="0">
                <a:solidFill>
                  <a:srgbClr val="000000"/>
                </a:solidFill>
                <a:ea typeface="Montserrat"/>
                <a:cs typeface="Montserrat" panose="020B0604020202020204" charset="0"/>
                <a:sym typeface="Montserrat"/>
              </a:rPr>
              <a:t>Lluvias</a:t>
            </a:r>
          </a:p>
        </p:txBody>
      </p:sp>
      <p:sp>
        <p:nvSpPr>
          <p:cNvPr id="18" name="Google Shape;97;p5">
            <a:extLst>
              <a:ext uri="{FF2B5EF4-FFF2-40B4-BE49-F238E27FC236}">
                <a16:creationId xmlns:a16="http://schemas.microsoft.com/office/drawing/2014/main" id="{EC0825F5-5293-4AF4-8127-D2B8253CBD1F}"/>
              </a:ext>
            </a:extLst>
          </p:cNvPr>
          <p:cNvSpPr txBox="1"/>
          <p:nvPr/>
        </p:nvSpPr>
        <p:spPr>
          <a:xfrm>
            <a:off x="1111902" y="3300073"/>
            <a:ext cx="145950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1" i="0" u="none" strike="noStrike" cap="none" dirty="0">
                <a:solidFill>
                  <a:srgbClr val="000000"/>
                </a:solidFill>
                <a:ea typeface="Montserrat"/>
                <a:cs typeface="Montserrat" panose="020B0604020202020204" charset="0"/>
                <a:sym typeface="Montserrat"/>
              </a:rPr>
              <a:t>Diagnóstico de infraestructura</a:t>
            </a:r>
          </a:p>
        </p:txBody>
      </p:sp>
      <p:sp>
        <p:nvSpPr>
          <p:cNvPr id="19" name="Google Shape;98;p5">
            <a:extLst>
              <a:ext uri="{FF2B5EF4-FFF2-40B4-BE49-F238E27FC236}">
                <a16:creationId xmlns:a16="http://schemas.microsoft.com/office/drawing/2014/main" id="{3D756E0D-6406-479F-8B1E-5AB8F5A347DE}"/>
              </a:ext>
            </a:extLst>
          </p:cNvPr>
          <p:cNvSpPr txBox="1"/>
          <p:nvPr/>
        </p:nvSpPr>
        <p:spPr>
          <a:xfrm>
            <a:off x="4428647" y="3333539"/>
            <a:ext cx="183439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1" i="0" u="none" strike="noStrike" cap="none" dirty="0">
                <a:solidFill>
                  <a:srgbClr val="000000"/>
                </a:solidFill>
                <a:ea typeface="Montserrat"/>
                <a:cs typeface="Montserrat" panose="020B0604020202020204" charset="0"/>
                <a:sym typeface="Montserrat"/>
              </a:rPr>
              <a:t>Requerimiento técnico de acciones a ejecutar</a:t>
            </a:r>
          </a:p>
        </p:txBody>
      </p:sp>
      <p:sp>
        <p:nvSpPr>
          <p:cNvPr id="20" name="Google Shape;99;p5">
            <a:extLst>
              <a:ext uri="{FF2B5EF4-FFF2-40B4-BE49-F238E27FC236}">
                <a16:creationId xmlns:a16="http://schemas.microsoft.com/office/drawing/2014/main" id="{9DE073FF-3C45-484F-B3A7-E012078AFDB8}"/>
              </a:ext>
            </a:extLst>
          </p:cNvPr>
          <p:cNvSpPr txBox="1"/>
          <p:nvPr/>
        </p:nvSpPr>
        <p:spPr>
          <a:xfrm>
            <a:off x="6325363" y="3333539"/>
            <a:ext cx="1421100" cy="584735"/>
          </a:xfrm>
          <a:prstGeom prst="rect">
            <a:avLst/>
          </a:prstGeom>
          <a:noFill/>
          <a:ln>
            <a:noFill/>
          </a:ln>
        </p:spPr>
        <p:txBody>
          <a:bodyPr spcFirstLastPara="1" wrap="square" lIns="91425" tIns="45700" rIns="91425" bIns="45700" anchor="t" anchorCtr="0">
            <a:spAutoFit/>
          </a:bodyPr>
          <a:lstStyle>
            <a:defPPr>
              <a:defRPr lang="es-PE"/>
            </a:defPPr>
            <a:lvl1pPr marR="0" lvl="0" indent="0" algn="ctr">
              <a:lnSpc>
                <a:spcPct val="100000"/>
              </a:lnSpc>
              <a:spcBef>
                <a:spcPts val="0"/>
              </a:spcBef>
              <a:spcAft>
                <a:spcPts val="0"/>
              </a:spcAft>
              <a:buNone/>
              <a:defRPr sz="1400"/>
            </a:lvl1pPr>
          </a:lstStyle>
          <a:p>
            <a:r>
              <a:rPr lang="es-PE" sz="1600" b="1" dirty="0">
                <a:sym typeface="Montserrat"/>
              </a:rPr>
              <a:t>Evaluación del requerimiento</a:t>
            </a:r>
          </a:p>
        </p:txBody>
      </p:sp>
      <p:sp>
        <p:nvSpPr>
          <p:cNvPr id="21" name="Google Shape;100;p5">
            <a:extLst>
              <a:ext uri="{FF2B5EF4-FFF2-40B4-BE49-F238E27FC236}">
                <a16:creationId xmlns:a16="http://schemas.microsoft.com/office/drawing/2014/main" id="{173CEFC8-B687-4C12-94D6-8EA3C870A7AB}"/>
              </a:ext>
            </a:extLst>
          </p:cNvPr>
          <p:cNvSpPr txBox="1"/>
          <p:nvPr/>
        </p:nvSpPr>
        <p:spPr>
          <a:xfrm>
            <a:off x="2804208" y="3352322"/>
            <a:ext cx="14211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1" dirty="0">
                <a:sym typeface="Montserrat"/>
              </a:rPr>
              <a:t>Priorización de acciones</a:t>
            </a:r>
          </a:p>
        </p:txBody>
      </p:sp>
      <p:sp>
        <p:nvSpPr>
          <p:cNvPr id="22" name="Google Shape;101;p5">
            <a:extLst>
              <a:ext uri="{FF2B5EF4-FFF2-40B4-BE49-F238E27FC236}">
                <a16:creationId xmlns:a16="http://schemas.microsoft.com/office/drawing/2014/main" id="{6E1FB61F-9A25-42EE-A6E2-5A5690EA2F70}"/>
              </a:ext>
            </a:extLst>
          </p:cNvPr>
          <p:cNvSpPr/>
          <p:nvPr/>
        </p:nvSpPr>
        <p:spPr>
          <a:xfrm>
            <a:off x="1043049" y="1943720"/>
            <a:ext cx="6733708" cy="2286393"/>
          </a:xfrm>
          <a:prstGeom prst="roundRect">
            <a:avLst>
              <a:gd name="adj" fmla="val 6262"/>
            </a:avLst>
          </a:prstGeom>
          <a:noFill/>
          <a:ln w="38100" cap="flat" cmpd="sng">
            <a:solidFill>
              <a:srgbClr val="E94647"/>
            </a:solidFill>
            <a:prstDash val="sys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lt1"/>
              </a:solidFill>
              <a:latin typeface="Calibri" panose="020F0502020204030204" pitchFamily="34" charset="0"/>
              <a:cs typeface="Calibri" panose="020F0502020204030204" pitchFamily="34" charset="0"/>
              <a:sym typeface="Arial"/>
            </a:endParaRPr>
          </a:p>
        </p:txBody>
      </p:sp>
      <p:cxnSp>
        <p:nvCxnSpPr>
          <p:cNvPr id="23" name="Google Shape;102;p5">
            <a:extLst>
              <a:ext uri="{FF2B5EF4-FFF2-40B4-BE49-F238E27FC236}">
                <a16:creationId xmlns:a16="http://schemas.microsoft.com/office/drawing/2014/main" id="{1E3A9470-CDB7-4ABF-A948-C830B049B4FD}"/>
              </a:ext>
            </a:extLst>
          </p:cNvPr>
          <p:cNvCxnSpPr>
            <a:cxnSpLocks/>
          </p:cNvCxnSpPr>
          <p:nvPr/>
        </p:nvCxnSpPr>
        <p:spPr>
          <a:xfrm flipV="1">
            <a:off x="1111902" y="2748975"/>
            <a:ext cx="7206362" cy="40075"/>
          </a:xfrm>
          <a:prstGeom prst="straightConnector1">
            <a:avLst/>
          </a:prstGeom>
          <a:noFill/>
          <a:ln w="19050" cap="flat" cmpd="sng">
            <a:solidFill>
              <a:schemeClr val="dk2"/>
            </a:solidFill>
            <a:prstDash val="solid"/>
            <a:round/>
            <a:headEnd type="oval" w="med" len="med"/>
            <a:tailEnd type="triangle" w="med" len="med"/>
          </a:ln>
        </p:spPr>
      </p:cxnSp>
      <p:sp>
        <p:nvSpPr>
          <p:cNvPr id="26" name="Google Shape;105;p5">
            <a:extLst>
              <a:ext uri="{FF2B5EF4-FFF2-40B4-BE49-F238E27FC236}">
                <a16:creationId xmlns:a16="http://schemas.microsoft.com/office/drawing/2014/main" id="{F38D8CD8-7FB3-446D-8912-0E9706C7AF8B}"/>
              </a:ext>
            </a:extLst>
          </p:cNvPr>
          <p:cNvSpPr/>
          <p:nvPr/>
        </p:nvSpPr>
        <p:spPr>
          <a:xfrm>
            <a:off x="1373143" y="2316998"/>
            <a:ext cx="864000" cy="864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ontserrat" panose="020B0604020202020204" charset="0"/>
              <a:cs typeface="Montserrat" panose="020B0604020202020204" charset="0"/>
              <a:sym typeface="Arial"/>
            </a:endParaRPr>
          </a:p>
        </p:txBody>
      </p:sp>
      <p:sp>
        <p:nvSpPr>
          <p:cNvPr id="27" name="Google Shape;106;p5">
            <a:extLst>
              <a:ext uri="{FF2B5EF4-FFF2-40B4-BE49-F238E27FC236}">
                <a16:creationId xmlns:a16="http://schemas.microsoft.com/office/drawing/2014/main" id="{1553829B-0DE0-4A03-94C1-3315ABB8630E}"/>
              </a:ext>
            </a:extLst>
          </p:cNvPr>
          <p:cNvSpPr/>
          <p:nvPr/>
        </p:nvSpPr>
        <p:spPr>
          <a:xfrm>
            <a:off x="3101143" y="2316998"/>
            <a:ext cx="864000" cy="864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ontserrat" panose="020B0604020202020204" charset="0"/>
              <a:cs typeface="Montserrat" panose="020B0604020202020204" charset="0"/>
              <a:sym typeface="Arial"/>
            </a:endParaRPr>
          </a:p>
        </p:txBody>
      </p:sp>
      <p:sp>
        <p:nvSpPr>
          <p:cNvPr id="28" name="Google Shape;107;p5">
            <a:extLst>
              <a:ext uri="{FF2B5EF4-FFF2-40B4-BE49-F238E27FC236}">
                <a16:creationId xmlns:a16="http://schemas.microsoft.com/office/drawing/2014/main" id="{9520A37B-2152-480E-ABA9-D4F6814E9F61}"/>
              </a:ext>
            </a:extLst>
          </p:cNvPr>
          <p:cNvSpPr/>
          <p:nvPr/>
        </p:nvSpPr>
        <p:spPr>
          <a:xfrm>
            <a:off x="4829143" y="2316998"/>
            <a:ext cx="864000" cy="864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ontserrat" panose="020B0604020202020204" charset="0"/>
              <a:cs typeface="Montserrat" panose="020B0604020202020204" charset="0"/>
              <a:sym typeface="Arial"/>
            </a:endParaRPr>
          </a:p>
        </p:txBody>
      </p:sp>
      <p:sp>
        <p:nvSpPr>
          <p:cNvPr id="29" name="Google Shape;108;p5">
            <a:extLst>
              <a:ext uri="{FF2B5EF4-FFF2-40B4-BE49-F238E27FC236}">
                <a16:creationId xmlns:a16="http://schemas.microsoft.com/office/drawing/2014/main" id="{EAC01069-4C4A-44BE-9261-8F564372C5B9}"/>
              </a:ext>
            </a:extLst>
          </p:cNvPr>
          <p:cNvSpPr/>
          <p:nvPr/>
        </p:nvSpPr>
        <p:spPr>
          <a:xfrm>
            <a:off x="6557143" y="2316985"/>
            <a:ext cx="864000" cy="864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Montserrat" panose="020B0604020202020204" charset="0"/>
              <a:cs typeface="Montserrat" panose="020B0604020202020204" charset="0"/>
              <a:sym typeface="Arial"/>
            </a:endParaRPr>
          </a:p>
        </p:txBody>
      </p:sp>
      <p:pic>
        <p:nvPicPr>
          <p:cNvPr id="31" name="Google Shape;110;p5">
            <a:extLst>
              <a:ext uri="{FF2B5EF4-FFF2-40B4-BE49-F238E27FC236}">
                <a16:creationId xmlns:a16="http://schemas.microsoft.com/office/drawing/2014/main" id="{AEE9DFAC-C696-499F-BEAA-E957DE0E2A71}"/>
              </a:ext>
            </a:extLst>
          </p:cNvPr>
          <p:cNvPicPr preferRelativeResize="0"/>
          <p:nvPr/>
        </p:nvPicPr>
        <p:blipFill>
          <a:blip r:embed="rId3">
            <a:alphaModFix/>
          </a:blip>
          <a:stretch>
            <a:fillRect/>
          </a:stretch>
        </p:blipFill>
        <p:spPr>
          <a:xfrm>
            <a:off x="4917247" y="2424339"/>
            <a:ext cx="649275" cy="649290"/>
          </a:xfrm>
          <a:prstGeom prst="rect">
            <a:avLst/>
          </a:prstGeom>
          <a:noFill/>
          <a:ln>
            <a:noFill/>
          </a:ln>
        </p:spPr>
      </p:pic>
      <p:pic>
        <p:nvPicPr>
          <p:cNvPr id="32" name="Google Shape;111;p5">
            <a:extLst>
              <a:ext uri="{FF2B5EF4-FFF2-40B4-BE49-F238E27FC236}">
                <a16:creationId xmlns:a16="http://schemas.microsoft.com/office/drawing/2014/main" id="{2C336242-A29C-49EB-97ED-32F8B0CFCA8F}"/>
              </a:ext>
            </a:extLst>
          </p:cNvPr>
          <p:cNvPicPr preferRelativeResize="0"/>
          <p:nvPr/>
        </p:nvPicPr>
        <p:blipFill>
          <a:blip r:embed="rId4">
            <a:alphaModFix/>
          </a:blip>
          <a:stretch>
            <a:fillRect/>
          </a:stretch>
        </p:blipFill>
        <p:spPr>
          <a:xfrm>
            <a:off x="1543531" y="2500679"/>
            <a:ext cx="523200" cy="523200"/>
          </a:xfrm>
          <a:prstGeom prst="rect">
            <a:avLst/>
          </a:prstGeom>
          <a:noFill/>
          <a:ln>
            <a:noFill/>
          </a:ln>
        </p:spPr>
      </p:pic>
      <p:pic>
        <p:nvPicPr>
          <p:cNvPr id="33" name="Google Shape;112;p5">
            <a:extLst>
              <a:ext uri="{FF2B5EF4-FFF2-40B4-BE49-F238E27FC236}">
                <a16:creationId xmlns:a16="http://schemas.microsoft.com/office/drawing/2014/main" id="{D921DA51-26C0-4969-9A11-AE8901FA7B80}"/>
              </a:ext>
            </a:extLst>
          </p:cNvPr>
          <p:cNvPicPr preferRelativeResize="0"/>
          <p:nvPr/>
        </p:nvPicPr>
        <p:blipFill>
          <a:blip r:embed="rId5">
            <a:alphaModFix/>
          </a:blip>
          <a:stretch>
            <a:fillRect/>
          </a:stretch>
        </p:blipFill>
        <p:spPr>
          <a:xfrm>
            <a:off x="6671038" y="2424327"/>
            <a:ext cx="649275" cy="649300"/>
          </a:xfrm>
          <a:prstGeom prst="rect">
            <a:avLst/>
          </a:prstGeom>
          <a:noFill/>
          <a:ln>
            <a:noFill/>
          </a:ln>
        </p:spPr>
      </p:pic>
      <p:pic>
        <p:nvPicPr>
          <p:cNvPr id="35" name="Google Shape;114;p5">
            <a:extLst>
              <a:ext uri="{FF2B5EF4-FFF2-40B4-BE49-F238E27FC236}">
                <a16:creationId xmlns:a16="http://schemas.microsoft.com/office/drawing/2014/main" id="{E0C8369F-0457-4C13-A47E-37CA18CB95E2}"/>
              </a:ext>
            </a:extLst>
          </p:cNvPr>
          <p:cNvPicPr preferRelativeResize="0"/>
          <p:nvPr/>
        </p:nvPicPr>
        <p:blipFill>
          <a:blip r:embed="rId6">
            <a:alphaModFix/>
          </a:blip>
          <a:stretch>
            <a:fillRect/>
          </a:stretch>
        </p:blipFill>
        <p:spPr>
          <a:xfrm>
            <a:off x="3208484" y="2424325"/>
            <a:ext cx="649297" cy="649300"/>
          </a:xfrm>
          <a:prstGeom prst="rect">
            <a:avLst/>
          </a:prstGeom>
          <a:noFill/>
          <a:ln>
            <a:noFill/>
          </a:ln>
        </p:spPr>
      </p:pic>
      <p:sp>
        <p:nvSpPr>
          <p:cNvPr id="37" name="Título 2">
            <a:extLst>
              <a:ext uri="{FF2B5EF4-FFF2-40B4-BE49-F238E27FC236}">
                <a16:creationId xmlns:a16="http://schemas.microsoft.com/office/drawing/2014/main" id="{1F6B1B09-F99D-4C50-BAF4-975FE2BB8B84}"/>
              </a:ext>
            </a:extLst>
          </p:cNvPr>
          <p:cNvSpPr txBox="1"/>
          <p:nvPr/>
        </p:nvSpPr>
        <p:spPr>
          <a:xfrm>
            <a:off x="8846406" y="4036856"/>
            <a:ext cx="1834392" cy="386513"/>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algn="ctr"/>
            <a:r>
              <a:rPr lang="es-MX" sz="1600" spc="0" dirty="0">
                <a:solidFill>
                  <a:schemeClr val="tx1"/>
                </a:solidFill>
                <a:latin typeface="+mn-lt"/>
                <a:ea typeface="+mn-ea"/>
                <a:cs typeface="+mn-cs"/>
              </a:rPr>
              <a:t>Registro de la FAM en el sistema Mi Mantenimiento</a:t>
            </a:r>
          </a:p>
        </p:txBody>
      </p:sp>
      <p:grpSp>
        <p:nvGrpSpPr>
          <p:cNvPr id="40" name="Grupo 14">
            <a:extLst>
              <a:ext uri="{FF2B5EF4-FFF2-40B4-BE49-F238E27FC236}">
                <a16:creationId xmlns:a16="http://schemas.microsoft.com/office/drawing/2014/main" id="{7D9FCEBB-03A4-4AA8-96E2-89AF2D3CEE34}"/>
              </a:ext>
            </a:extLst>
          </p:cNvPr>
          <p:cNvGrpSpPr/>
          <p:nvPr/>
        </p:nvGrpSpPr>
        <p:grpSpPr>
          <a:xfrm>
            <a:off x="8336029" y="2427682"/>
            <a:ext cx="2625215" cy="1362483"/>
            <a:chOff x="4572000" y="1490441"/>
            <a:chExt cx="1390650" cy="752475"/>
          </a:xfrm>
        </p:grpSpPr>
        <p:pic>
          <p:nvPicPr>
            <p:cNvPr id="41" name="Gráfico 15">
              <a:extLst>
                <a:ext uri="{FF2B5EF4-FFF2-40B4-BE49-F238E27FC236}">
                  <a16:creationId xmlns:a16="http://schemas.microsoft.com/office/drawing/2014/main" id="{2F5E1E6E-61B3-48B3-9149-D8861D679CBE}"/>
                </a:ext>
              </a:extLst>
            </p:cNvPr>
            <p:cNvPicPr>
              <a:picLocks noChangeAspect="1"/>
            </p:cNvPicPr>
            <p:nvPr/>
          </p:nvPicPr>
          <p:blipFill>
            <a:blip r:embed="rId7"/>
            <a:stretch>
              <a:fillRect/>
            </a:stretch>
          </p:blipFill>
          <p:spPr>
            <a:xfrm>
              <a:off x="4572000" y="1490441"/>
              <a:ext cx="1390650" cy="752475"/>
            </a:xfrm>
            <a:prstGeom prst="rect">
              <a:avLst/>
            </a:prstGeom>
          </p:spPr>
        </p:pic>
        <p:pic>
          <p:nvPicPr>
            <p:cNvPr id="43" name="Imagen 16">
              <a:extLst>
                <a:ext uri="{FF2B5EF4-FFF2-40B4-BE49-F238E27FC236}">
                  <a16:creationId xmlns:a16="http://schemas.microsoft.com/office/drawing/2014/main" id="{3D267545-6EBC-4040-A370-BA24CAECFB19}"/>
                </a:ext>
              </a:extLst>
            </p:cNvPr>
            <p:cNvPicPr>
              <a:picLocks noChangeAspect="1"/>
            </p:cNvPicPr>
            <p:nvPr/>
          </p:nvPicPr>
          <p:blipFill>
            <a:blip r:embed="rId8"/>
            <a:stretch>
              <a:fillRect/>
            </a:stretch>
          </p:blipFill>
          <p:spPr>
            <a:xfrm>
              <a:off x="4868820" y="1534173"/>
              <a:ext cx="907803" cy="582798"/>
            </a:xfrm>
            <a:prstGeom prst="rect">
              <a:avLst/>
            </a:prstGeom>
          </p:spPr>
        </p:pic>
      </p:grpSp>
      <p:sp>
        <p:nvSpPr>
          <p:cNvPr id="34" name="Google Shape;362;p42">
            <a:extLst>
              <a:ext uri="{FF2B5EF4-FFF2-40B4-BE49-F238E27FC236}">
                <a16:creationId xmlns:a16="http://schemas.microsoft.com/office/drawing/2014/main" id="{BEDCE95E-9315-E44D-B69A-D9EC427B6FE0}"/>
              </a:ext>
            </a:extLst>
          </p:cNvPr>
          <p:cNvSpPr txBox="1"/>
          <p:nvPr/>
        </p:nvSpPr>
        <p:spPr>
          <a:xfrm>
            <a:off x="274927" y="295678"/>
            <a:ext cx="4847200"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Programación de acciones</a:t>
            </a:r>
            <a:endParaRPr lang="es-PE" sz="3200" b="1" dirty="0">
              <a:solidFill>
                <a:srgbClr val="4382C3"/>
              </a:solidFill>
              <a:cs typeface="Calibri"/>
              <a:sym typeface="Arial"/>
            </a:endParaRPr>
          </a:p>
        </p:txBody>
      </p:sp>
      <p:sp>
        <p:nvSpPr>
          <p:cNvPr id="44" name="Rectángulo 43">
            <a:extLst>
              <a:ext uri="{FF2B5EF4-FFF2-40B4-BE49-F238E27FC236}">
                <a16:creationId xmlns:a16="http://schemas.microsoft.com/office/drawing/2014/main" id="{031BFCAB-1679-C940-A7D1-5CD376CE687A}"/>
              </a:ext>
            </a:extLst>
          </p:cNvPr>
          <p:cNvSpPr/>
          <p:nvPr/>
        </p:nvSpPr>
        <p:spPr>
          <a:xfrm>
            <a:off x="3530467" y="1021556"/>
            <a:ext cx="5010616" cy="406908"/>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8" name="Rectángulo 37">
            <a:extLst>
              <a:ext uri="{FF2B5EF4-FFF2-40B4-BE49-F238E27FC236}">
                <a16:creationId xmlns:a16="http://schemas.microsoft.com/office/drawing/2014/main" id="{DC12FAEF-AD5D-43AF-A813-EE93AE45A7B6}"/>
              </a:ext>
            </a:extLst>
          </p:cNvPr>
          <p:cNvSpPr/>
          <p:nvPr/>
        </p:nvSpPr>
        <p:spPr>
          <a:xfrm>
            <a:off x="2507405" y="1037234"/>
            <a:ext cx="7056740" cy="400110"/>
          </a:xfrm>
          <a:prstGeom prst="rect">
            <a:avLst/>
          </a:prstGeom>
          <a:noFill/>
        </p:spPr>
        <p:txBody>
          <a:bodyPr wrap="square" rtlCol="0">
            <a:spAutoFit/>
          </a:bodyPr>
          <a:lstStyle/>
          <a:p>
            <a:pPr algn="ctr"/>
            <a:r>
              <a:rPr lang="es-PE" sz="2000" b="1" dirty="0">
                <a:solidFill>
                  <a:schemeClr val="bg1"/>
                </a:solidFill>
                <a:latin typeface="Calibri" panose="020F0502020204030204" pitchFamily="34" charset="0"/>
                <a:cs typeface="Calibri" panose="020F0502020204030204" pitchFamily="34" charset="0"/>
              </a:rPr>
              <a:t>¿Cómo gestionar acciones de mantenimiento?</a:t>
            </a:r>
          </a:p>
        </p:txBody>
      </p:sp>
    </p:spTree>
    <p:extLst>
      <p:ext uri="{BB962C8B-B14F-4D97-AF65-F5344CB8AC3E}">
        <p14:creationId xmlns:p14="http://schemas.microsoft.com/office/powerpoint/2010/main" val="1735673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4" name="Google Shape;362;p42">
            <a:extLst>
              <a:ext uri="{FF2B5EF4-FFF2-40B4-BE49-F238E27FC236}">
                <a16:creationId xmlns:a16="http://schemas.microsoft.com/office/drawing/2014/main" id="{D2DF7873-A37E-6149-B432-A996E2EEEEC6}"/>
              </a:ext>
            </a:extLst>
          </p:cNvPr>
          <p:cNvSpPr txBox="1"/>
          <p:nvPr/>
        </p:nvSpPr>
        <p:spPr>
          <a:xfrm>
            <a:off x="274927" y="295678"/>
            <a:ext cx="4847200"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Programación de acciones</a:t>
            </a:r>
            <a:endParaRPr lang="es-PE" sz="3200" b="1" dirty="0">
              <a:solidFill>
                <a:srgbClr val="4382C3"/>
              </a:solidFill>
              <a:cs typeface="Calibri"/>
              <a:sym typeface="Arial"/>
            </a:endParaRPr>
          </a:p>
        </p:txBody>
      </p:sp>
      <p:sp>
        <p:nvSpPr>
          <p:cNvPr id="25" name="Rectángulo 24">
            <a:extLst>
              <a:ext uri="{FF2B5EF4-FFF2-40B4-BE49-F238E27FC236}">
                <a16:creationId xmlns:a16="http://schemas.microsoft.com/office/drawing/2014/main" id="{4C8F0EB0-725F-FD49-ABF0-131D6499BC67}"/>
              </a:ext>
            </a:extLst>
          </p:cNvPr>
          <p:cNvSpPr/>
          <p:nvPr/>
        </p:nvSpPr>
        <p:spPr>
          <a:xfrm>
            <a:off x="3750527" y="1185108"/>
            <a:ext cx="4690946" cy="406908"/>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Título 2">
            <a:extLst>
              <a:ext uri="{FF2B5EF4-FFF2-40B4-BE49-F238E27FC236}">
                <a16:creationId xmlns:a16="http://schemas.microsoft.com/office/drawing/2014/main" id="{56964E6C-52C0-CF43-92DA-AF685FEE35ED}"/>
              </a:ext>
            </a:extLst>
          </p:cNvPr>
          <p:cNvSpPr txBox="1"/>
          <p:nvPr/>
        </p:nvSpPr>
        <p:spPr>
          <a:xfrm>
            <a:off x="3621096" y="1213919"/>
            <a:ext cx="4949808" cy="386513"/>
          </a:xfrm>
          <a:prstGeom prst="rect">
            <a:avLst/>
          </a:prstGeom>
        </p:spPr>
        <p:txBody>
          <a:bodyPr vert="horz" lIns="121920" tIns="60960" rIns="121920" bIns="60960" rtlCol="0" anchor="ctr">
            <a:noAutofit/>
          </a:bodyPr>
          <a:lstStyle>
            <a:defPPr>
              <a:defRPr lang="es-PE"/>
            </a:defPPr>
            <a:lvl1pPr algn="ctr">
              <a:lnSpc>
                <a:spcPct val="90000"/>
              </a:lnSpc>
              <a:spcBef>
                <a:spcPct val="0"/>
              </a:spcBef>
              <a:buNone/>
              <a:defRPr sz="2400" b="1" spc="-100" baseline="0">
                <a:effectLst/>
                <a:latin typeface="Calibri" panose="020F0502020204030204" pitchFamily="34" charset="0"/>
                <a:cs typeface="Calibri" panose="020F0502020204030204" pitchFamily="34" charset="0"/>
              </a:defRPr>
            </a:lvl1pPr>
          </a:lstStyle>
          <a:p>
            <a:r>
              <a:rPr lang="es-MX" spc="0" dirty="0">
                <a:solidFill>
                  <a:schemeClr val="bg1"/>
                </a:solidFill>
              </a:rPr>
              <a:t>Luego de la verificación de la FAM</a:t>
            </a:r>
          </a:p>
        </p:txBody>
      </p:sp>
      <p:grpSp>
        <p:nvGrpSpPr>
          <p:cNvPr id="44" name="Grupo 43">
            <a:extLst>
              <a:ext uri="{FF2B5EF4-FFF2-40B4-BE49-F238E27FC236}">
                <a16:creationId xmlns:a16="http://schemas.microsoft.com/office/drawing/2014/main" id="{A708AACF-FBD3-194E-BC62-275DEC7EA516}"/>
              </a:ext>
            </a:extLst>
          </p:cNvPr>
          <p:cNvGrpSpPr/>
          <p:nvPr/>
        </p:nvGrpSpPr>
        <p:grpSpPr>
          <a:xfrm>
            <a:off x="829824" y="2615014"/>
            <a:ext cx="10733073" cy="2129041"/>
            <a:chOff x="657461" y="2953472"/>
            <a:chExt cx="10733073" cy="2129041"/>
          </a:xfrm>
        </p:grpSpPr>
        <p:sp>
          <p:nvSpPr>
            <p:cNvPr id="45" name="Google Shape;551;p31">
              <a:extLst>
                <a:ext uri="{FF2B5EF4-FFF2-40B4-BE49-F238E27FC236}">
                  <a16:creationId xmlns:a16="http://schemas.microsoft.com/office/drawing/2014/main" id="{9C579056-1EBF-0841-BC1A-7D43B2354A9D}"/>
                </a:ext>
              </a:extLst>
            </p:cNvPr>
            <p:cNvSpPr txBox="1"/>
            <p:nvPr/>
          </p:nvSpPr>
          <p:spPr>
            <a:xfrm>
              <a:off x="9191009" y="4611713"/>
              <a:ext cx="1947596" cy="360484"/>
            </a:xfrm>
            <a:prstGeom prst="rect">
              <a:avLst/>
            </a:prstGeom>
            <a:noFill/>
            <a:ln>
              <a:noFill/>
            </a:ln>
          </p:spPr>
          <p:txBody>
            <a:bodyPr spcFirstLastPara="1" wrap="square" lIns="121900" tIns="121900" rIns="121900" bIns="121900" anchor="ctr" anchorCtr="0">
              <a:noAutofit/>
            </a:bodyPr>
            <a:lstStyle>
              <a:defPPr>
                <a:defRPr lang="es-PE"/>
              </a:defPPr>
              <a:lvl1pPr algn="ctr">
                <a:defRPr sz="1400" b="1">
                  <a:latin typeface="Montserrat" panose="020B0604020202020204" charset="0"/>
                  <a:ea typeface="Fira Sans Extra Condensed"/>
                  <a:cs typeface="Montserrat" panose="020B0604020202020204" charset="0"/>
                </a:defRPr>
              </a:lvl1pPr>
            </a:lstStyle>
            <a:p>
              <a:r>
                <a:rPr lang="es-PE" sz="1800" dirty="0">
                  <a:latin typeface="+mn-lt"/>
                  <a:sym typeface="Fira Sans Extra Condensed"/>
                </a:rPr>
                <a:t>Inicio de</a:t>
              </a:r>
            </a:p>
            <a:p>
              <a:r>
                <a:rPr lang="es-PE" sz="1800" dirty="0">
                  <a:latin typeface="+mn-lt"/>
                  <a:sym typeface="Fira Sans Extra Condensed"/>
                </a:rPr>
                <a:t>ejecución</a:t>
              </a:r>
            </a:p>
          </p:txBody>
        </p:sp>
        <p:grpSp>
          <p:nvGrpSpPr>
            <p:cNvPr id="46" name="Grupo 45">
              <a:extLst>
                <a:ext uri="{FF2B5EF4-FFF2-40B4-BE49-F238E27FC236}">
                  <a16:creationId xmlns:a16="http://schemas.microsoft.com/office/drawing/2014/main" id="{F65BDFB0-D0AF-9146-A647-0B8830C52FB7}"/>
                </a:ext>
              </a:extLst>
            </p:cNvPr>
            <p:cNvGrpSpPr/>
            <p:nvPr/>
          </p:nvGrpSpPr>
          <p:grpSpPr>
            <a:xfrm>
              <a:off x="657461" y="3008923"/>
              <a:ext cx="1542400" cy="2073590"/>
              <a:chOff x="1777701" y="4731966"/>
              <a:chExt cx="1542400" cy="2073590"/>
            </a:xfrm>
          </p:grpSpPr>
          <p:sp>
            <p:nvSpPr>
              <p:cNvPr id="57" name="Google Shape;550;p31">
                <a:extLst>
                  <a:ext uri="{FF2B5EF4-FFF2-40B4-BE49-F238E27FC236}">
                    <a16:creationId xmlns:a16="http://schemas.microsoft.com/office/drawing/2014/main" id="{0E82AE4D-3E73-D54F-8C7A-60FB239501CD}"/>
                  </a:ext>
                </a:extLst>
              </p:cNvPr>
              <p:cNvSpPr txBox="1"/>
              <p:nvPr/>
            </p:nvSpPr>
            <p:spPr>
              <a:xfrm>
                <a:off x="1777701" y="6425827"/>
                <a:ext cx="1542400" cy="379729"/>
              </a:xfrm>
              <a:prstGeom prst="rect">
                <a:avLst/>
              </a:prstGeom>
              <a:noFill/>
              <a:ln>
                <a:noFill/>
              </a:ln>
            </p:spPr>
            <p:txBody>
              <a:bodyPr spcFirstLastPara="1" wrap="square" lIns="121900" tIns="121900" rIns="121900" bIns="121900" anchor="ctr" anchorCtr="0">
                <a:noAutofit/>
              </a:bodyPr>
              <a:lstStyle/>
              <a:p>
                <a:pPr algn="ctr"/>
                <a:r>
                  <a:rPr lang="es-PE" b="1" dirty="0">
                    <a:ea typeface="Fira Sans Extra Condensed"/>
                    <a:cs typeface="Montserrat" panose="020B0604020202020204" charset="0"/>
                    <a:sym typeface="Fira Sans Extra Condensed"/>
                  </a:rPr>
                  <a:t>FAM </a:t>
                </a:r>
              </a:p>
              <a:p>
                <a:pPr algn="ctr"/>
                <a:r>
                  <a:rPr lang="es-PE" b="1" dirty="0">
                    <a:ea typeface="Fira Sans Extra Condensed"/>
                    <a:cs typeface="Montserrat" panose="020B0604020202020204" charset="0"/>
                    <a:sym typeface="Fira Sans Extra Condensed"/>
                  </a:rPr>
                  <a:t>verificada</a:t>
                </a:r>
              </a:p>
            </p:txBody>
          </p:sp>
          <p:grpSp>
            <p:nvGrpSpPr>
              <p:cNvPr id="58" name="Grupo 57">
                <a:extLst>
                  <a:ext uri="{FF2B5EF4-FFF2-40B4-BE49-F238E27FC236}">
                    <a16:creationId xmlns:a16="http://schemas.microsoft.com/office/drawing/2014/main" id="{A2917AD2-E451-4746-98F7-1660C61CCE2D}"/>
                  </a:ext>
                </a:extLst>
              </p:cNvPr>
              <p:cNvGrpSpPr/>
              <p:nvPr/>
            </p:nvGrpSpPr>
            <p:grpSpPr>
              <a:xfrm>
                <a:off x="1863005" y="4731966"/>
                <a:ext cx="1371791" cy="1465882"/>
                <a:chOff x="8253846" y="4086195"/>
                <a:chExt cx="1636929" cy="1822582"/>
              </a:xfrm>
            </p:grpSpPr>
            <p:grpSp>
              <p:nvGrpSpPr>
                <p:cNvPr id="59" name="Grupo 58">
                  <a:extLst>
                    <a:ext uri="{FF2B5EF4-FFF2-40B4-BE49-F238E27FC236}">
                      <a16:creationId xmlns:a16="http://schemas.microsoft.com/office/drawing/2014/main" id="{9E89234E-1DEE-E448-AA37-914CAF46EA57}"/>
                    </a:ext>
                  </a:extLst>
                </p:cNvPr>
                <p:cNvGrpSpPr/>
                <p:nvPr/>
              </p:nvGrpSpPr>
              <p:grpSpPr>
                <a:xfrm>
                  <a:off x="8253846" y="4086195"/>
                  <a:ext cx="1636929" cy="1822582"/>
                  <a:chOff x="2554234" y="1896929"/>
                  <a:chExt cx="3476599" cy="4639662"/>
                </a:xfrm>
              </p:grpSpPr>
              <p:pic>
                <p:nvPicPr>
                  <p:cNvPr id="61" name="Picture 10" descr="Vectores e ilustraciones de Documento aprobado para descargar gratis |  Freepik">
                    <a:extLst>
                      <a:ext uri="{FF2B5EF4-FFF2-40B4-BE49-F238E27FC236}">
                        <a16:creationId xmlns:a16="http://schemas.microsoft.com/office/drawing/2014/main" id="{EE861E6E-B3F2-F747-895D-CE9CC75248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35" t="10182" r="20728"/>
                  <a:stretch/>
                </p:blipFill>
                <p:spPr bwMode="auto">
                  <a:xfrm>
                    <a:off x="2554234" y="1896929"/>
                    <a:ext cx="3476599" cy="4639662"/>
                  </a:xfrm>
                  <a:prstGeom prst="rect">
                    <a:avLst/>
                  </a:prstGeom>
                  <a:noFill/>
                  <a:extLst>
                    <a:ext uri="{909E8E84-426E-40DD-AFC4-6F175D3DCCD1}">
                      <a14:hiddenFill xmlns:a14="http://schemas.microsoft.com/office/drawing/2010/main">
                        <a:solidFill>
                          <a:srgbClr val="FFFFFF"/>
                        </a:solidFill>
                      </a14:hiddenFill>
                    </a:ext>
                  </a:extLst>
                </p:spPr>
              </p:pic>
              <p:sp>
                <p:nvSpPr>
                  <p:cNvPr id="62" name="CuadroTexto 61">
                    <a:extLst>
                      <a:ext uri="{FF2B5EF4-FFF2-40B4-BE49-F238E27FC236}">
                        <a16:creationId xmlns:a16="http://schemas.microsoft.com/office/drawing/2014/main" id="{57AD6DF8-EA8A-BD47-AA33-B41F89493A04}"/>
                      </a:ext>
                    </a:extLst>
                  </p:cNvPr>
                  <p:cNvSpPr txBox="1"/>
                  <p:nvPr/>
                </p:nvSpPr>
                <p:spPr>
                  <a:xfrm rot="19649422">
                    <a:off x="3309673" y="3358452"/>
                    <a:ext cx="2138100" cy="828022"/>
                  </a:xfrm>
                  <a:prstGeom prst="rect">
                    <a:avLst/>
                  </a:prstGeom>
                  <a:noFill/>
                </p:spPr>
                <p:txBody>
                  <a:bodyPr wrap="square" rtlCol="0">
                    <a:spAutoFit/>
                  </a:bodyPr>
                  <a:lstStyle/>
                  <a:p>
                    <a:pPr algn="ctr"/>
                    <a:r>
                      <a:rPr lang="es-MX" sz="1100" i="1" dirty="0">
                        <a:solidFill>
                          <a:srgbClr val="E11395"/>
                        </a:solidFill>
                        <a:effectLst>
                          <a:outerShdw blurRad="38100" dist="38100" dir="2700000" algn="tl">
                            <a:srgbClr val="000000">
                              <a:alpha val="43137"/>
                            </a:srgbClr>
                          </a:outerShdw>
                        </a:effectLst>
                        <a:cs typeface="Montserrat" panose="020B0604020202020204" charset="0"/>
                      </a:rPr>
                      <a:t>Verificada</a:t>
                    </a:r>
                  </a:p>
                </p:txBody>
              </p:sp>
            </p:grpSp>
            <p:sp>
              <p:nvSpPr>
                <p:cNvPr id="60" name="CuadroTexto 59">
                  <a:extLst>
                    <a:ext uri="{FF2B5EF4-FFF2-40B4-BE49-F238E27FC236}">
                      <a16:creationId xmlns:a16="http://schemas.microsoft.com/office/drawing/2014/main" id="{50423DC8-E39D-E049-A2ED-4C77C6211EF5}"/>
                    </a:ext>
                  </a:extLst>
                </p:cNvPr>
                <p:cNvSpPr txBox="1"/>
                <p:nvPr/>
              </p:nvSpPr>
              <p:spPr>
                <a:xfrm rot="21182205">
                  <a:off x="8268593" y="4394976"/>
                  <a:ext cx="1249032" cy="325269"/>
                </a:xfrm>
                <a:prstGeom prst="rect">
                  <a:avLst/>
                </a:prstGeom>
                <a:noFill/>
              </p:spPr>
              <p:txBody>
                <a:bodyPr wrap="square" rtlCol="0">
                  <a:spAutoFit/>
                </a:bodyPr>
                <a:lstStyle>
                  <a:defPPr>
                    <a:defRPr lang="es-PE"/>
                  </a:defPPr>
                  <a:lvl1pPr algn="ctr">
                    <a:defRPr sz="1000" i="1">
                      <a:solidFill>
                        <a:srgbClr val="E11395"/>
                      </a:solidFill>
                      <a:effectLst>
                        <a:outerShdw blurRad="38100" dist="38100" dir="2700000" algn="tl">
                          <a:srgbClr val="000000">
                            <a:alpha val="43137"/>
                          </a:srgbClr>
                        </a:outerShdw>
                      </a:effectLst>
                      <a:latin typeface="Montserrat" panose="020B0604020202020204" charset="0"/>
                      <a:cs typeface="Montserrat" panose="020B0604020202020204" charset="0"/>
                    </a:defRPr>
                  </a:lvl1pPr>
                </a:lstStyle>
                <a:p>
                  <a:r>
                    <a:rPr lang="es-MX" sz="1100" dirty="0">
                      <a:latin typeface="+mn-lt"/>
                    </a:rPr>
                    <a:t>2024</a:t>
                  </a:r>
                </a:p>
              </p:txBody>
            </p:sp>
          </p:grpSp>
        </p:grpSp>
        <p:grpSp>
          <p:nvGrpSpPr>
            <p:cNvPr id="47" name="Grupo 46">
              <a:extLst>
                <a:ext uri="{FF2B5EF4-FFF2-40B4-BE49-F238E27FC236}">
                  <a16:creationId xmlns:a16="http://schemas.microsoft.com/office/drawing/2014/main" id="{57F67D47-E478-D144-8730-0609951BDF3A}"/>
                </a:ext>
              </a:extLst>
            </p:cNvPr>
            <p:cNvGrpSpPr/>
            <p:nvPr/>
          </p:nvGrpSpPr>
          <p:grpSpPr>
            <a:xfrm>
              <a:off x="4948137" y="2953472"/>
              <a:ext cx="1963570" cy="2129040"/>
              <a:chOff x="5294206" y="4450968"/>
              <a:chExt cx="1739641" cy="2129040"/>
            </a:xfrm>
          </p:grpSpPr>
          <p:sp>
            <p:nvSpPr>
              <p:cNvPr id="53" name="Google Shape;550;p31">
                <a:extLst>
                  <a:ext uri="{FF2B5EF4-FFF2-40B4-BE49-F238E27FC236}">
                    <a16:creationId xmlns:a16="http://schemas.microsoft.com/office/drawing/2014/main" id="{C32B18AF-196B-6943-9C59-B4BB2D5629DC}"/>
                  </a:ext>
                </a:extLst>
              </p:cNvPr>
              <p:cNvSpPr txBox="1"/>
              <p:nvPr/>
            </p:nvSpPr>
            <p:spPr>
              <a:xfrm>
                <a:off x="5294207" y="6200279"/>
                <a:ext cx="1739640" cy="379729"/>
              </a:xfrm>
              <a:prstGeom prst="rect">
                <a:avLst/>
              </a:prstGeom>
              <a:noFill/>
              <a:ln>
                <a:noFill/>
              </a:ln>
            </p:spPr>
            <p:txBody>
              <a:bodyPr spcFirstLastPara="1" wrap="square" lIns="121900" tIns="121900" rIns="121900" bIns="121900" anchor="ctr" anchorCtr="0">
                <a:noAutofit/>
              </a:bodyPr>
              <a:lstStyle>
                <a:defPPr>
                  <a:defRPr lang="es-PE"/>
                </a:defPPr>
                <a:lvl1pPr algn="ctr">
                  <a:defRPr sz="1400" b="1">
                    <a:latin typeface="Montserrat" panose="020B0604020202020204" charset="0"/>
                    <a:ea typeface="Fira Sans Extra Condensed"/>
                    <a:cs typeface="Montserrat" panose="020B0604020202020204" charset="0"/>
                  </a:defRPr>
                </a:lvl1pPr>
              </a:lstStyle>
              <a:p>
                <a:r>
                  <a:rPr lang="es-PE" sz="1800" dirty="0">
                    <a:latin typeface="+mn-lt"/>
                    <a:sym typeface="Fira Sans Extra Condensed"/>
                  </a:rPr>
                  <a:t>Activación de cuenta del BN</a:t>
                </a:r>
              </a:p>
            </p:txBody>
          </p:sp>
          <p:grpSp>
            <p:nvGrpSpPr>
              <p:cNvPr id="54" name="Grupo 53">
                <a:extLst>
                  <a:ext uri="{FF2B5EF4-FFF2-40B4-BE49-F238E27FC236}">
                    <a16:creationId xmlns:a16="http://schemas.microsoft.com/office/drawing/2014/main" id="{5AE6AC4D-4EF3-5547-83F2-5AC95008713F}"/>
                  </a:ext>
                </a:extLst>
              </p:cNvPr>
              <p:cNvGrpSpPr/>
              <p:nvPr/>
            </p:nvGrpSpPr>
            <p:grpSpPr>
              <a:xfrm>
                <a:off x="5294206" y="4450968"/>
                <a:ext cx="1524001" cy="1536998"/>
                <a:chOff x="4571999" y="3773554"/>
                <a:chExt cx="1524001" cy="1536998"/>
              </a:xfrm>
            </p:grpSpPr>
            <p:pic>
              <p:nvPicPr>
                <p:cNvPr id="55" name="Picture 4" descr="Iconos planos ortogonales de tecnología financiera con banca en línea de  tarjetas de crédito y cajero automático | Vector Gratis">
                  <a:extLst>
                    <a:ext uri="{FF2B5EF4-FFF2-40B4-BE49-F238E27FC236}">
                      <a16:creationId xmlns:a16="http://schemas.microsoft.com/office/drawing/2014/main" id="{E7D4720C-AAC0-204F-9BB9-1EC5E63D1D2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18" b="19115" l="8946" r="22364">
                              <a14:foregroundMark x1="9425" y1="11327" x2="17732" y2="10442"/>
                              <a14:foregroundMark x1="17732" y1="10442" x2="20128" y2="11681"/>
                              <a14:foregroundMark x1="14058" y1="17699" x2="21406" y2="15398"/>
                              <a14:foregroundMark x1="15176" y1="10619" x2="14537" y2="18407"/>
                              <a14:foregroundMark x1="12780" y1="10265" x2="9425" y2="10442"/>
                              <a14:foregroundMark x1="16454" y1="10442" x2="12939" y2="10265"/>
                              <a14:foregroundMark x1="9265" y1="11150" x2="9265" y2="13628"/>
                              <a14:foregroundMark x1="9265" y1="13982" x2="11502" y2="14336"/>
                              <a14:foregroundMark x1="11022" y1="14690" x2="11502" y2="17168"/>
                              <a14:foregroundMark x1="11342" y1="17699" x2="14058" y2="19469"/>
                              <a14:foregroundMark x1="21086" y1="11150" x2="19968" y2="13982"/>
                              <a14:foregroundMark x1="20927" y1="11150" x2="20288" y2="12920"/>
                              <a14:foregroundMark x1="18530" y1="10088" x2="22204" y2="14513"/>
                              <a14:foregroundMark x1="21885" y1="10796" x2="21086" y2="11858"/>
                              <a14:foregroundMark x1="18530" y1="10088" x2="21246" y2="10088"/>
                              <a14:foregroundMark x1="21406" y1="10088" x2="21565" y2="14513"/>
                              <a14:foregroundMark x1="22204" y1="10088" x2="22364" y2="11327"/>
                              <a14:foregroundMark x1="22204" y1="11327" x2="22045" y2="15044"/>
                              <a14:backgroundMark x1="14971" y1="7788" x2="15335" y2="7788"/>
                            </a14:backgroundRemoval>
                          </a14:imgEffect>
                        </a14:imgLayer>
                      </a14:imgProps>
                    </a:ext>
                    <a:ext uri="{28A0092B-C50C-407E-A947-70E740481C1C}">
                      <a14:useLocalDpi xmlns:a14="http://schemas.microsoft.com/office/drawing/2010/main" val="0"/>
                    </a:ext>
                  </a:extLst>
                </a:blip>
                <a:srcRect l="7778" t="4582" r="76739" b="79977"/>
                <a:stretch/>
              </p:blipFill>
              <p:spPr bwMode="auto">
                <a:xfrm>
                  <a:off x="5172807" y="3773554"/>
                  <a:ext cx="923193" cy="83095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conos planos ortogonales de tecnología financiera con banca en línea de  tarjetas de crédito y cajero automático | Vector Gratis">
                  <a:extLst>
                    <a:ext uri="{FF2B5EF4-FFF2-40B4-BE49-F238E27FC236}">
                      <a16:creationId xmlns:a16="http://schemas.microsoft.com/office/drawing/2014/main" id="{66C69738-74CD-4B4F-ACE5-B1937065A30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46" b="92212" l="47125" r="67732">
                              <a14:foregroundMark x1="67252" y1="81239" x2="66613" y2="86549"/>
                              <a14:foregroundMark x1="67572" y1="81239" x2="66933" y2="90265"/>
                              <a14:foregroundMark x1="66933" y1="90265" x2="47125" y2="90973"/>
                              <a14:foregroundMark x1="54473" y1="80885" x2="53834" y2="89735"/>
                              <a14:foregroundMark x1="53834" y1="89735" x2="53994" y2="90442"/>
                              <a14:foregroundMark x1="53514" y1="80885" x2="54153" y2="86549"/>
                              <a14:foregroundMark x1="53514" y1="80531" x2="61661" y2="80885"/>
                              <a14:foregroundMark x1="61661" y1="80885" x2="67252" y2="87434"/>
                              <a14:foregroundMark x1="67252" y1="87434" x2="67252" y2="87611"/>
                              <a14:foregroundMark x1="67732" y1="80708" x2="54153" y2="79823"/>
                              <a14:foregroundMark x1="59105" y1="79823" x2="65974" y2="80354"/>
                              <a14:foregroundMark x1="62300" y1="79646" x2="65815" y2="81239"/>
                              <a14:foregroundMark x1="64377" y1="80177" x2="67093" y2="83363"/>
                              <a14:foregroundMark x1="66773" y1="82478" x2="66773" y2="84956"/>
                              <a14:foregroundMark x1="62620" y1="79823" x2="67732" y2="80177"/>
                              <a14:foregroundMark x1="66134" y1="79646" x2="67252" y2="80000"/>
                              <a14:foregroundMark x1="48083" y1="90973" x2="56390" y2="92389"/>
                              <a14:foregroundMark x1="56390" y1="92389" x2="64537" y2="92212"/>
                              <a14:foregroundMark x1="64537" y1="92212" x2="65016" y2="92035"/>
                              <a14:foregroundMark x1="65655" y1="91150" x2="57348" y2="89735"/>
                              <a14:foregroundMark x1="57348" y1="89735" x2="50319" y2="91150"/>
                              <a14:foregroundMark x1="47125" y1="91150" x2="51597" y2="91504"/>
                              <a14:foregroundMark x1="48722" y1="91504" x2="52236" y2="91858"/>
                            </a14:backgroundRemoval>
                          </a14:imgEffect>
                        </a14:imgLayer>
                      </a14:imgProps>
                    </a:ext>
                    <a:ext uri="{28A0092B-C50C-407E-A947-70E740481C1C}">
                      <a14:useLocalDpi xmlns:a14="http://schemas.microsoft.com/office/drawing/2010/main" val="0"/>
                    </a:ext>
                  </a:extLst>
                </a:blip>
                <a:srcRect l="45675" t="79361" r="31174" b="7079"/>
                <a:stretch/>
              </p:blipFill>
              <p:spPr bwMode="auto">
                <a:xfrm>
                  <a:off x="4571999" y="4580791"/>
                  <a:ext cx="1380393" cy="72976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8" name="Grupo 47">
              <a:extLst>
                <a:ext uri="{FF2B5EF4-FFF2-40B4-BE49-F238E27FC236}">
                  <a16:creationId xmlns:a16="http://schemas.microsoft.com/office/drawing/2014/main" id="{314FCE30-AEB2-8340-B349-17C8BAFD66B9}"/>
                </a:ext>
              </a:extLst>
            </p:cNvPr>
            <p:cNvGrpSpPr/>
            <p:nvPr/>
          </p:nvGrpSpPr>
          <p:grpSpPr>
            <a:xfrm>
              <a:off x="8939080" y="3145542"/>
              <a:ext cx="2451454" cy="1230333"/>
              <a:chOff x="7767686" y="5011849"/>
              <a:chExt cx="2451454" cy="1373646"/>
            </a:xfrm>
          </p:grpSpPr>
          <p:pic>
            <p:nvPicPr>
              <p:cNvPr id="51" name="Imagen 21">
                <a:extLst>
                  <a:ext uri="{FF2B5EF4-FFF2-40B4-BE49-F238E27FC236}">
                    <a16:creationId xmlns:a16="http://schemas.microsoft.com/office/drawing/2014/main" id="{F328E699-BEEB-7D41-AE2E-BE893F238BB3}"/>
                  </a:ext>
                </a:extLst>
              </p:cNvPr>
              <p:cNvPicPr>
                <a:picLocks noChangeAspect="1"/>
              </p:cNvPicPr>
              <p:nvPr/>
            </p:nvPicPr>
            <p:blipFill>
              <a:blip r:embed="rId7"/>
              <a:stretch>
                <a:fillRect/>
              </a:stretch>
            </p:blipFill>
            <p:spPr>
              <a:xfrm>
                <a:off x="8536973" y="5622979"/>
                <a:ext cx="762519" cy="762516"/>
              </a:xfrm>
              <a:prstGeom prst="rect">
                <a:avLst/>
              </a:prstGeom>
            </p:spPr>
          </p:pic>
          <p:pic>
            <p:nvPicPr>
              <p:cNvPr id="52" name="Picture 8" descr="Ilustración De Línea Plana De La Casa Y El Proceso De Remodelación Del  Hogar, Servicio De Reparación, Pintura, Renovación Y Construcción De Página  Web Banner Y Página De Inicio, Encabezado, Infografía, Logotipo">
                <a:extLst>
                  <a:ext uri="{FF2B5EF4-FFF2-40B4-BE49-F238E27FC236}">
                    <a16:creationId xmlns:a16="http://schemas.microsoft.com/office/drawing/2014/main" id="{37A691AB-05B4-AB42-B4DF-CB74B2337BA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353" b="89209" l="8000" r="92846">
                            <a14:foregroundMark x1="8385" y1="33993" x2="10615" y2="42626"/>
                            <a14:foregroundMark x1="8154" y1="33094" x2="10692" y2="40647"/>
                            <a14:foregroundMark x1="10692" y1="40647" x2="11154" y2="40827"/>
                            <a14:foregroundMark x1="16231" y1="46942" x2="12462" y2="53237"/>
                            <a14:foregroundMark x1="12462" y1="53237" x2="15538" y2="55755"/>
                            <a14:foregroundMark x1="20462" y1="49460" x2="18154" y2="57914"/>
                            <a14:foregroundMark x1="18154" y1="57914" x2="21615" y2="64748"/>
                            <a14:foregroundMark x1="21615" y1="64748" x2="26231" y2="67806"/>
                            <a14:foregroundMark x1="26231" y1="67806" x2="30000" y2="63489"/>
                            <a14:foregroundMark x1="30000" y1="63489" x2="26308" y2="66547"/>
                            <a14:foregroundMark x1="26308" y1="66547" x2="23615" y2="64209"/>
                            <a14:foregroundMark x1="19308" y1="48201" x2="20769" y2="52338"/>
                            <a14:foregroundMark x1="20923" y1="47662" x2="21615" y2="50360"/>
                            <a14:foregroundMark x1="8154" y1="60971" x2="8231" y2="61331"/>
                            <a14:foregroundMark x1="11000" y1="75360" x2="19846" y2="71942"/>
                            <a14:foregroundMark x1="10615" y1="75180" x2="18462" y2="72482"/>
                            <a14:foregroundMark x1="19692" y1="72662" x2="12154" y2="75000"/>
                            <a14:foregroundMark x1="10692" y1="75360" x2="11769" y2="76259"/>
                            <a14:foregroundMark x1="10923" y1="75000" x2="11923" y2="73561"/>
                            <a14:foregroundMark x1="16462" y1="47302" x2="15538" y2="56295"/>
                            <a14:foregroundMark x1="15538" y1="56295" x2="15846" y2="58813"/>
                            <a14:foregroundMark x1="8000" y1="32734" x2="11231" y2="41906"/>
                            <a14:foregroundMark x1="22538" y1="50540" x2="26692" y2="53777"/>
                            <a14:foregroundMark x1="37615" y1="30935" x2="31462" y2="42446"/>
                            <a14:foregroundMark x1="36462" y1="35432" x2="32154" y2="43345"/>
                            <a14:foregroundMark x1="37692" y1="33813" x2="35923" y2="42446"/>
                            <a14:foregroundMark x1="35923" y1="42446" x2="36385" y2="48921"/>
                            <a14:foregroundMark x1="34000" y1="19964" x2="36692" y2="22662"/>
                            <a14:foregroundMark x1="65846" y1="39928" x2="61692" y2="40468"/>
                            <a14:foregroundMark x1="61692" y1="40468" x2="58462" y2="47662"/>
                            <a14:foregroundMark x1="58462" y1="47662" x2="61077" y2="55576"/>
                            <a14:foregroundMark x1="61077" y1="55576" x2="64077" y2="48921"/>
                            <a14:foregroundMark x1="64077" y1="48921" x2="64000" y2="48022"/>
                            <a14:foregroundMark x1="75385" y1="54137" x2="72692" y2="62410"/>
                            <a14:foregroundMark x1="72692" y1="62410" x2="72231" y2="68165"/>
                            <a14:foregroundMark x1="81231" y1="39209" x2="77923" y2="44964"/>
                            <a14:foregroundMark x1="77923" y1="44964" x2="81769" y2="47122"/>
                            <a14:foregroundMark x1="81769" y1="47122" x2="81154" y2="43525"/>
                            <a14:foregroundMark x1="79077" y1="36331" x2="78077" y2="33813"/>
                            <a14:foregroundMark x1="81308" y1="64388" x2="91615" y2="54317"/>
                            <a14:foregroundMark x1="91154" y1="52878" x2="91077" y2="55216"/>
                            <a14:foregroundMark x1="91385" y1="53058" x2="92846" y2="53058"/>
                            <a14:foregroundMark x1="91692" y1="55216" x2="92385" y2="53417"/>
                            <a14:foregroundMark x1="29615" y1="67806" x2="35154" y2="73201"/>
                            <a14:foregroundMark x1="30538" y1="67806" x2="33538" y2="70683"/>
                            <a14:foregroundMark x1="53462" y1="22842" x2="57231" y2="32914"/>
                            <a14:foregroundMark x1="53462" y1="22122" x2="54615" y2="23741"/>
                            <a14:foregroundMark x1="53462" y1="22842" x2="53538" y2="25540"/>
                            <a14:foregroundMark x1="54077" y1="23381" x2="54615" y2="25719"/>
                            <a14:foregroundMark x1="71000" y1="41187" x2="72615" y2="39928"/>
                            <a14:foregroundMark x1="72462" y1="39568" x2="71769" y2="40827"/>
                            <a14:foregroundMark x1="72615" y1="39568" x2="73000" y2="39568"/>
                            <a14:foregroundMark x1="8077" y1="32554" x2="11077" y2="41367"/>
                            <a14:foregroundMark x1="42385" y1="41906" x2="41308" y2="44784"/>
                            <a14:foregroundMark x1="42923" y1="41007" x2="40692" y2="50180"/>
                            <a14:foregroundMark x1="43000" y1="40288" x2="40154" y2="53058"/>
                            <a14:foregroundMark x1="40154" y1="53058" x2="38462" y2="56835"/>
                            <a14:foregroundMark x1="38846" y1="56475" x2="38462" y2="57374"/>
                            <a14:foregroundMark x1="43000" y1="39568" x2="42769" y2="40288"/>
                            <a14:backgroundMark x1="62846" y1="77518" x2="64077" y2="76259"/>
                            <a14:backgroundMark x1="38615" y1="74820" x2="38000" y2="75180"/>
                            <a14:backgroundMark x1="39615" y1="73022" x2="38538" y2="74640"/>
                            <a14:backgroundMark x1="43154" y1="39209" x2="43091" y2="39705"/>
                            <a14:backgroundMark x1="40896" y1="53891" x2="40738" y2="54161"/>
                            <a14:backgroundMark x1="39574" y1="58547" x2="43692" y2="67446"/>
                            <a14:backgroundMark x1="43692" y1="67446" x2="50000" y2="69424"/>
                            <a14:backgroundMark x1="50000" y1="69424" x2="51308" y2="54496"/>
                            <a14:backgroundMark x1="51308" y1="54496" x2="49846" y2="43165"/>
                            <a14:backgroundMark x1="43923" y1="39568" x2="50923" y2="40468"/>
                            <a14:backgroundMark x1="50923" y1="40468" x2="54846" y2="68165"/>
                            <a14:backgroundMark x1="54846" y1="68165" x2="48769" y2="73921"/>
                            <a14:backgroundMark x1="48769" y1="73921" x2="42923" y2="69245"/>
                            <a14:backgroundMark x1="42923" y1="69245" x2="42692" y2="67266"/>
                            <a14:backgroundMark x1="40000" y1="64209" x2="44385" y2="75000"/>
                            <a14:backgroundMark x1="44385" y1="75000" x2="50385" y2="77878"/>
                            <a14:backgroundMark x1="50385" y1="77878" x2="53000" y2="73022"/>
                            <a14:backgroundMark x1="54000" y1="51259" x2="52923" y2="65647"/>
                            <a14:backgroundMark x1="52923" y1="65647" x2="52923" y2="65647"/>
                            <a14:backgroundMark x1="48846" y1="47842" x2="48923" y2="62950"/>
                            <a14:backgroundMark x1="48923" y1="62950" x2="53846" y2="72302"/>
                            <a14:backgroundMark x1="53846" y1="72302" x2="54154" y2="68885"/>
                            <a14:backgroundMark x1="50000" y1="48921" x2="47385" y2="62410"/>
                            <a14:backgroundMark x1="47385" y1="62410" x2="47846" y2="62770"/>
                            <a14:backgroundMark x1="49769" y1="55576" x2="48769" y2="60791"/>
                            <a14:backgroundMark x1="47769" y1="50180" x2="42769" y2="58633"/>
                            <a14:backgroundMark x1="42769" y1="58633" x2="43154" y2="57554"/>
                            <a14:backgroundMark x1="44923" y1="51799" x2="51615" y2="58453"/>
                            <a14:backgroundMark x1="51615" y1="58453" x2="51000" y2="57014"/>
                            <a14:backgroundMark x1="51000" y1="56835" x2="49462" y2="60791"/>
                            <a14:backgroundMark x1="49846" y1="58453" x2="49308" y2="61511"/>
                            <a14:backgroundMark x1="46077" y1="52158" x2="42692" y2="58094"/>
                            <a14:backgroundMark x1="47846" y1="42446" x2="43692" y2="53957"/>
                            <a14:backgroundMark x1="43231" y1="58993" x2="43462" y2="63309"/>
                            <a14:backgroundMark x1="54000" y1="57554" x2="54692" y2="72482"/>
                            <a14:backgroundMark x1="54692" y1="72482" x2="54385" y2="59173"/>
                            <a14:backgroundMark x1="46846" y1="57914" x2="44154" y2="56295"/>
                            <a14:backgroundMark x1="53615" y1="55036" x2="53462" y2="55935"/>
                            <a14:backgroundMark x1="28000" y1="86691" x2="34692" y2="86691"/>
                            <a14:backgroundMark x1="34692" y1="86691" x2="40385" y2="79317"/>
                            <a14:backgroundMark x1="40385" y1="79317" x2="34154" y2="77878"/>
                            <a14:backgroundMark x1="34154" y1="77878" x2="28538" y2="83813"/>
                            <a14:backgroundMark x1="28538" y1="83813" x2="31462" y2="84712"/>
                            <a14:backgroundMark x1="30692" y1="83273" x2="41462" y2="76259"/>
                            <a14:backgroundMark x1="56462" y1="74640" x2="62077" y2="80935"/>
                            <a14:backgroundMark x1="62077" y1="80935" x2="68538" y2="76439"/>
                            <a14:backgroundMark x1="61692" y1="78597" x2="62077" y2="82554"/>
                            <a14:backgroundMark x1="45923" y1="35252" x2="50462" y2="30576"/>
                            <a14:backgroundMark x1="50000" y1="30036" x2="45615" y2="35612"/>
                          </a14:backgroundRemoval>
                        </a14:imgEffect>
                      </a14:imgLayer>
                    </a14:imgProps>
                  </a:ext>
                  <a:ext uri="{28A0092B-C50C-407E-A947-70E740481C1C}">
                    <a14:useLocalDpi xmlns:a14="http://schemas.microsoft.com/office/drawing/2010/main" val="0"/>
                  </a:ext>
                </a:extLst>
              </a:blip>
              <a:srcRect/>
              <a:stretch>
                <a:fillRect/>
              </a:stretch>
            </p:blipFill>
            <p:spPr bwMode="auto">
              <a:xfrm>
                <a:off x="7767686" y="5011849"/>
                <a:ext cx="2451454" cy="1048570"/>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Flecha: a la derecha 38">
              <a:extLst>
                <a:ext uri="{FF2B5EF4-FFF2-40B4-BE49-F238E27FC236}">
                  <a16:creationId xmlns:a16="http://schemas.microsoft.com/office/drawing/2014/main" id="{EB9EDF28-C813-8246-9EFC-F4604270D4DB}"/>
                </a:ext>
              </a:extLst>
            </p:cNvPr>
            <p:cNvSpPr/>
            <p:nvPr/>
          </p:nvSpPr>
          <p:spPr>
            <a:xfrm>
              <a:off x="3326086" y="3601489"/>
              <a:ext cx="901148" cy="755672"/>
            </a:xfrm>
            <a:prstGeom prst="rightArrow">
              <a:avLst/>
            </a:prstGeom>
            <a:solidFill>
              <a:srgbClr val="E9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0" name="Flecha: a la derecha 39">
              <a:extLst>
                <a:ext uri="{FF2B5EF4-FFF2-40B4-BE49-F238E27FC236}">
                  <a16:creationId xmlns:a16="http://schemas.microsoft.com/office/drawing/2014/main" id="{873BA5BE-4D76-7541-8D58-B3C3793C3BFC}"/>
                </a:ext>
              </a:extLst>
            </p:cNvPr>
            <p:cNvSpPr/>
            <p:nvPr/>
          </p:nvSpPr>
          <p:spPr>
            <a:xfrm>
              <a:off x="7887571" y="3655875"/>
              <a:ext cx="901148" cy="755672"/>
            </a:xfrm>
            <a:prstGeom prst="rightArrow">
              <a:avLst/>
            </a:prstGeom>
            <a:solidFill>
              <a:srgbClr val="E9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429055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cxnSp>
        <p:nvCxnSpPr>
          <p:cNvPr id="786" name="Google Shape;786;p83"/>
          <p:cNvCxnSpPr>
            <a:cxnSpLocks/>
          </p:cNvCxnSpPr>
          <p:nvPr/>
        </p:nvCxnSpPr>
        <p:spPr>
          <a:xfrm>
            <a:off x="848088" y="824915"/>
            <a:ext cx="2945938" cy="0"/>
          </a:xfrm>
          <a:prstGeom prst="straightConnector1">
            <a:avLst/>
          </a:prstGeom>
          <a:noFill/>
          <a:ln w="9525" cap="flat" cmpd="sng">
            <a:solidFill>
              <a:srgbClr val="262626"/>
            </a:solidFill>
            <a:prstDash val="solid"/>
            <a:miter lim="800000"/>
            <a:headEnd type="none" w="sm" len="sm"/>
            <a:tailEnd type="none" w="sm" len="sm"/>
          </a:ln>
        </p:spPr>
      </p:cxnSp>
      <p:sp>
        <p:nvSpPr>
          <p:cNvPr id="787" name="Google Shape;787;p83"/>
          <p:cNvSpPr/>
          <p:nvPr/>
        </p:nvSpPr>
        <p:spPr>
          <a:xfrm>
            <a:off x="533599" y="399035"/>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 name="Google Shape;270;g1d87f9941a1_2_201">
            <a:extLst>
              <a:ext uri="{FF2B5EF4-FFF2-40B4-BE49-F238E27FC236}">
                <a16:creationId xmlns:a16="http://schemas.microsoft.com/office/drawing/2014/main" id="{0AFD56A5-BF6E-45F7-A49F-A2945CE4A3AC}"/>
              </a:ext>
            </a:extLst>
          </p:cNvPr>
          <p:cNvSpPr txBox="1"/>
          <p:nvPr/>
        </p:nvSpPr>
        <p:spPr>
          <a:xfrm>
            <a:off x="821244" y="383233"/>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dirty="0">
                <a:solidFill>
                  <a:srgbClr val="295FA3"/>
                </a:solidFill>
                <a:latin typeface="Calibri"/>
                <a:ea typeface="Calibri"/>
                <a:cs typeface="Calibri"/>
                <a:sym typeface="Calibri"/>
              </a:rPr>
              <a:t>Marco Normativo</a:t>
            </a:r>
            <a:endParaRPr sz="3000" b="0" i="0" u="none" strike="noStrike" cap="none" dirty="0">
              <a:solidFill>
                <a:srgbClr val="000000"/>
              </a:solidFill>
              <a:latin typeface="Arial"/>
              <a:ea typeface="Arial"/>
              <a:cs typeface="Arial"/>
              <a:sym typeface="Arial"/>
            </a:endParaRPr>
          </a:p>
        </p:txBody>
      </p:sp>
      <p:sp>
        <p:nvSpPr>
          <p:cNvPr id="16" name="CuadroTexto 15">
            <a:extLst>
              <a:ext uri="{FF2B5EF4-FFF2-40B4-BE49-F238E27FC236}">
                <a16:creationId xmlns:a16="http://schemas.microsoft.com/office/drawing/2014/main" id="{5EC7F362-E889-4267-9238-79A49FF047BB}"/>
              </a:ext>
            </a:extLst>
          </p:cNvPr>
          <p:cNvSpPr txBox="1"/>
          <p:nvPr/>
        </p:nvSpPr>
        <p:spPr>
          <a:xfrm>
            <a:off x="965730" y="1136199"/>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rPr>
              <a:t>Actores y Responsabilidades</a:t>
            </a:r>
          </a:p>
          <a:p>
            <a:pPr algn="ctr"/>
            <a:r>
              <a:rPr lang="es-PE" sz="1600" dirty="0">
                <a:solidFill>
                  <a:srgbClr val="E94647"/>
                </a:solidFill>
                <a:latin typeface="Calibri" panose="020F0502020204030204" pitchFamily="34" charset="0"/>
                <a:cs typeface="Calibri" panose="020F0502020204030204" pitchFamily="34" charset="0"/>
                <a:sym typeface="Calibri"/>
              </a:rPr>
              <a:t>R.M. N°679-2023-MINEDU </a:t>
            </a:r>
            <a:endParaRPr lang="es-PE" sz="1600" dirty="0">
              <a:solidFill>
                <a:srgbClr val="E94647"/>
              </a:solidFill>
              <a:latin typeface="Calibri" panose="020F0502020204030204" pitchFamily="34" charset="0"/>
              <a:cs typeface="Calibri" panose="020F0502020204030204" pitchFamily="34" charset="0"/>
            </a:endParaRPr>
          </a:p>
        </p:txBody>
      </p:sp>
      <p:sp>
        <p:nvSpPr>
          <p:cNvPr id="18" name="CuadroTexto 17">
            <a:extLst>
              <a:ext uri="{FF2B5EF4-FFF2-40B4-BE49-F238E27FC236}">
                <a16:creationId xmlns:a16="http://schemas.microsoft.com/office/drawing/2014/main" id="{D2C7C409-E405-45EF-8C51-F5124CEB148A}"/>
              </a:ext>
            </a:extLst>
          </p:cNvPr>
          <p:cNvSpPr txBox="1"/>
          <p:nvPr/>
        </p:nvSpPr>
        <p:spPr>
          <a:xfrm>
            <a:off x="5115151" y="2046303"/>
            <a:ext cx="6032866" cy="2862322"/>
          </a:xfrm>
          <a:prstGeom prst="rect">
            <a:avLst/>
          </a:prstGeom>
          <a:noFill/>
        </p:spPr>
        <p:txBody>
          <a:bodyPr wrap="square">
            <a:spAutoFit/>
          </a:bodyPr>
          <a:lstStyle/>
          <a:p>
            <a:r>
              <a:rPr lang="es-PE" b="1" dirty="0">
                <a:latin typeface="Calibri" panose="020F0502020204030204" pitchFamily="34" charset="0"/>
                <a:cs typeface="Calibri" panose="020F0502020204030204" pitchFamily="34" charset="0"/>
              </a:rPr>
              <a:t>5.6. Ejecución de acciones del mantenimiento 2024</a:t>
            </a:r>
          </a:p>
          <a:p>
            <a:pPr algn="just"/>
            <a:endParaRPr lang="es-PE" b="1" dirty="0">
              <a:solidFill>
                <a:srgbClr val="009999"/>
              </a:solidFill>
              <a:latin typeface="Calibri" panose="020F0502020204030204" pitchFamily="34" charset="0"/>
              <a:cs typeface="Calibri" panose="020F0502020204030204" pitchFamily="34" charset="0"/>
            </a:endParaRPr>
          </a:p>
          <a:p>
            <a:pPr algn="just"/>
            <a:r>
              <a:rPr lang="es-PE" b="1" dirty="0">
                <a:solidFill>
                  <a:srgbClr val="009999"/>
                </a:solidFill>
                <a:latin typeface="Calibri" panose="020F0502020204030204" pitchFamily="34" charset="0"/>
                <a:cs typeface="Calibri" panose="020F0502020204030204" pitchFamily="34" charset="0"/>
              </a:rPr>
              <a:t>Inciso 5.6. a) de la Norma Técnica del Programa 2024</a:t>
            </a:r>
          </a:p>
          <a:p>
            <a:pPr algn="just"/>
            <a:r>
              <a:rPr lang="es-PE" b="1" i="0" u="none" strike="noStrike" baseline="0" dirty="0">
                <a:solidFill>
                  <a:schemeClr val="accent1"/>
                </a:solidFill>
                <a:latin typeface="Calibri" panose="020F0502020204030204" pitchFamily="34" charset="0"/>
                <a:cs typeface="Calibri" panose="020F0502020204030204" pitchFamily="34" charset="0"/>
              </a:rPr>
              <a:t>Inciso a) de la Norma Técnica</a:t>
            </a:r>
            <a:r>
              <a:rPr lang="es-PE" b="1" dirty="0">
                <a:solidFill>
                  <a:schemeClr val="accent1"/>
                </a:solidFill>
                <a:latin typeface="Calibri" panose="020F0502020204030204" pitchFamily="34" charset="0"/>
                <a:cs typeface="Calibri" panose="020F0502020204030204" pitchFamily="34" charset="0"/>
              </a:rPr>
              <a:t> del Programa 2024</a:t>
            </a:r>
            <a:endParaRPr lang="es-PE" b="1" i="0" u="none" strike="noStrike" baseline="0" dirty="0">
              <a:solidFill>
                <a:schemeClr val="accent1"/>
              </a:solidFill>
              <a:latin typeface="Calibri" panose="020F0502020204030204" pitchFamily="34" charset="0"/>
              <a:cs typeface="Calibri" panose="020F0502020204030204" pitchFamily="34" charset="0"/>
            </a:endParaRPr>
          </a:p>
          <a:p>
            <a:pPr algn="just"/>
            <a:r>
              <a:rPr lang="es-PE" b="1" i="0" u="none" strike="noStrike" baseline="0" dirty="0">
                <a:solidFill>
                  <a:srgbClr val="000000"/>
                </a:solidFill>
                <a:latin typeface="Calibri" panose="020F0502020204030204" pitchFamily="34" charset="0"/>
                <a:cs typeface="Calibri" panose="020F0502020204030204" pitchFamily="34" charset="0"/>
              </a:rPr>
              <a:t> </a:t>
            </a:r>
            <a:endParaRPr lang="es-PE" sz="18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dirty="0">
                <a:latin typeface="Calibri" panose="020F0502020204030204" pitchFamily="34" charset="0"/>
                <a:cs typeface="Calibri" panose="020F0502020204030204" pitchFamily="34" charset="0"/>
              </a:rPr>
              <a:t>El responsable de mantenimiento, en coordinación con la Comisión Responsable o la que haga sus veces, contratan los servicios de ejecución de mantenimiento conforme a lo dispuesto en la FAM aprobada y de acuerdo a lo establecido en el Instructivo Técnico aprobado por el PRONIED. </a:t>
            </a:r>
            <a:endParaRPr lang="es-PE" sz="1800" b="0" i="0" u="none" strike="noStrike" baseline="0" dirty="0">
              <a:solidFill>
                <a:srgbClr val="000000"/>
              </a:solidFill>
              <a:latin typeface="Calibri" panose="020F0502020204030204" pitchFamily="34" charset="0"/>
              <a:cs typeface="Calibri" panose="020F0502020204030204" pitchFamily="34" charset="0"/>
            </a:endParaRPr>
          </a:p>
        </p:txBody>
      </p:sp>
      <p:grpSp>
        <p:nvGrpSpPr>
          <p:cNvPr id="52" name="Grupo 51">
            <a:extLst>
              <a:ext uri="{FF2B5EF4-FFF2-40B4-BE49-F238E27FC236}">
                <a16:creationId xmlns:a16="http://schemas.microsoft.com/office/drawing/2014/main" id="{70823B59-EDC0-4159-8584-0DEC5D8010B3}"/>
              </a:ext>
            </a:extLst>
          </p:cNvPr>
          <p:cNvGrpSpPr/>
          <p:nvPr/>
        </p:nvGrpSpPr>
        <p:grpSpPr>
          <a:xfrm>
            <a:off x="1167620" y="2601979"/>
            <a:ext cx="3702372" cy="3119822"/>
            <a:chOff x="2552360" y="3212525"/>
            <a:chExt cx="2069802" cy="1772370"/>
          </a:xfrm>
        </p:grpSpPr>
        <p:grpSp>
          <p:nvGrpSpPr>
            <p:cNvPr id="53" name="Grupo 52">
              <a:extLst>
                <a:ext uri="{FF2B5EF4-FFF2-40B4-BE49-F238E27FC236}">
                  <a16:creationId xmlns:a16="http://schemas.microsoft.com/office/drawing/2014/main" id="{65EB03EE-8F33-4871-9F63-42EDCD0DA5DE}"/>
                </a:ext>
              </a:extLst>
            </p:cNvPr>
            <p:cNvGrpSpPr/>
            <p:nvPr/>
          </p:nvGrpSpPr>
          <p:grpSpPr>
            <a:xfrm>
              <a:off x="3551329" y="3805353"/>
              <a:ext cx="1070833" cy="1179542"/>
              <a:chOff x="2690900" y="2033521"/>
              <a:chExt cx="1201820" cy="1431669"/>
            </a:xfrm>
          </p:grpSpPr>
          <p:grpSp>
            <p:nvGrpSpPr>
              <p:cNvPr id="107" name="Group 27">
                <a:extLst>
                  <a:ext uri="{FF2B5EF4-FFF2-40B4-BE49-F238E27FC236}">
                    <a16:creationId xmlns:a16="http://schemas.microsoft.com/office/drawing/2014/main" id="{81EC133F-D69C-402F-99E8-BC03212102F3}"/>
                  </a:ext>
                </a:extLst>
              </p:cNvPr>
              <p:cNvGrpSpPr>
                <a:grpSpLocks/>
              </p:cNvGrpSpPr>
              <p:nvPr/>
            </p:nvGrpSpPr>
            <p:grpSpPr bwMode="auto">
              <a:xfrm>
                <a:off x="2690900" y="2453952"/>
                <a:ext cx="1056012" cy="1011238"/>
                <a:chOff x="7610344" y="2536627"/>
                <a:chExt cx="656163" cy="655439"/>
              </a:xfrm>
            </p:grpSpPr>
            <p:sp>
              <p:nvSpPr>
                <p:cNvPr id="109" name="Freeform 1374">
                  <a:extLst>
                    <a:ext uri="{FF2B5EF4-FFF2-40B4-BE49-F238E27FC236}">
                      <a16:creationId xmlns:a16="http://schemas.microsoft.com/office/drawing/2014/main" id="{08156E22-0B96-4699-B673-52E96B7BC6AF}"/>
                    </a:ext>
                  </a:extLst>
                </p:cNvPr>
                <p:cNvSpPr>
                  <a:spLocks noChangeArrowheads="1"/>
                </p:cNvSpPr>
                <p:nvPr/>
              </p:nvSpPr>
              <p:spPr bwMode="auto">
                <a:xfrm>
                  <a:off x="7610344" y="2536627"/>
                  <a:ext cx="65616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0" name="Freeform 1375">
                  <a:extLst>
                    <a:ext uri="{FF2B5EF4-FFF2-40B4-BE49-F238E27FC236}">
                      <a16:creationId xmlns:a16="http://schemas.microsoft.com/office/drawing/2014/main" id="{D1842C85-2C79-45B9-8815-06E60F0562F9}"/>
                    </a:ext>
                  </a:extLst>
                </p:cNvPr>
                <p:cNvSpPr>
                  <a:spLocks noChangeArrowheads="1"/>
                </p:cNvSpPr>
                <p:nvPr/>
              </p:nvSpPr>
              <p:spPr bwMode="auto">
                <a:xfrm>
                  <a:off x="7937631" y="2536627"/>
                  <a:ext cx="328876"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1" name="Freeform 1376">
                  <a:extLst>
                    <a:ext uri="{FF2B5EF4-FFF2-40B4-BE49-F238E27FC236}">
                      <a16:creationId xmlns:a16="http://schemas.microsoft.com/office/drawing/2014/main" id="{8E6FC98F-8B1F-48C2-8D3D-5DE3ADE79AB2}"/>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2" name="Freeform 1377">
                  <a:extLst>
                    <a:ext uri="{FF2B5EF4-FFF2-40B4-BE49-F238E27FC236}">
                      <a16:creationId xmlns:a16="http://schemas.microsoft.com/office/drawing/2014/main" id="{CD26542E-7F1F-4893-9917-932C26D35EFB}"/>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3" name="Freeform 1378">
                  <a:extLst>
                    <a:ext uri="{FF2B5EF4-FFF2-40B4-BE49-F238E27FC236}">
                      <a16:creationId xmlns:a16="http://schemas.microsoft.com/office/drawing/2014/main" id="{B4940334-31AB-46F1-B931-CFDB359DF89B}"/>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4" name="Freeform 1379">
                  <a:extLst>
                    <a:ext uri="{FF2B5EF4-FFF2-40B4-BE49-F238E27FC236}">
                      <a16:creationId xmlns:a16="http://schemas.microsoft.com/office/drawing/2014/main" id="{DA2660BF-8BC1-40C2-A24B-75705ECD5572}"/>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5" name="Freeform 1380">
                  <a:extLst>
                    <a:ext uri="{FF2B5EF4-FFF2-40B4-BE49-F238E27FC236}">
                      <a16:creationId xmlns:a16="http://schemas.microsoft.com/office/drawing/2014/main" id="{1A7A8958-2CBB-4D18-97F1-69ED929FF093}"/>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6" name="Freeform 1381">
                  <a:extLst>
                    <a:ext uri="{FF2B5EF4-FFF2-40B4-BE49-F238E27FC236}">
                      <a16:creationId xmlns:a16="http://schemas.microsoft.com/office/drawing/2014/main" id="{99B11632-8C37-4DAB-89F2-FAD403F0DDDD}"/>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7" name="Freeform 1382">
                  <a:extLst>
                    <a:ext uri="{FF2B5EF4-FFF2-40B4-BE49-F238E27FC236}">
                      <a16:creationId xmlns:a16="http://schemas.microsoft.com/office/drawing/2014/main" id="{7E2D8C50-F490-49AA-98EE-8932EA4680BA}"/>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8" name="Freeform 1383">
                  <a:extLst>
                    <a:ext uri="{FF2B5EF4-FFF2-40B4-BE49-F238E27FC236}">
                      <a16:creationId xmlns:a16="http://schemas.microsoft.com/office/drawing/2014/main" id="{55CAE459-56A5-4209-BECC-7475E33DC6DB}"/>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19" name="Freeform 1384">
                  <a:extLst>
                    <a:ext uri="{FF2B5EF4-FFF2-40B4-BE49-F238E27FC236}">
                      <a16:creationId xmlns:a16="http://schemas.microsoft.com/office/drawing/2014/main" id="{01F9C685-D249-4206-8128-A18264164A0A}"/>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0" name="Freeform 1385">
                  <a:extLst>
                    <a:ext uri="{FF2B5EF4-FFF2-40B4-BE49-F238E27FC236}">
                      <a16:creationId xmlns:a16="http://schemas.microsoft.com/office/drawing/2014/main" id="{BE6EFF8F-7F53-4DF0-A349-4DC587B9684F}"/>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21" name="Freeform 1386">
                  <a:extLst>
                    <a:ext uri="{FF2B5EF4-FFF2-40B4-BE49-F238E27FC236}">
                      <a16:creationId xmlns:a16="http://schemas.microsoft.com/office/drawing/2014/main" id="{77DD6086-C3F1-4FD6-BA94-37569F4EB2BC}"/>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108" name="Google Shape;214;gae5be9a9fc_1_187">
                <a:extLst>
                  <a:ext uri="{FF2B5EF4-FFF2-40B4-BE49-F238E27FC236}">
                    <a16:creationId xmlns:a16="http://schemas.microsoft.com/office/drawing/2014/main" id="{D020BCB1-4AE1-4FB5-AB6A-80E568B60150}"/>
                  </a:ext>
                </a:extLst>
              </p:cNvPr>
              <p:cNvSpPr/>
              <p:nvPr/>
            </p:nvSpPr>
            <p:spPr>
              <a:xfrm>
                <a:off x="2752478" y="2033521"/>
                <a:ext cx="1140242" cy="432000"/>
              </a:xfrm>
              <a:prstGeom prst="roundRect">
                <a:avLst/>
              </a:prstGeom>
              <a:solidFill>
                <a:srgbClr val="7F7F7F"/>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000" b="1" i="0" u="none" strike="noStrike" cap="none" dirty="0">
                    <a:solidFill>
                      <a:schemeClr val="lt1"/>
                    </a:solidFill>
                    <a:latin typeface="Calibri"/>
                    <a:ea typeface="Calibri"/>
                    <a:cs typeface="Calibri"/>
                    <a:sym typeface="Calibri"/>
                  </a:rPr>
                  <a:t>Responsable Mantenimiento </a:t>
                </a:r>
                <a:endParaRPr sz="1000" b="0" i="0" u="none" strike="noStrike" cap="none" dirty="0">
                  <a:solidFill>
                    <a:srgbClr val="000000"/>
                  </a:solidFill>
                  <a:latin typeface="Arial"/>
                  <a:ea typeface="Arial"/>
                  <a:cs typeface="Arial"/>
                  <a:sym typeface="Arial"/>
                </a:endParaRPr>
              </a:p>
            </p:txBody>
          </p:sp>
        </p:grpSp>
        <p:grpSp>
          <p:nvGrpSpPr>
            <p:cNvPr id="54" name="Grupo 53">
              <a:extLst>
                <a:ext uri="{FF2B5EF4-FFF2-40B4-BE49-F238E27FC236}">
                  <a16:creationId xmlns:a16="http://schemas.microsoft.com/office/drawing/2014/main" id="{64089BC4-40F2-4730-AE80-FEA67148ACE3}"/>
                </a:ext>
              </a:extLst>
            </p:cNvPr>
            <p:cNvGrpSpPr/>
            <p:nvPr/>
          </p:nvGrpSpPr>
          <p:grpSpPr>
            <a:xfrm>
              <a:off x="2552360" y="3212525"/>
              <a:ext cx="1242507" cy="1417100"/>
              <a:chOff x="696528" y="2674448"/>
              <a:chExt cx="1140242" cy="1457878"/>
            </a:xfrm>
          </p:grpSpPr>
          <p:grpSp>
            <p:nvGrpSpPr>
              <p:cNvPr id="55" name="Group 27">
                <a:extLst>
                  <a:ext uri="{FF2B5EF4-FFF2-40B4-BE49-F238E27FC236}">
                    <a16:creationId xmlns:a16="http://schemas.microsoft.com/office/drawing/2014/main" id="{382948F5-C413-4BFA-83E1-D41E7E01BDAB}"/>
                  </a:ext>
                </a:extLst>
              </p:cNvPr>
              <p:cNvGrpSpPr>
                <a:grpSpLocks/>
              </p:cNvGrpSpPr>
              <p:nvPr/>
            </p:nvGrpSpPr>
            <p:grpSpPr bwMode="auto">
              <a:xfrm>
                <a:off x="1208656" y="3516493"/>
                <a:ext cx="496001" cy="615833"/>
                <a:chOff x="7689976" y="2536627"/>
                <a:chExt cx="522193" cy="655439"/>
              </a:xfrm>
            </p:grpSpPr>
            <p:sp>
              <p:nvSpPr>
                <p:cNvPr id="94" name="Freeform 1374">
                  <a:extLst>
                    <a:ext uri="{FF2B5EF4-FFF2-40B4-BE49-F238E27FC236}">
                      <a16:creationId xmlns:a16="http://schemas.microsoft.com/office/drawing/2014/main" id="{9E4F9936-5B4E-4CB9-A535-44628510F7F7}"/>
                    </a:ext>
                  </a:extLst>
                </p:cNvPr>
                <p:cNvSpPr>
                  <a:spLocks noChangeArrowheads="1"/>
                </p:cNvSpPr>
                <p:nvPr/>
              </p:nvSpPr>
              <p:spPr bwMode="auto">
                <a:xfrm>
                  <a:off x="7689976" y="2536627"/>
                  <a:ext cx="52219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5" name="Freeform 1375">
                  <a:extLst>
                    <a:ext uri="{FF2B5EF4-FFF2-40B4-BE49-F238E27FC236}">
                      <a16:creationId xmlns:a16="http://schemas.microsoft.com/office/drawing/2014/main" id="{46094C69-B61B-4EC8-A65F-C18111D2C3BE}"/>
                    </a:ext>
                  </a:extLst>
                </p:cNvPr>
                <p:cNvSpPr>
                  <a:spLocks noChangeArrowheads="1"/>
                </p:cNvSpPr>
                <p:nvPr/>
              </p:nvSpPr>
              <p:spPr bwMode="auto">
                <a:xfrm>
                  <a:off x="7937632" y="2536627"/>
                  <a:ext cx="271404"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6" name="Freeform 1376">
                  <a:extLst>
                    <a:ext uri="{FF2B5EF4-FFF2-40B4-BE49-F238E27FC236}">
                      <a16:creationId xmlns:a16="http://schemas.microsoft.com/office/drawing/2014/main" id="{F73FD409-5482-4B41-B837-99999F90A3A4}"/>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7" name="Freeform 1377">
                  <a:extLst>
                    <a:ext uri="{FF2B5EF4-FFF2-40B4-BE49-F238E27FC236}">
                      <a16:creationId xmlns:a16="http://schemas.microsoft.com/office/drawing/2014/main" id="{5CE47E91-6034-4AD4-BA3E-FDD9E4C3D7F0}"/>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8" name="Freeform 1378">
                  <a:extLst>
                    <a:ext uri="{FF2B5EF4-FFF2-40B4-BE49-F238E27FC236}">
                      <a16:creationId xmlns:a16="http://schemas.microsoft.com/office/drawing/2014/main" id="{1DCCBCBC-1662-49A3-AA5E-F25C7A4A17FA}"/>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9" name="Freeform 1379">
                  <a:extLst>
                    <a:ext uri="{FF2B5EF4-FFF2-40B4-BE49-F238E27FC236}">
                      <a16:creationId xmlns:a16="http://schemas.microsoft.com/office/drawing/2014/main" id="{23D870BA-A38B-494F-BA47-5B2D4B3E8E48}"/>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0" name="Freeform 1380">
                  <a:extLst>
                    <a:ext uri="{FF2B5EF4-FFF2-40B4-BE49-F238E27FC236}">
                      <a16:creationId xmlns:a16="http://schemas.microsoft.com/office/drawing/2014/main" id="{F5D719C0-6B07-46BB-9958-CDB21C64083A}"/>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1" name="Freeform 1381">
                  <a:extLst>
                    <a:ext uri="{FF2B5EF4-FFF2-40B4-BE49-F238E27FC236}">
                      <a16:creationId xmlns:a16="http://schemas.microsoft.com/office/drawing/2014/main" id="{00E643E7-05F4-419E-A418-BE3EDB07C406}"/>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2" name="Freeform 1382">
                  <a:extLst>
                    <a:ext uri="{FF2B5EF4-FFF2-40B4-BE49-F238E27FC236}">
                      <a16:creationId xmlns:a16="http://schemas.microsoft.com/office/drawing/2014/main" id="{F7B8983E-CA23-4C4F-9028-4A767C006AAF}"/>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3" name="Freeform 1383">
                  <a:extLst>
                    <a:ext uri="{FF2B5EF4-FFF2-40B4-BE49-F238E27FC236}">
                      <a16:creationId xmlns:a16="http://schemas.microsoft.com/office/drawing/2014/main" id="{3E8AEE57-4A0A-4D91-951B-BDB55B2A26A0}"/>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4" name="Freeform 1384">
                  <a:extLst>
                    <a:ext uri="{FF2B5EF4-FFF2-40B4-BE49-F238E27FC236}">
                      <a16:creationId xmlns:a16="http://schemas.microsoft.com/office/drawing/2014/main" id="{D302A74A-821F-47AE-A011-06E2DB3DABB7}"/>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5" name="Freeform 1385">
                  <a:extLst>
                    <a:ext uri="{FF2B5EF4-FFF2-40B4-BE49-F238E27FC236}">
                      <a16:creationId xmlns:a16="http://schemas.microsoft.com/office/drawing/2014/main" id="{7F33B878-BCCA-4B92-9EF1-806D7FF8E2CC}"/>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106" name="Freeform 1386">
                  <a:extLst>
                    <a:ext uri="{FF2B5EF4-FFF2-40B4-BE49-F238E27FC236}">
                      <a16:creationId xmlns:a16="http://schemas.microsoft.com/office/drawing/2014/main" id="{BE0E3068-CAEE-468F-888F-90A3335E5A55}"/>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6" name="Group 9708">
                <a:extLst>
                  <a:ext uri="{FF2B5EF4-FFF2-40B4-BE49-F238E27FC236}">
                    <a16:creationId xmlns:a16="http://schemas.microsoft.com/office/drawing/2014/main" id="{8047032B-A380-43BA-A8EB-AC3555FA957B}"/>
                  </a:ext>
                </a:extLst>
              </p:cNvPr>
              <p:cNvGrpSpPr>
                <a:grpSpLocks/>
              </p:cNvGrpSpPr>
              <p:nvPr/>
            </p:nvGrpSpPr>
            <p:grpSpPr bwMode="auto">
              <a:xfrm>
                <a:off x="751362" y="3212891"/>
                <a:ext cx="515287" cy="606781"/>
                <a:chOff x="5135530" y="4046934"/>
                <a:chExt cx="555884" cy="676275"/>
              </a:xfrm>
            </p:grpSpPr>
            <p:sp>
              <p:nvSpPr>
                <p:cNvPr id="76" name="Freeform 1488">
                  <a:extLst>
                    <a:ext uri="{FF2B5EF4-FFF2-40B4-BE49-F238E27FC236}">
                      <a16:creationId xmlns:a16="http://schemas.microsoft.com/office/drawing/2014/main" id="{5919D8CA-CA42-4878-A654-46291B83CAAF}"/>
                    </a:ext>
                  </a:extLst>
                </p:cNvPr>
                <p:cNvSpPr>
                  <a:spLocks noChangeArrowheads="1"/>
                </p:cNvSpPr>
                <p:nvPr/>
              </p:nvSpPr>
              <p:spPr bwMode="auto">
                <a:xfrm>
                  <a:off x="5178564" y="4065984"/>
                  <a:ext cx="493030" cy="655637"/>
                </a:xfrm>
                <a:custGeom>
                  <a:avLst/>
                  <a:gdLst>
                    <a:gd name="T0" fmla="*/ 88502490 w 4855"/>
                    <a:gd name="T1" fmla="*/ 44169492 h 4856"/>
                    <a:gd name="T2" fmla="*/ 88502490 w 4855"/>
                    <a:gd name="T3" fmla="*/ 44169492 h 4856"/>
                    <a:gd name="T4" fmla="*/ 44196558 w 4855"/>
                    <a:gd name="T5" fmla="*/ 0 h 4856"/>
                    <a:gd name="T6" fmla="*/ 0 w 4855"/>
                    <a:gd name="T7" fmla="*/ 44169492 h 4856"/>
                    <a:gd name="T8" fmla="*/ 44196558 w 4855"/>
                    <a:gd name="T9" fmla="*/ 88503164 h 4856"/>
                    <a:gd name="T10" fmla="*/ 88502490 w 4855"/>
                    <a:gd name="T11" fmla="*/ 44169492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6">
                      <a:moveTo>
                        <a:pt x="4854" y="2423"/>
                      </a:moveTo>
                      <a:lnTo>
                        <a:pt x="4854" y="2423"/>
                      </a:lnTo>
                      <a:cubicBezTo>
                        <a:pt x="4854" y="1083"/>
                        <a:pt x="3765" y="0"/>
                        <a:pt x="2424" y="0"/>
                      </a:cubicBezTo>
                      <a:cubicBezTo>
                        <a:pt x="1082" y="0"/>
                        <a:pt x="0" y="1083"/>
                        <a:pt x="0" y="2423"/>
                      </a:cubicBezTo>
                      <a:cubicBezTo>
                        <a:pt x="0" y="3764"/>
                        <a:pt x="1082" y="4855"/>
                        <a:pt x="2424" y="4855"/>
                      </a:cubicBezTo>
                      <a:cubicBezTo>
                        <a:pt x="3765" y="4855"/>
                        <a:pt x="4854" y="3764"/>
                        <a:pt x="4854"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7" name="Freeform 1489">
                  <a:extLst>
                    <a:ext uri="{FF2B5EF4-FFF2-40B4-BE49-F238E27FC236}">
                      <a16:creationId xmlns:a16="http://schemas.microsoft.com/office/drawing/2014/main" id="{0E85E29D-27F2-4526-938B-A71B2F39AC61}"/>
                    </a:ext>
                  </a:extLst>
                </p:cNvPr>
                <p:cNvSpPr>
                  <a:spLocks noChangeArrowheads="1"/>
                </p:cNvSpPr>
                <p:nvPr/>
              </p:nvSpPr>
              <p:spPr bwMode="auto">
                <a:xfrm>
                  <a:off x="5413312" y="4065984"/>
                  <a:ext cx="278102" cy="655637"/>
                </a:xfrm>
                <a:custGeom>
                  <a:avLst/>
                  <a:gdLst>
                    <a:gd name="T0" fmla="*/ 44392631 w 2431"/>
                    <a:gd name="T1" fmla="*/ 44169492 h 4856"/>
                    <a:gd name="T2" fmla="*/ 44392631 w 2431"/>
                    <a:gd name="T3" fmla="*/ 44169492 h 4856"/>
                    <a:gd name="T4" fmla="*/ 0 w 2431"/>
                    <a:gd name="T5" fmla="*/ 0 h 4856"/>
                    <a:gd name="T6" fmla="*/ 0 w 2431"/>
                    <a:gd name="T7" fmla="*/ 88503164 h 4856"/>
                    <a:gd name="T8" fmla="*/ 44392631 w 2431"/>
                    <a:gd name="T9" fmla="*/ 44169492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1" h="4856">
                      <a:moveTo>
                        <a:pt x="2430" y="2423"/>
                      </a:moveTo>
                      <a:lnTo>
                        <a:pt x="2430" y="2423"/>
                      </a:lnTo>
                      <a:cubicBezTo>
                        <a:pt x="2430" y="1083"/>
                        <a:pt x="1341" y="0"/>
                        <a:pt x="0" y="0"/>
                      </a:cubicBezTo>
                      <a:cubicBezTo>
                        <a:pt x="0" y="4855"/>
                        <a:pt x="0" y="4855"/>
                        <a:pt x="0" y="4855"/>
                      </a:cubicBezTo>
                      <a:cubicBezTo>
                        <a:pt x="1341" y="4855"/>
                        <a:pt x="2430" y="3764"/>
                        <a:pt x="2430"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8" name="Freeform 1490">
                  <a:extLst>
                    <a:ext uri="{FF2B5EF4-FFF2-40B4-BE49-F238E27FC236}">
                      <a16:creationId xmlns:a16="http://schemas.microsoft.com/office/drawing/2014/main" id="{6A368E08-14BD-485B-A960-9A100BC2295D}"/>
                    </a:ext>
                  </a:extLst>
                </p:cNvPr>
                <p:cNvSpPr>
                  <a:spLocks noChangeArrowheads="1"/>
                </p:cNvSpPr>
                <p:nvPr/>
              </p:nvSpPr>
              <p:spPr bwMode="auto">
                <a:xfrm>
                  <a:off x="5270452" y="4135834"/>
                  <a:ext cx="287307" cy="287337"/>
                </a:xfrm>
                <a:custGeom>
                  <a:avLst/>
                  <a:gdLst>
                    <a:gd name="T0" fmla="*/ 38844880 w 2124"/>
                    <a:gd name="T1" fmla="*/ 19290007 h 2131"/>
                    <a:gd name="T2" fmla="*/ 38844880 w 2124"/>
                    <a:gd name="T3" fmla="*/ 19290007 h 2131"/>
                    <a:gd name="T4" fmla="*/ 19413242 w 2124"/>
                    <a:gd name="T5" fmla="*/ 0 h 2131"/>
                    <a:gd name="T6" fmla="*/ 0 w 2124"/>
                    <a:gd name="T7" fmla="*/ 19290007 h 2131"/>
                    <a:gd name="T8" fmla="*/ 19413242 w 2124"/>
                    <a:gd name="T9" fmla="*/ 38725369 h 2131"/>
                    <a:gd name="T10" fmla="*/ 38844880 w 2124"/>
                    <a:gd name="T11" fmla="*/ 19290007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1" y="0"/>
                      </a:cubicBezTo>
                      <a:cubicBezTo>
                        <a:pt x="473" y="0"/>
                        <a:pt x="0" y="481"/>
                        <a:pt x="0" y="1061"/>
                      </a:cubicBezTo>
                      <a:cubicBezTo>
                        <a:pt x="0" y="1649"/>
                        <a:pt x="473" y="2130"/>
                        <a:pt x="1061" y="2130"/>
                      </a:cubicBezTo>
                      <a:cubicBezTo>
                        <a:pt x="1649" y="2130"/>
                        <a:pt x="2123" y="1649"/>
                        <a:pt x="2123" y="1061"/>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9" name="Freeform 1491">
                  <a:extLst>
                    <a:ext uri="{FF2B5EF4-FFF2-40B4-BE49-F238E27FC236}">
                      <a16:creationId xmlns:a16="http://schemas.microsoft.com/office/drawing/2014/main" id="{E563BC8E-5A53-4787-87D0-CF555B39EE64}"/>
                    </a:ext>
                  </a:extLst>
                </p:cNvPr>
                <p:cNvSpPr>
                  <a:spLocks noChangeArrowheads="1"/>
                </p:cNvSpPr>
                <p:nvPr/>
              </p:nvSpPr>
              <p:spPr bwMode="auto">
                <a:xfrm>
                  <a:off x="5365692" y="4480321"/>
                  <a:ext cx="96828" cy="242888"/>
                </a:xfrm>
                <a:custGeom>
                  <a:avLst/>
                  <a:gdLst>
                    <a:gd name="T0" fmla="*/ 13058005 w 717"/>
                    <a:gd name="T1" fmla="*/ 14350170 h 1793"/>
                    <a:gd name="T2" fmla="*/ 6401317 w 717"/>
                    <a:gd name="T3" fmla="*/ 32884434 h 1793"/>
                    <a:gd name="T4" fmla="*/ 0 w 717"/>
                    <a:gd name="T5" fmla="*/ 14350170 h 1793"/>
                    <a:gd name="T6" fmla="*/ 0 w 717"/>
                    <a:gd name="T7" fmla="*/ 0 h 1793"/>
                    <a:gd name="T8" fmla="*/ 13058005 w 717"/>
                    <a:gd name="T9" fmla="*/ 0 h 1793"/>
                    <a:gd name="T10" fmla="*/ 13058005 w 717"/>
                    <a:gd name="T11" fmla="*/ 14350170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1793">
                      <a:moveTo>
                        <a:pt x="716" y="782"/>
                      </a:moveTo>
                      <a:lnTo>
                        <a:pt x="351" y="1792"/>
                      </a:lnTo>
                      <a:lnTo>
                        <a:pt x="0" y="782"/>
                      </a:lnTo>
                      <a:lnTo>
                        <a:pt x="0" y="0"/>
                      </a:lnTo>
                      <a:lnTo>
                        <a:pt x="716" y="0"/>
                      </a:lnTo>
                      <a:lnTo>
                        <a:pt x="716"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0" name="Freeform 1492">
                  <a:extLst>
                    <a:ext uri="{FF2B5EF4-FFF2-40B4-BE49-F238E27FC236}">
                      <a16:creationId xmlns:a16="http://schemas.microsoft.com/office/drawing/2014/main" id="{1638B5C9-A81A-4468-B156-4AA94EAA976E}"/>
                    </a:ext>
                  </a:extLst>
                </p:cNvPr>
                <p:cNvSpPr>
                  <a:spLocks noChangeArrowheads="1"/>
                </p:cNvSpPr>
                <p:nvPr/>
              </p:nvSpPr>
              <p:spPr bwMode="auto">
                <a:xfrm>
                  <a:off x="5294262" y="4189809"/>
                  <a:ext cx="120637" cy="319087"/>
                </a:xfrm>
                <a:custGeom>
                  <a:avLst/>
                  <a:gdLst>
                    <a:gd name="T0" fmla="*/ 16315376 w 891"/>
                    <a:gd name="T1" fmla="*/ 0 h 2367"/>
                    <a:gd name="T2" fmla="*/ 16315376 w 891"/>
                    <a:gd name="T3" fmla="*/ 0 h 2367"/>
                    <a:gd name="T4" fmla="*/ 0 w 891"/>
                    <a:gd name="T5" fmla="*/ 20189970 h 2367"/>
                    <a:gd name="T6" fmla="*/ 5151241 w 891"/>
                    <a:gd name="T7" fmla="*/ 36200265 h 2367"/>
                    <a:gd name="T8" fmla="*/ 16315376 w 891"/>
                    <a:gd name="T9" fmla="*/ 42996805 h 2367"/>
                    <a:gd name="T10" fmla="*/ 16315376 w 891"/>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1" h="2367">
                      <a:moveTo>
                        <a:pt x="890" y="0"/>
                      </a:moveTo>
                      <a:lnTo>
                        <a:pt x="890" y="0"/>
                      </a:lnTo>
                      <a:cubicBezTo>
                        <a:pt x="545" y="0"/>
                        <a:pt x="0" y="193"/>
                        <a:pt x="0" y="1111"/>
                      </a:cubicBezTo>
                      <a:cubicBezTo>
                        <a:pt x="0" y="1641"/>
                        <a:pt x="208" y="1892"/>
                        <a:pt x="281" y="1992"/>
                      </a:cubicBezTo>
                      <a:cubicBezTo>
                        <a:pt x="352" y="2079"/>
                        <a:pt x="703" y="2366"/>
                        <a:pt x="890" y="2366"/>
                      </a:cubicBezTo>
                      <a:cubicBezTo>
                        <a:pt x="890" y="1434"/>
                        <a:pt x="890" y="0"/>
                        <a:pt x="890"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1" name="Freeform 1493">
                  <a:extLst>
                    <a:ext uri="{FF2B5EF4-FFF2-40B4-BE49-F238E27FC236}">
                      <a16:creationId xmlns:a16="http://schemas.microsoft.com/office/drawing/2014/main" id="{DDE6EC7F-4B1C-4802-ADA4-BD17DF86157B}"/>
                    </a:ext>
                  </a:extLst>
                </p:cNvPr>
                <p:cNvSpPr>
                  <a:spLocks noChangeArrowheads="1"/>
                </p:cNvSpPr>
                <p:nvPr/>
              </p:nvSpPr>
              <p:spPr bwMode="auto">
                <a:xfrm>
                  <a:off x="5268865" y="4327921"/>
                  <a:ext cx="53969" cy="76200"/>
                </a:xfrm>
                <a:custGeom>
                  <a:avLst/>
                  <a:gdLst>
                    <a:gd name="T0" fmla="*/ 279956 w 395"/>
                    <a:gd name="T1" fmla="*/ 5700874 h 561"/>
                    <a:gd name="T2" fmla="*/ 279956 w 395"/>
                    <a:gd name="T3" fmla="*/ 5700874 h 561"/>
                    <a:gd name="T4" fmla="*/ 3229532 w 395"/>
                    <a:gd name="T5" fmla="*/ 258347 h 561"/>
                    <a:gd name="T6" fmla="*/ 7093849 w 395"/>
                    <a:gd name="T7" fmla="*/ 4759987 h 561"/>
                    <a:gd name="T8" fmla="*/ 4162991 w 395"/>
                    <a:gd name="T9" fmla="*/ 10055004 h 561"/>
                    <a:gd name="T10" fmla="*/ 279956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15" y="309"/>
                      </a:moveTo>
                      <a:lnTo>
                        <a:pt x="15" y="309"/>
                      </a:lnTo>
                      <a:cubicBezTo>
                        <a:pt x="0" y="158"/>
                        <a:pt x="65" y="28"/>
                        <a:pt x="173" y="14"/>
                      </a:cubicBezTo>
                      <a:cubicBezTo>
                        <a:pt x="273" y="0"/>
                        <a:pt x="366" y="108"/>
                        <a:pt x="380" y="258"/>
                      </a:cubicBezTo>
                      <a:cubicBezTo>
                        <a:pt x="394" y="402"/>
                        <a:pt x="323" y="538"/>
                        <a:pt x="223" y="545"/>
                      </a:cubicBezTo>
                      <a:cubicBezTo>
                        <a:pt x="123" y="560"/>
                        <a:pt x="30" y="452"/>
                        <a:pt x="15"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2" name="Freeform 1494">
                  <a:extLst>
                    <a:ext uri="{FF2B5EF4-FFF2-40B4-BE49-F238E27FC236}">
                      <a16:creationId xmlns:a16="http://schemas.microsoft.com/office/drawing/2014/main" id="{F5AE532E-2540-48DD-AD58-22A743626EEC}"/>
                    </a:ext>
                  </a:extLst>
                </p:cNvPr>
                <p:cNvSpPr>
                  <a:spLocks noChangeArrowheads="1"/>
                </p:cNvSpPr>
                <p:nvPr/>
              </p:nvSpPr>
              <p:spPr bwMode="auto">
                <a:xfrm>
                  <a:off x="5414899" y="4189809"/>
                  <a:ext cx="119049" cy="319087"/>
                </a:xfrm>
                <a:custGeom>
                  <a:avLst/>
                  <a:gdLst>
                    <a:gd name="T0" fmla="*/ 0 w 890"/>
                    <a:gd name="T1" fmla="*/ 0 h 2367"/>
                    <a:gd name="T2" fmla="*/ 0 w 890"/>
                    <a:gd name="T3" fmla="*/ 0 h 2367"/>
                    <a:gd name="T4" fmla="*/ 15906418 w 890"/>
                    <a:gd name="T5" fmla="*/ 20189970 h 2367"/>
                    <a:gd name="T6" fmla="*/ 10789183 w 890"/>
                    <a:gd name="T7" fmla="*/ 36200265 h 2367"/>
                    <a:gd name="T8" fmla="*/ 0 w 890"/>
                    <a:gd name="T9" fmla="*/ 42996805 h 2367"/>
                    <a:gd name="T10" fmla="*/ 0 w 890"/>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67">
                      <a:moveTo>
                        <a:pt x="0" y="0"/>
                      </a:moveTo>
                      <a:lnTo>
                        <a:pt x="0" y="0"/>
                      </a:lnTo>
                      <a:cubicBezTo>
                        <a:pt x="344" y="0"/>
                        <a:pt x="889" y="193"/>
                        <a:pt x="889" y="1111"/>
                      </a:cubicBezTo>
                      <a:cubicBezTo>
                        <a:pt x="889" y="1641"/>
                        <a:pt x="681" y="1892"/>
                        <a:pt x="603" y="1992"/>
                      </a:cubicBezTo>
                      <a:cubicBezTo>
                        <a:pt x="538" y="2079"/>
                        <a:pt x="179"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3" name="Freeform 1495">
                  <a:extLst>
                    <a:ext uri="{FF2B5EF4-FFF2-40B4-BE49-F238E27FC236}">
                      <a16:creationId xmlns:a16="http://schemas.microsoft.com/office/drawing/2014/main" id="{B675B388-4BDA-4B51-94E6-7573F44CB016}"/>
                    </a:ext>
                  </a:extLst>
                </p:cNvPr>
                <p:cNvSpPr>
                  <a:spLocks noChangeArrowheads="1"/>
                </p:cNvSpPr>
                <p:nvPr/>
              </p:nvSpPr>
              <p:spPr bwMode="auto">
                <a:xfrm>
                  <a:off x="5505377" y="4327921"/>
                  <a:ext cx="53969" cy="76200"/>
                </a:xfrm>
                <a:custGeom>
                  <a:avLst/>
                  <a:gdLst>
                    <a:gd name="T0" fmla="*/ 7112431 w 395"/>
                    <a:gd name="T1" fmla="*/ 5700874 h 561"/>
                    <a:gd name="T2" fmla="*/ 7112431 w 395"/>
                    <a:gd name="T3" fmla="*/ 5700874 h 561"/>
                    <a:gd name="T4" fmla="*/ 4162991 w 395"/>
                    <a:gd name="T5" fmla="*/ 258347 h 561"/>
                    <a:gd name="T6" fmla="*/ 279956 w 395"/>
                    <a:gd name="T7" fmla="*/ 4759987 h 561"/>
                    <a:gd name="T8" fmla="*/ 3229532 w 395"/>
                    <a:gd name="T9" fmla="*/ 10055004 h 561"/>
                    <a:gd name="T10" fmla="*/ 7112431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381" y="309"/>
                      </a:moveTo>
                      <a:lnTo>
                        <a:pt x="381" y="309"/>
                      </a:lnTo>
                      <a:cubicBezTo>
                        <a:pt x="394" y="158"/>
                        <a:pt x="329" y="28"/>
                        <a:pt x="223" y="14"/>
                      </a:cubicBezTo>
                      <a:cubicBezTo>
                        <a:pt x="122" y="0"/>
                        <a:pt x="28" y="108"/>
                        <a:pt x="15" y="258"/>
                      </a:cubicBezTo>
                      <a:cubicBezTo>
                        <a:pt x="0" y="402"/>
                        <a:pt x="72" y="538"/>
                        <a:pt x="173" y="545"/>
                      </a:cubicBezTo>
                      <a:cubicBezTo>
                        <a:pt x="273" y="560"/>
                        <a:pt x="366" y="452"/>
                        <a:pt x="381"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4" name="Freeform 1496">
                  <a:extLst>
                    <a:ext uri="{FF2B5EF4-FFF2-40B4-BE49-F238E27FC236}">
                      <a16:creationId xmlns:a16="http://schemas.microsoft.com/office/drawing/2014/main" id="{F5C3EAF6-787A-4880-8302-CC841284A71C}"/>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8544720 h 1442"/>
                    <a:gd name="T6" fmla="*/ 15963517 w 1198"/>
                    <a:gd name="T7" fmla="*/ 3410467 h 1442"/>
                    <a:gd name="T8" fmla="*/ 15452118 w 1198"/>
                    <a:gd name="T9" fmla="*/ 0 h 1442"/>
                    <a:gd name="T10" fmla="*/ 2484016 w 1198"/>
                    <a:gd name="T11" fmla="*/ 7352830 h 1442"/>
                    <a:gd name="T12" fmla="*/ 0 w 1198"/>
                    <a:gd name="T13" fmla="*/ 26422523 h 1442"/>
                    <a:gd name="T14" fmla="*/ 21863121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1" y="401"/>
                        <a:pt x="874" y="186"/>
                      </a:cubicBezTo>
                      <a:cubicBezTo>
                        <a:pt x="846" y="86"/>
                        <a:pt x="846" y="0"/>
                        <a:pt x="846" y="0"/>
                      </a:cubicBezTo>
                      <a:cubicBezTo>
                        <a:pt x="846" y="0"/>
                        <a:pt x="272" y="193"/>
                        <a:pt x="136" y="401"/>
                      </a:cubicBezTo>
                      <a:cubicBezTo>
                        <a:pt x="28" y="717"/>
                        <a:pt x="0" y="1441"/>
                        <a:pt x="0" y="1441"/>
                      </a:cubicBezTo>
                      <a:lnTo>
                        <a:pt x="1197"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5" name="Freeform 1497">
                  <a:extLst>
                    <a:ext uri="{FF2B5EF4-FFF2-40B4-BE49-F238E27FC236}">
                      <a16:creationId xmlns:a16="http://schemas.microsoft.com/office/drawing/2014/main" id="{FEAF38C3-B214-4010-ADA1-7EDEEEEAB580}"/>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8544720 h 1442"/>
                    <a:gd name="T6" fmla="*/ 6009209 w 1198"/>
                    <a:gd name="T7" fmla="*/ 3410467 h 1442"/>
                    <a:gd name="T8" fmla="*/ 6411004 w 1198"/>
                    <a:gd name="T9" fmla="*/ 0 h 1442"/>
                    <a:gd name="T10" fmla="*/ 19379106 w 1198"/>
                    <a:gd name="T11" fmla="*/ 7352830 h 1442"/>
                    <a:gd name="T12" fmla="*/ 21863121 w 1198"/>
                    <a:gd name="T13" fmla="*/ 26422523 h 1442"/>
                    <a:gd name="T14" fmla="*/ 0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0" y="1441"/>
                      </a:moveTo>
                      <a:lnTo>
                        <a:pt x="0" y="1441"/>
                      </a:lnTo>
                      <a:cubicBezTo>
                        <a:pt x="0" y="466"/>
                        <a:pt x="0" y="466"/>
                        <a:pt x="0" y="466"/>
                      </a:cubicBezTo>
                      <a:cubicBezTo>
                        <a:pt x="0" y="466"/>
                        <a:pt x="264" y="401"/>
                        <a:pt x="329" y="186"/>
                      </a:cubicBezTo>
                      <a:cubicBezTo>
                        <a:pt x="351" y="86"/>
                        <a:pt x="351" y="0"/>
                        <a:pt x="351" y="0"/>
                      </a:cubicBezTo>
                      <a:cubicBezTo>
                        <a:pt x="351" y="0"/>
                        <a:pt x="932" y="193"/>
                        <a:pt x="1061" y="401"/>
                      </a:cubicBezTo>
                      <a:cubicBezTo>
                        <a:pt x="1168" y="717"/>
                        <a:pt x="1197" y="1441"/>
                        <a:pt x="1197" y="1441"/>
                      </a:cubicBezTo>
                      <a:lnTo>
                        <a:pt x="0"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6" name="Freeform 1498">
                  <a:extLst>
                    <a:ext uri="{FF2B5EF4-FFF2-40B4-BE49-F238E27FC236}">
                      <a16:creationId xmlns:a16="http://schemas.microsoft.com/office/drawing/2014/main" id="{378A1F1E-93DF-4410-A10B-B97818B87CB5}"/>
                    </a:ext>
                  </a:extLst>
                </p:cNvPr>
                <p:cNvSpPr>
                  <a:spLocks noChangeArrowheads="1"/>
                </p:cNvSpPr>
                <p:nvPr/>
              </p:nvSpPr>
              <p:spPr bwMode="auto">
                <a:xfrm>
                  <a:off x="5381565" y="4440634"/>
                  <a:ext cx="66668" cy="25400"/>
                </a:xfrm>
                <a:custGeom>
                  <a:avLst/>
                  <a:gdLst>
                    <a:gd name="T0" fmla="*/ 4535200 w 488"/>
                    <a:gd name="T1" fmla="*/ 3413463 h 188"/>
                    <a:gd name="T2" fmla="*/ 4535200 w 488"/>
                    <a:gd name="T3" fmla="*/ 3413463 h 188"/>
                    <a:gd name="T4" fmla="*/ 9089116 w 488"/>
                    <a:gd name="T5" fmla="*/ 0 h 188"/>
                    <a:gd name="T6" fmla="*/ 0 w 488"/>
                    <a:gd name="T7" fmla="*/ 0 h 188"/>
                    <a:gd name="T8" fmla="*/ 4535200 w 488"/>
                    <a:gd name="T9" fmla="*/ 3413463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3" y="187"/>
                      </a:moveTo>
                      <a:lnTo>
                        <a:pt x="243" y="187"/>
                      </a:lnTo>
                      <a:cubicBezTo>
                        <a:pt x="379" y="187"/>
                        <a:pt x="487" y="101"/>
                        <a:pt x="487" y="0"/>
                      </a:cubicBezTo>
                      <a:cubicBezTo>
                        <a:pt x="0" y="0"/>
                        <a:pt x="0" y="0"/>
                        <a:pt x="0" y="0"/>
                      </a:cubicBezTo>
                      <a:cubicBezTo>
                        <a:pt x="0" y="101"/>
                        <a:pt x="106" y="187"/>
                        <a:pt x="243"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7" name="Freeform 1499">
                  <a:extLst>
                    <a:ext uri="{FF2B5EF4-FFF2-40B4-BE49-F238E27FC236}">
                      <a16:creationId xmlns:a16="http://schemas.microsoft.com/office/drawing/2014/main" id="{02599884-AE03-43A8-B1ED-B6C0C57CCA6B}"/>
                    </a:ext>
                  </a:extLst>
                </p:cNvPr>
                <p:cNvSpPr>
                  <a:spLocks noChangeArrowheads="1"/>
                </p:cNvSpPr>
                <p:nvPr/>
              </p:nvSpPr>
              <p:spPr bwMode="auto">
                <a:xfrm>
                  <a:off x="5265691" y="4153296"/>
                  <a:ext cx="223813" cy="203200"/>
                </a:xfrm>
                <a:custGeom>
                  <a:avLst/>
                  <a:gdLst>
                    <a:gd name="T0" fmla="*/ 19229413 w 1657"/>
                    <a:gd name="T1" fmla="*/ 0 h 1507"/>
                    <a:gd name="T2" fmla="*/ 19229413 w 1657"/>
                    <a:gd name="T3" fmla="*/ 0 h 1507"/>
                    <a:gd name="T4" fmla="*/ 4177888 w 1657"/>
                    <a:gd name="T5" fmla="*/ 14599387 h 1507"/>
                    <a:gd name="T6" fmla="*/ 7845071 w 1657"/>
                    <a:gd name="T7" fmla="*/ 27380762 h 1507"/>
                    <a:gd name="T8" fmla="*/ 7845071 w 1657"/>
                    <a:gd name="T9" fmla="*/ 24526388 h 1507"/>
                    <a:gd name="T10" fmla="*/ 16729920 w 1657"/>
                    <a:gd name="T11" fmla="*/ 17999313 h 1507"/>
                    <a:gd name="T12" fmla="*/ 27074484 w 1657"/>
                    <a:gd name="T13" fmla="*/ 11217800 h 1507"/>
                    <a:gd name="T14" fmla="*/ 19229413 w 1657"/>
                    <a:gd name="T15" fmla="*/ 0 h 15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7" h="1507">
                      <a:moveTo>
                        <a:pt x="1054" y="0"/>
                      </a:moveTo>
                      <a:lnTo>
                        <a:pt x="1054" y="0"/>
                      </a:lnTo>
                      <a:cubicBezTo>
                        <a:pt x="422" y="0"/>
                        <a:pt x="229" y="552"/>
                        <a:pt x="229" y="803"/>
                      </a:cubicBezTo>
                      <a:cubicBezTo>
                        <a:pt x="0" y="1126"/>
                        <a:pt x="251" y="1405"/>
                        <a:pt x="430" y="1506"/>
                      </a:cubicBezTo>
                      <a:cubicBezTo>
                        <a:pt x="430" y="1449"/>
                        <a:pt x="430" y="1427"/>
                        <a:pt x="430" y="1349"/>
                      </a:cubicBezTo>
                      <a:cubicBezTo>
                        <a:pt x="430" y="1148"/>
                        <a:pt x="623" y="955"/>
                        <a:pt x="917" y="990"/>
                      </a:cubicBezTo>
                      <a:cubicBezTo>
                        <a:pt x="1183" y="1018"/>
                        <a:pt x="1348" y="868"/>
                        <a:pt x="1484" y="617"/>
                      </a:cubicBezTo>
                      <a:cubicBezTo>
                        <a:pt x="1656" y="273"/>
                        <a:pt x="1441" y="0"/>
                        <a:pt x="1054" y="0"/>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8" name="Freeform 1500">
                  <a:extLst>
                    <a:ext uri="{FF2B5EF4-FFF2-40B4-BE49-F238E27FC236}">
                      <a16:creationId xmlns:a16="http://schemas.microsoft.com/office/drawing/2014/main" id="{B0E5E2B9-69C2-448A-9703-DDD790BC6475}"/>
                    </a:ext>
                  </a:extLst>
                </p:cNvPr>
                <p:cNvSpPr>
                  <a:spLocks noChangeArrowheads="1"/>
                </p:cNvSpPr>
                <p:nvPr/>
              </p:nvSpPr>
              <p:spPr bwMode="auto">
                <a:xfrm>
                  <a:off x="5462519" y="4169171"/>
                  <a:ext cx="88890" cy="161925"/>
                </a:xfrm>
                <a:custGeom>
                  <a:avLst/>
                  <a:gdLst>
                    <a:gd name="T0" fmla="*/ 0 w 661"/>
                    <a:gd name="T1" fmla="*/ 7325822 h 1198"/>
                    <a:gd name="T2" fmla="*/ 0 w 661"/>
                    <a:gd name="T3" fmla="*/ 7325822 h 1198"/>
                    <a:gd name="T4" fmla="*/ 9874052 w 661"/>
                    <a:gd name="T5" fmla="*/ 21867985 h 1198"/>
                    <a:gd name="T6" fmla="*/ 9874052 w 661"/>
                    <a:gd name="T7" fmla="*/ 9024818 h 1198"/>
                    <a:gd name="T8" fmla="*/ 0 w 661"/>
                    <a:gd name="T9" fmla="*/ 0 h 1198"/>
                    <a:gd name="T10" fmla="*/ 0 w 661"/>
                    <a:gd name="T11" fmla="*/ 7325822 h 1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 h="1198">
                      <a:moveTo>
                        <a:pt x="0" y="401"/>
                      </a:moveTo>
                      <a:lnTo>
                        <a:pt x="0" y="401"/>
                      </a:lnTo>
                      <a:cubicBezTo>
                        <a:pt x="0" y="401"/>
                        <a:pt x="144" y="1003"/>
                        <a:pt x="546" y="1197"/>
                      </a:cubicBezTo>
                      <a:cubicBezTo>
                        <a:pt x="617" y="659"/>
                        <a:pt x="660" y="774"/>
                        <a:pt x="546" y="494"/>
                      </a:cubicBezTo>
                      <a:cubicBezTo>
                        <a:pt x="431" y="208"/>
                        <a:pt x="0" y="0"/>
                        <a:pt x="0" y="0"/>
                      </a:cubicBezTo>
                      <a:lnTo>
                        <a:pt x="0" y="401"/>
                      </a:ln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89" name="Freeform 1501">
                  <a:extLst>
                    <a:ext uri="{FF2B5EF4-FFF2-40B4-BE49-F238E27FC236}">
                      <a16:creationId xmlns:a16="http://schemas.microsoft.com/office/drawing/2014/main" id="{11DB8057-4C39-4FD2-9417-01D423AD62F8}"/>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2622103 h 1442"/>
                    <a:gd name="T6" fmla="*/ 15452118 w 1198"/>
                    <a:gd name="T7" fmla="*/ 0 h 1442"/>
                    <a:gd name="T8" fmla="*/ 2484016 w 1198"/>
                    <a:gd name="T9" fmla="*/ 7352830 h 1442"/>
                    <a:gd name="T10" fmla="*/ 0 w 1198"/>
                    <a:gd name="T11" fmla="*/ 26422523 h 1442"/>
                    <a:gd name="T12" fmla="*/ 21863121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1197" y="1441"/>
                      </a:moveTo>
                      <a:lnTo>
                        <a:pt x="1197" y="1441"/>
                      </a:lnTo>
                      <a:cubicBezTo>
                        <a:pt x="1197" y="143"/>
                        <a:pt x="1197" y="143"/>
                        <a:pt x="1197" y="143"/>
                      </a:cubicBezTo>
                      <a:cubicBezTo>
                        <a:pt x="846" y="0"/>
                        <a:pt x="846" y="0"/>
                        <a:pt x="846" y="0"/>
                      </a:cubicBezTo>
                      <a:cubicBezTo>
                        <a:pt x="846" y="0"/>
                        <a:pt x="272" y="193"/>
                        <a:pt x="136" y="401"/>
                      </a:cubicBezTo>
                      <a:cubicBezTo>
                        <a:pt x="28" y="717"/>
                        <a:pt x="0" y="1441"/>
                        <a:pt x="0" y="1441"/>
                      </a:cubicBezTo>
                      <a:lnTo>
                        <a:pt x="1197" y="1441"/>
                      </a:ln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0" name="Freeform 1502">
                  <a:extLst>
                    <a:ext uri="{FF2B5EF4-FFF2-40B4-BE49-F238E27FC236}">
                      <a16:creationId xmlns:a16="http://schemas.microsoft.com/office/drawing/2014/main" id="{EE316A13-CEFD-4DA9-A895-2212882A34DE}"/>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2622103 h 1442"/>
                    <a:gd name="T6" fmla="*/ 6411004 w 1198"/>
                    <a:gd name="T7" fmla="*/ 0 h 1442"/>
                    <a:gd name="T8" fmla="*/ 19379106 w 1198"/>
                    <a:gd name="T9" fmla="*/ 7352830 h 1442"/>
                    <a:gd name="T10" fmla="*/ 21863121 w 1198"/>
                    <a:gd name="T11" fmla="*/ 26422523 h 1442"/>
                    <a:gd name="T12" fmla="*/ 0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0" y="1441"/>
                      </a:moveTo>
                      <a:lnTo>
                        <a:pt x="0" y="1441"/>
                      </a:lnTo>
                      <a:cubicBezTo>
                        <a:pt x="0" y="143"/>
                        <a:pt x="0" y="143"/>
                        <a:pt x="0" y="143"/>
                      </a:cubicBezTo>
                      <a:cubicBezTo>
                        <a:pt x="351" y="0"/>
                        <a:pt x="351" y="0"/>
                        <a:pt x="351" y="0"/>
                      </a:cubicBezTo>
                      <a:cubicBezTo>
                        <a:pt x="351" y="0"/>
                        <a:pt x="932" y="193"/>
                        <a:pt x="1061" y="401"/>
                      </a:cubicBezTo>
                      <a:cubicBezTo>
                        <a:pt x="1168" y="717"/>
                        <a:pt x="1197" y="1441"/>
                        <a:pt x="1197" y="1441"/>
                      </a:cubicBezTo>
                      <a:lnTo>
                        <a:pt x="0" y="1441"/>
                      </a:ln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1" name="Freeform 1503">
                  <a:extLst>
                    <a:ext uri="{FF2B5EF4-FFF2-40B4-BE49-F238E27FC236}">
                      <a16:creationId xmlns:a16="http://schemas.microsoft.com/office/drawing/2014/main" id="{38B3D1DB-8510-44B3-90AB-DEB22FFB6A72}"/>
                    </a:ext>
                  </a:extLst>
                </p:cNvPr>
                <p:cNvSpPr>
                  <a:spLocks noChangeArrowheads="1"/>
                </p:cNvSpPr>
                <p:nvPr/>
              </p:nvSpPr>
              <p:spPr bwMode="auto">
                <a:xfrm>
                  <a:off x="5135530" y="4046934"/>
                  <a:ext cx="252385" cy="361950"/>
                </a:xfrm>
                <a:custGeom>
                  <a:avLst/>
                  <a:gdLst>
                    <a:gd name="T0" fmla="*/ 34136255 w 1865"/>
                    <a:gd name="T1" fmla="*/ 15160079 h 2683"/>
                    <a:gd name="T2" fmla="*/ 34136255 w 1865"/>
                    <a:gd name="T3" fmla="*/ 15160079 h 2683"/>
                    <a:gd name="T4" fmla="*/ 12196759 w 1865"/>
                    <a:gd name="T5" fmla="*/ 11756832 h 2683"/>
                    <a:gd name="T6" fmla="*/ 6684346 w 1865"/>
                    <a:gd name="T7" fmla="*/ 48810637 h 2683"/>
                    <a:gd name="T8" fmla="*/ 15877791 w 1865"/>
                    <a:gd name="T9" fmla="*/ 26771214 h 2683"/>
                    <a:gd name="T10" fmla="*/ 28880287 w 1865"/>
                    <a:gd name="T11" fmla="*/ 17362133 h 2683"/>
                    <a:gd name="T12" fmla="*/ 34136255 w 1865"/>
                    <a:gd name="T13" fmla="*/ 15160079 h 26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5" h="2683">
                      <a:moveTo>
                        <a:pt x="1864" y="833"/>
                      </a:moveTo>
                      <a:lnTo>
                        <a:pt x="1864" y="833"/>
                      </a:lnTo>
                      <a:cubicBezTo>
                        <a:pt x="1864" y="833"/>
                        <a:pt x="1326" y="0"/>
                        <a:pt x="666" y="646"/>
                      </a:cubicBezTo>
                      <a:cubicBezTo>
                        <a:pt x="0" y="1298"/>
                        <a:pt x="768" y="2495"/>
                        <a:pt x="365" y="2682"/>
                      </a:cubicBezTo>
                      <a:cubicBezTo>
                        <a:pt x="803" y="2625"/>
                        <a:pt x="911" y="2008"/>
                        <a:pt x="867" y="1471"/>
                      </a:cubicBezTo>
                      <a:cubicBezTo>
                        <a:pt x="831" y="990"/>
                        <a:pt x="1248" y="753"/>
                        <a:pt x="1577" y="954"/>
                      </a:cubicBezTo>
                      <a:cubicBezTo>
                        <a:pt x="1714" y="1034"/>
                        <a:pt x="1864" y="833"/>
                        <a:pt x="1864" y="833"/>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2" name="Freeform 1504">
                  <a:extLst>
                    <a:ext uri="{FF2B5EF4-FFF2-40B4-BE49-F238E27FC236}">
                      <a16:creationId xmlns:a16="http://schemas.microsoft.com/office/drawing/2014/main" id="{96272C3D-67CE-4125-8DC6-08915A968CD4}"/>
                    </a:ext>
                  </a:extLst>
                </p:cNvPr>
                <p:cNvSpPr>
                  <a:spLocks noChangeArrowheads="1"/>
                </p:cNvSpPr>
                <p:nvPr/>
              </p:nvSpPr>
              <p:spPr bwMode="auto">
                <a:xfrm>
                  <a:off x="5352993" y="4527946"/>
                  <a:ext cx="60318" cy="66675"/>
                </a:xfrm>
                <a:custGeom>
                  <a:avLst/>
                  <a:gdLst>
                    <a:gd name="T0" fmla="*/ 8139278 w 446"/>
                    <a:gd name="T1" fmla="*/ 2669459 h 488"/>
                    <a:gd name="T2" fmla="*/ 1573001 w 446"/>
                    <a:gd name="T3" fmla="*/ 0 h 488"/>
                    <a:gd name="T4" fmla="*/ 0 w 446"/>
                    <a:gd name="T5" fmla="*/ 1736146 h 488"/>
                    <a:gd name="T6" fmla="*/ 3273942 w 446"/>
                    <a:gd name="T7" fmla="*/ 9091027 h 488"/>
                    <a:gd name="T8" fmla="*/ 8139278 w 446"/>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8">
                      <a:moveTo>
                        <a:pt x="445" y="143"/>
                      </a:moveTo>
                      <a:lnTo>
                        <a:pt x="86" y="0"/>
                      </a:lnTo>
                      <a:lnTo>
                        <a:pt x="0" y="93"/>
                      </a:lnTo>
                      <a:lnTo>
                        <a:pt x="179" y="487"/>
                      </a:lnTo>
                      <a:lnTo>
                        <a:pt x="445"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93" name="Freeform 1505">
                  <a:extLst>
                    <a:ext uri="{FF2B5EF4-FFF2-40B4-BE49-F238E27FC236}">
                      <a16:creationId xmlns:a16="http://schemas.microsoft.com/office/drawing/2014/main" id="{5B2C77A3-5430-4EFA-BB70-0CA61A31F368}"/>
                    </a:ext>
                  </a:extLst>
                </p:cNvPr>
                <p:cNvSpPr>
                  <a:spLocks noChangeArrowheads="1"/>
                </p:cNvSpPr>
                <p:nvPr/>
              </p:nvSpPr>
              <p:spPr bwMode="auto">
                <a:xfrm>
                  <a:off x="5413312" y="4527946"/>
                  <a:ext cx="61906" cy="66675"/>
                </a:xfrm>
                <a:custGeom>
                  <a:avLst/>
                  <a:gdLst>
                    <a:gd name="T0" fmla="*/ 0 w 453"/>
                    <a:gd name="T1" fmla="*/ 2669459 h 488"/>
                    <a:gd name="T2" fmla="*/ 6816493 w 453"/>
                    <a:gd name="T3" fmla="*/ 0 h 488"/>
                    <a:gd name="T4" fmla="*/ 8441218 w 453"/>
                    <a:gd name="T5" fmla="*/ 1736146 h 488"/>
                    <a:gd name="T6" fmla="*/ 5079708 w 453"/>
                    <a:gd name="T7" fmla="*/ 9091027 h 488"/>
                    <a:gd name="T8" fmla="*/ 0 w 453"/>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88">
                      <a:moveTo>
                        <a:pt x="0" y="143"/>
                      </a:moveTo>
                      <a:lnTo>
                        <a:pt x="365" y="0"/>
                      </a:lnTo>
                      <a:lnTo>
                        <a:pt x="452" y="93"/>
                      </a:lnTo>
                      <a:lnTo>
                        <a:pt x="272" y="487"/>
                      </a:lnTo>
                      <a:lnTo>
                        <a:pt x="0"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grpSp>
            <p:nvGrpSpPr>
              <p:cNvPr id="57" name="Group 9709">
                <a:extLst>
                  <a:ext uri="{FF2B5EF4-FFF2-40B4-BE49-F238E27FC236}">
                    <a16:creationId xmlns:a16="http://schemas.microsoft.com/office/drawing/2014/main" id="{01DEC083-88EC-445C-8A09-AD8FA6BD61C6}"/>
                  </a:ext>
                </a:extLst>
              </p:cNvPr>
              <p:cNvGrpSpPr>
                <a:grpSpLocks/>
              </p:cNvGrpSpPr>
              <p:nvPr/>
            </p:nvGrpSpPr>
            <p:grpSpPr bwMode="auto">
              <a:xfrm>
                <a:off x="1258307" y="2995172"/>
                <a:ext cx="503879" cy="588266"/>
                <a:chOff x="6009237" y="4066578"/>
                <a:chExt cx="543250" cy="656631"/>
              </a:xfrm>
            </p:grpSpPr>
            <p:sp>
              <p:nvSpPr>
                <p:cNvPr id="59" name="Freeform 1420">
                  <a:extLst>
                    <a:ext uri="{FF2B5EF4-FFF2-40B4-BE49-F238E27FC236}">
                      <a16:creationId xmlns:a16="http://schemas.microsoft.com/office/drawing/2014/main" id="{BC211DCB-8A5D-4209-9905-21DFF033AE7C}"/>
                    </a:ext>
                  </a:extLst>
                </p:cNvPr>
                <p:cNvSpPr>
                  <a:spLocks noChangeArrowheads="1"/>
                </p:cNvSpPr>
                <p:nvPr/>
              </p:nvSpPr>
              <p:spPr bwMode="auto">
                <a:xfrm>
                  <a:off x="6009237" y="4066578"/>
                  <a:ext cx="543250" cy="655039"/>
                </a:xfrm>
                <a:custGeom>
                  <a:avLst/>
                  <a:gdLst>
                    <a:gd name="T0" fmla="*/ 88696505 w 4862"/>
                    <a:gd name="T1" fmla="*/ 44089008 h 4856"/>
                    <a:gd name="T2" fmla="*/ 88696505 w 4862"/>
                    <a:gd name="T3" fmla="*/ 44089008 h 4856"/>
                    <a:gd name="T4" fmla="*/ 44339135 w 4862"/>
                    <a:gd name="T5" fmla="*/ 0 h 4856"/>
                    <a:gd name="T6" fmla="*/ 0 w 4862"/>
                    <a:gd name="T7" fmla="*/ 44089008 h 4856"/>
                    <a:gd name="T8" fmla="*/ 44339135 w 4862"/>
                    <a:gd name="T9" fmla="*/ 88341775 h 4856"/>
                    <a:gd name="T10" fmla="*/ 88696505 w 4862"/>
                    <a:gd name="T11" fmla="*/ 44089008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62" h="4856">
                      <a:moveTo>
                        <a:pt x="4861" y="2423"/>
                      </a:moveTo>
                      <a:lnTo>
                        <a:pt x="4861" y="2423"/>
                      </a:lnTo>
                      <a:cubicBezTo>
                        <a:pt x="4861" y="1083"/>
                        <a:pt x="3771" y="0"/>
                        <a:pt x="2430" y="0"/>
                      </a:cubicBezTo>
                      <a:cubicBezTo>
                        <a:pt x="1090" y="0"/>
                        <a:pt x="0" y="1083"/>
                        <a:pt x="0" y="2423"/>
                      </a:cubicBezTo>
                      <a:cubicBezTo>
                        <a:pt x="0" y="3764"/>
                        <a:pt x="1090" y="4855"/>
                        <a:pt x="2430" y="4855"/>
                      </a:cubicBezTo>
                      <a:cubicBezTo>
                        <a:pt x="3771" y="4855"/>
                        <a:pt x="4861" y="3764"/>
                        <a:pt x="486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0" name="Freeform 1421">
                  <a:extLst>
                    <a:ext uri="{FF2B5EF4-FFF2-40B4-BE49-F238E27FC236}">
                      <a16:creationId xmlns:a16="http://schemas.microsoft.com/office/drawing/2014/main" id="{FD08B8F1-9E07-42C4-8A08-A01AF826301A}"/>
                    </a:ext>
                  </a:extLst>
                </p:cNvPr>
                <p:cNvSpPr>
                  <a:spLocks noChangeArrowheads="1"/>
                </p:cNvSpPr>
                <p:nvPr/>
              </p:nvSpPr>
              <p:spPr bwMode="auto">
                <a:xfrm>
                  <a:off x="6278086" y="4066581"/>
                  <a:ext cx="232652" cy="655039"/>
                </a:xfrm>
                <a:custGeom>
                  <a:avLst/>
                  <a:gdLst>
                    <a:gd name="T0" fmla="*/ 44320903 w 2432"/>
                    <a:gd name="T1" fmla="*/ 44089008 h 4856"/>
                    <a:gd name="T2" fmla="*/ 44320903 w 2432"/>
                    <a:gd name="T3" fmla="*/ 44089008 h 4856"/>
                    <a:gd name="T4" fmla="*/ 0 w 2432"/>
                    <a:gd name="T5" fmla="*/ 0 h 4856"/>
                    <a:gd name="T6" fmla="*/ 0 w 2432"/>
                    <a:gd name="T7" fmla="*/ 88341775 h 4856"/>
                    <a:gd name="T8" fmla="*/ 44320903 w 2432"/>
                    <a:gd name="T9" fmla="*/ 44089008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6">
                      <a:moveTo>
                        <a:pt x="2431" y="2423"/>
                      </a:moveTo>
                      <a:lnTo>
                        <a:pt x="2431" y="2423"/>
                      </a:lnTo>
                      <a:cubicBezTo>
                        <a:pt x="2431" y="1083"/>
                        <a:pt x="1341" y="0"/>
                        <a:pt x="0" y="0"/>
                      </a:cubicBezTo>
                      <a:cubicBezTo>
                        <a:pt x="0" y="4855"/>
                        <a:pt x="0" y="4855"/>
                        <a:pt x="0" y="4855"/>
                      </a:cubicBezTo>
                      <a:cubicBezTo>
                        <a:pt x="1341" y="4855"/>
                        <a:pt x="2431" y="3764"/>
                        <a:pt x="243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1" name="Freeform 1422">
                  <a:extLst>
                    <a:ext uri="{FF2B5EF4-FFF2-40B4-BE49-F238E27FC236}">
                      <a16:creationId xmlns:a16="http://schemas.microsoft.com/office/drawing/2014/main" id="{F900B1FB-9AB3-411C-9200-178DBA1C6E90}"/>
                    </a:ext>
                  </a:extLst>
                </p:cNvPr>
                <p:cNvSpPr>
                  <a:spLocks noChangeArrowheads="1"/>
                </p:cNvSpPr>
                <p:nvPr/>
              </p:nvSpPr>
              <p:spPr bwMode="auto">
                <a:xfrm>
                  <a:off x="6106744" y="4314604"/>
                  <a:ext cx="172914" cy="319570"/>
                </a:xfrm>
                <a:custGeom>
                  <a:avLst/>
                  <a:gdLst>
                    <a:gd name="T0" fmla="*/ 23505692 w 1271"/>
                    <a:gd name="T1" fmla="*/ 43018054 h 2373"/>
                    <a:gd name="T2" fmla="*/ 23505692 w 1271"/>
                    <a:gd name="T3" fmla="*/ 43018054 h 2373"/>
                    <a:gd name="T4" fmla="*/ 7440336 w 1271"/>
                    <a:gd name="T5" fmla="*/ 43018054 h 2373"/>
                    <a:gd name="T6" fmla="*/ 3720168 w 1271"/>
                    <a:gd name="T7" fmla="*/ 25607751 h 2373"/>
                    <a:gd name="T8" fmla="*/ 10901473 w 1271"/>
                    <a:gd name="T9" fmla="*/ 0 h 2373"/>
                    <a:gd name="T10" fmla="*/ 23505692 w 1271"/>
                    <a:gd name="T11" fmla="*/ 0 h 2373"/>
                    <a:gd name="T12" fmla="*/ 23505692 w 1271"/>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1" h="2373">
                      <a:moveTo>
                        <a:pt x="1270" y="2372"/>
                      </a:moveTo>
                      <a:lnTo>
                        <a:pt x="1270" y="2372"/>
                      </a:lnTo>
                      <a:cubicBezTo>
                        <a:pt x="402" y="2372"/>
                        <a:pt x="402" y="2372"/>
                        <a:pt x="402" y="2372"/>
                      </a:cubicBezTo>
                      <a:cubicBezTo>
                        <a:pt x="402" y="2372"/>
                        <a:pt x="0" y="1985"/>
                        <a:pt x="201" y="1412"/>
                      </a:cubicBezTo>
                      <a:cubicBezTo>
                        <a:pt x="402" y="838"/>
                        <a:pt x="574" y="609"/>
                        <a:pt x="589" y="0"/>
                      </a:cubicBezTo>
                      <a:cubicBezTo>
                        <a:pt x="1191" y="0"/>
                        <a:pt x="1270" y="0"/>
                        <a:pt x="1270" y="0"/>
                      </a:cubicBezTo>
                      <a:lnTo>
                        <a:pt x="127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2" name="Freeform 1423">
                  <a:extLst>
                    <a:ext uri="{FF2B5EF4-FFF2-40B4-BE49-F238E27FC236}">
                      <a16:creationId xmlns:a16="http://schemas.microsoft.com/office/drawing/2014/main" id="{3F53A2CC-0C8D-435E-90B3-0FE888ED23EC}"/>
                    </a:ext>
                  </a:extLst>
                </p:cNvPr>
                <p:cNvSpPr>
                  <a:spLocks noChangeArrowheads="1"/>
                </p:cNvSpPr>
                <p:nvPr/>
              </p:nvSpPr>
              <p:spPr bwMode="auto">
                <a:xfrm>
                  <a:off x="6276486" y="4314604"/>
                  <a:ext cx="171328" cy="319570"/>
                </a:xfrm>
                <a:custGeom>
                  <a:avLst/>
                  <a:gdLst>
                    <a:gd name="T0" fmla="*/ 0 w 1269"/>
                    <a:gd name="T1" fmla="*/ 43018054 h 2373"/>
                    <a:gd name="T2" fmla="*/ 0 w 1269"/>
                    <a:gd name="T3" fmla="*/ 43018054 h 2373"/>
                    <a:gd name="T4" fmla="*/ 15803489 w 1269"/>
                    <a:gd name="T5" fmla="*/ 43018054 h 2373"/>
                    <a:gd name="T6" fmla="*/ 19449036 w 1269"/>
                    <a:gd name="T7" fmla="*/ 25607751 h 2373"/>
                    <a:gd name="T8" fmla="*/ 12394885 w 1269"/>
                    <a:gd name="T9" fmla="*/ 0 h 2373"/>
                    <a:gd name="T10" fmla="*/ 0 w 1269"/>
                    <a:gd name="T11" fmla="*/ 0 h 2373"/>
                    <a:gd name="T12" fmla="*/ 0 w 1269"/>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9" h="2373">
                      <a:moveTo>
                        <a:pt x="0" y="2372"/>
                      </a:moveTo>
                      <a:lnTo>
                        <a:pt x="0" y="2372"/>
                      </a:lnTo>
                      <a:cubicBezTo>
                        <a:pt x="867" y="2372"/>
                        <a:pt x="867" y="2372"/>
                        <a:pt x="867" y="2372"/>
                      </a:cubicBezTo>
                      <a:cubicBezTo>
                        <a:pt x="867" y="2372"/>
                        <a:pt x="1268" y="1985"/>
                        <a:pt x="1067" y="1412"/>
                      </a:cubicBezTo>
                      <a:cubicBezTo>
                        <a:pt x="867" y="838"/>
                        <a:pt x="688" y="609"/>
                        <a:pt x="680" y="0"/>
                      </a:cubicBezTo>
                      <a:cubicBezTo>
                        <a:pt x="78" y="0"/>
                        <a:pt x="0" y="0"/>
                        <a:pt x="0" y="0"/>
                      </a:cubicBezTo>
                      <a:lnTo>
                        <a:pt x="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3" name="Freeform 1424">
                  <a:extLst>
                    <a:ext uri="{FF2B5EF4-FFF2-40B4-BE49-F238E27FC236}">
                      <a16:creationId xmlns:a16="http://schemas.microsoft.com/office/drawing/2014/main" id="{3A168845-4625-46A1-873E-19E5E800329F}"/>
                    </a:ext>
                  </a:extLst>
                </p:cNvPr>
                <p:cNvSpPr>
                  <a:spLocks noChangeArrowheads="1"/>
                </p:cNvSpPr>
                <p:nvPr/>
              </p:nvSpPr>
              <p:spPr bwMode="auto">
                <a:xfrm>
                  <a:off x="6135299" y="4134946"/>
                  <a:ext cx="287133" cy="287771"/>
                </a:xfrm>
                <a:custGeom>
                  <a:avLst/>
                  <a:gdLst>
                    <a:gd name="T0" fmla="*/ 38797833 w 2124"/>
                    <a:gd name="T1" fmla="*/ 19348312 h 2131"/>
                    <a:gd name="T2" fmla="*/ 38797833 w 2124"/>
                    <a:gd name="T3" fmla="*/ 19348312 h 2131"/>
                    <a:gd name="T4" fmla="*/ 19408109 w 2124"/>
                    <a:gd name="T5" fmla="*/ 0 h 2131"/>
                    <a:gd name="T6" fmla="*/ 0 w 2124"/>
                    <a:gd name="T7" fmla="*/ 19348312 h 2131"/>
                    <a:gd name="T8" fmla="*/ 19408109 w 2124"/>
                    <a:gd name="T9" fmla="*/ 38842468 h 2131"/>
                    <a:gd name="T10" fmla="*/ 38797833 w 2124"/>
                    <a:gd name="T11" fmla="*/ 19348312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2" y="0"/>
                      </a:cubicBezTo>
                      <a:cubicBezTo>
                        <a:pt x="474" y="0"/>
                        <a:pt x="0" y="481"/>
                        <a:pt x="0" y="1061"/>
                      </a:cubicBezTo>
                      <a:cubicBezTo>
                        <a:pt x="0" y="1649"/>
                        <a:pt x="474" y="2130"/>
                        <a:pt x="1062" y="2130"/>
                      </a:cubicBezTo>
                      <a:cubicBezTo>
                        <a:pt x="1649" y="2130"/>
                        <a:pt x="2123" y="1649"/>
                        <a:pt x="2123" y="106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4" name="Freeform 1425">
                  <a:extLst>
                    <a:ext uri="{FF2B5EF4-FFF2-40B4-BE49-F238E27FC236}">
                      <a16:creationId xmlns:a16="http://schemas.microsoft.com/office/drawing/2014/main" id="{64317591-2C01-44EB-B594-F416D5791427}"/>
                    </a:ext>
                  </a:extLst>
                </p:cNvPr>
                <p:cNvSpPr>
                  <a:spLocks noChangeArrowheads="1"/>
                </p:cNvSpPr>
                <p:nvPr/>
              </p:nvSpPr>
              <p:spPr bwMode="auto">
                <a:xfrm>
                  <a:off x="6230481" y="4481544"/>
                  <a:ext cx="95182" cy="241665"/>
                </a:xfrm>
                <a:custGeom>
                  <a:avLst/>
                  <a:gdLst>
                    <a:gd name="T0" fmla="*/ 12724133 w 711"/>
                    <a:gd name="T1" fmla="*/ 14206074 h 1793"/>
                    <a:gd name="T2" fmla="*/ 6290446 w 711"/>
                    <a:gd name="T3" fmla="*/ 32554014 h 1793"/>
                    <a:gd name="T4" fmla="*/ 0 w 711"/>
                    <a:gd name="T5" fmla="*/ 14206074 h 1793"/>
                    <a:gd name="T6" fmla="*/ 0 w 711"/>
                    <a:gd name="T7" fmla="*/ 0 h 1793"/>
                    <a:gd name="T8" fmla="*/ 12724133 w 711"/>
                    <a:gd name="T9" fmla="*/ 0 h 1793"/>
                    <a:gd name="T10" fmla="*/ 12724133 w 711"/>
                    <a:gd name="T11" fmla="*/ 14206074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 h="1793">
                      <a:moveTo>
                        <a:pt x="710" y="782"/>
                      </a:moveTo>
                      <a:lnTo>
                        <a:pt x="351" y="1792"/>
                      </a:lnTo>
                      <a:lnTo>
                        <a:pt x="0" y="782"/>
                      </a:lnTo>
                      <a:lnTo>
                        <a:pt x="0" y="0"/>
                      </a:lnTo>
                      <a:lnTo>
                        <a:pt x="710" y="0"/>
                      </a:lnTo>
                      <a:lnTo>
                        <a:pt x="710"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5" name="Freeform 1426">
                  <a:extLst>
                    <a:ext uri="{FF2B5EF4-FFF2-40B4-BE49-F238E27FC236}">
                      <a16:creationId xmlns:a16="http://schemas.microsoft.com/office/drawing/2014/main" id="{340C0DF1-3C0C-4D83-BED4-B57D14490542}"/>
                    </a:ext>
                  </a:extLst>
                </p:cNvPr>
                <p:cNvSpPr>
                  <a:spLocks noChangeArrowheads="1"/>
                </p:cNvSpPr>
                <p:nvPr/>
              </p:nvSpPr>
              <p:spPr bwMode="auto">
                <a:xfrm>
                  <a:off x="6157508" y="4190592"/>
                  <a:ext cx="122150" cy="319570"/>
                </a:xfrm>
                <a:custGeom>
                  <a:avLst/>
                  <a:gdLst>
                    <a:gd name="T0" fmla="*/ 16596893 w 898"/>
                    <a:gd name="T1" fmla="*/ 0 h 2367"/>
                    <a:gd name="T2" fmla="*/ 16596893 w 898"/>
                    <a:gd name="T3" fmla="*/ 0 h 2367"/>
                    <a:gd name="T4" fmla="*/ 0 w 898"/>
                    <a:gd name="T5" fmla="*/ 20251179 h 2367"/>
                    <a:gd name="T6" fmla="*/ 5310260 w 898"/>
                    <a:gd name="T7" fmla="*/ 36309876 h 2367"/>
                    <a:gd name="T8" fmla="*/ 16596893 w 898"/>
                    <a:gd name="T9" fmla="*/ 43127099 h 2367"/>
                    <a:gd name="T10" fmla="*/ 16596893 w 898"/>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7">
                      <a:moveTo>
                        <a:pt x="897" y="0"/>
                      </a:moveTo>
                      <a:lnTo>
                        <a:pt x="897" y="0"/>
                      </a:lnTo>
                      <a:cubicBezTo>
                        <a:pt x="552" y="0"/>
                        <a:pt x="0" y="193"/>
                        <a:pt x="0" y="1111"/>
                      </a:cubicBezTo>
                      <a:cubicBezTo>
                        <a:pt x="0" y="1641"/>
                        <a:pt x="208" y="1892"/>
                        <a:pt x="287" y="1992"/>
                      </a:cubicBezTo>
                      <a:cubicBezTo>
                        <a:pt x="352" y="2079"/>
                        <a:pt x="710" y="2366"/>
                        <a:pt x="897" y="2366"/>
                      </a:cubicBezTo>
                      <a:cubicBezTo>
                        <a:pt x="897" y="1434"/>
                        <a:pt x="897" y="0"/>
                        <a:pt x="897"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6" name="Freeform 1427">
                  <a:extLst>
                    <a:ext uri="{FF2B5EF4-FFF2-40B4-BE49-F238E27FC236}">
                      <a16:creationId xmlns:a16="http://schemas.microsoft.com/office/drawing/2014/main" id="{AE3214D9-F83D-42B8-9CEA-C83C528F51E2}"/>
                    </a:ext>
                  </a:extLst>
                </p:cNvPr>
                <p:cNvSpPr>
                  <a:spLocks noChangeArrowheads="1"/>
                </p:cNvSpPr>
                <p:nvPr/>
              </p:nvSpPr>
              <p:spPr bwMode="auto">
                <a:xfrm>
                  <a:off x="6132126" y="4327324"/>
                  <a:ext cx="53937" cy="76315"/>
                </a:xfrm>
                <a:custGeom>
                  <a:avLst/>
                  <a:gdLst>
                    <a:gd name="T0" fmla="*/ 250814 w 403"/>
                    <a:gd name="T1" fmla="*/ 5718048 h 561"/>
                    <a:gd name="T2" fmla="*/ 250814 w 403"/>
                    <a:gd name="T3" fmla="*/ 5718048 h 561"/>
                    <a:gd name="T4" fmla="*/ 3080967 w 403"/>
                    <a:gd name="T5" fmla="*/ 259008 h 561"/>
                    <a:gd name="T6" fmla="*/ 6932310 w 403"/>
                    <a:gd name="T7" fmla="*/ 4774381 h 561"/>
                    <a:gd name="T8" fmla="*/ 4102023 w 403"/>
                    <a:gd name="T9" fmla="*/ 10085279 h 561"/>
                    <a:gd name="T10" fmla="*/ 250814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14" y="309"/>
                      </a:moveTo>
                      <a:lnTo>
                        <a:pt x="14" y="309"/>
                      </a:lnTo>
                      <a:cubicBezTo>
                        <a:pt x="0" y="158"/>
                        <a:pt x="71" y="28"/>
                        <a:pt x="172" y="14"/>
                      </a:cubicBezTo>
                      <a:cubicBezTo>
                        <a:pt x="272" y="0"/>
                        <a:pt x="373" y="108"/>
                        <a:pt x="387" y="258"/>
                      </a:cubicBezTo>
                      <a:cubicBezTo>
                        <a:pt x="402" y="402"/>
                        <a:pt x="330" y="538"/>
                        <a:pt x="229" y="545"/>
                      </a:cubicBezTo>
                      <a:cubicBezTo>
                        <a:pt x="129" y="560"/>
                        <a:pt x="36" y="452"/>
                        <a:pt x="14"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7" name="Freeform 1428">
                  <a:extLst>
                    <a:ext uri="{FF2B5EF4-FFF2-40B4-BE49-F238E27FC236}">
                      <a16:creationId xmlns:a16="http://schemas.microsoft.com/office/drawing/2014/main" id="{911C8893-51DA-4E04-A064-C72B4F04329F}"/>
                    </a:ext>
                  </a:extLst>
                </p:cNvPr>
                <p:cNvSpPr>
                  <a:spLocks noChangeArrowheads="1"/>
                </p:cNvSpPr>
                <p:nvPr/>
              </p:nvSpPr>
              <p:spPr bwMode="auto">
                <a:xfrm>
                  <a:off x="6278072" y="4190592"/>
                  <a:ext cx="120564" cy="319570"/>
                </a:xfrm>
                <a:custGeom>
                  <a:avLst/>
                  <a:gdLst>
                    <a:gd name="T0" fmla="*/ 0 w 897"/>
                    <a:gd name="T1" fmla="*/ 0 h 2367"/>
                    <a:gd name="T2" fmla="*/ 0 w 897"/>
                    <a:gd name="T3" fmla="*/ 0 h 2367"/>
                    <a:gd name="T4" fmla="*/ 16186759 w 897"/>
                    <a:gd name="T5" fmla="*/ 20251179 h 2367"/>
                    <a:gd name="T6" fmla="*/ 11019980 w 897"/>
                    <a:gd name="T7" fmla="*/ 36309876 h 2367"/>
                    <a:gd name="T8" fmla="*/ 0 w 897"/>
                    <a:gd name="T9" fmla="*/ 43127099 h 2367"/>
                    <a:gd name="T10" fmla="*/ 0 w 897"/>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67">
                      <a:moveTo>
                        <a:pt x="0" y="0"/>
                      </a:moveTo>
                      <a:lnTo>
                        <a:pt x="0" y="0"/>
                      </a:lnTo>
                      <a:cubicBezTo>
                        <a:pt x="344" y="0"/>
                        <a:pt x="896" y="193"/>
                        <a:pt x="896" y="1111"/>
                      </a:cubicBezTo>
                      <a:cubicBezTo>
                        <a:pt x="896" y="1641"/>
                        <a:pt x="688" y="1892"/>
                        <a:pt x="610" y="1992"/>
                      </a:cubicBezTo>
                      <a:cubicBezTo>
                        <a:pt x="545" y="2079"/>
                        <a:pt x="186"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8" name="Freeform 1429">
                  <a:extLst>
                    <a:ext uri="{FF2B5EF4-FFF2-40B4-BE49-F238E27FC236}">
                      <a16:creationId xmlns:a16="http://schemas.microsoft.com/office/drawing/2014/main" id="{9BE12531-963F-424F-91D8-C2A51DEDC3E9}"/>
                    </a:ext>
                  </a:extLst>
                </p:cNvPr>
                <p:cNvSpPr>
                  <a:spLocks noChangeArrowheads="1"/>
                </p:cNvSpPr>
                <p:nvPr/>
              </p:nvSpPr>
              <p:spPr bwMode="auto">
                <a:xfrm>
                  <a:off x="6370082" y="4327324"/>
                  <a:ext cx="53937" cy="76315"/>
                </a:xfrm>
                <a:custGeom>
                  <a:avLst/>
                  <a:gdLst>
                    <a:gd name="T0" fmla="*/ 6932310 w 403"/>
                    <a:gd name="T1" fmla="*/ 5718048 h 561"/>
                    <a:gd name="T2" fmla="*/ 6932310 w 403"/>
                    <a:gd name="T3" fmla="*/ 5718048 h 561"/>
                    <a:gd name="T4" fmla="*/ 4102023 w 403"/>
                    <a:gd name="T5" fmla="*/ 259008 h 561"/>
                    <a:gd name="T6" fmla="*/ 376221 w 403"/>
                    <a:gd name="T7" fmla="*/ 4774381 h 561"/>
                    <a:gd name="T8" fmla="*/ 3080967 w 403"/>
                    <a:gd name="T9" fmla="*/ 10085279 h 561"/>
                    <a:gd name="T10" fmla="*/ 6932310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387" y="309"/>
                      </a:moveTo>
                      <a:lnTo>
                        <a:pt x="387" y="309"/>
                      </a:lnTo>
                      <a:cubicBezTo>
                        <a:pt x="402" y="158"/>
                        <a:pt x="329" y="28"/>
                        <a:pt x="229" y="14"/>
                      </a:cubicBezTo>
                      <a:cubicBezTo>
                        <a:pt x="129" y="0"/>
                        <a:pt x="36" y="108"/>
                        <a:pt x="21" y="258"/>
                      </a:cubicBezTo>
                      <a:cubicBezTo>
                        <a:pt x="0" y="402"/>
                        <a:pt x="71" y="538"/>
                        <a:pt x="172" y="545"/>
                      </a:cubicBezTo>
                      <a:cubicBezTo>
                        <a:pt x="279" y="560"/>
                        <a:pt x="372" y="452"/>
                        <a:pt x="387"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69" name="Freeform 1430">
                  <a:extLst>
                    <a:ext uri="{FF2B5EF4-FFF2-40B4-BE49-F238E27FC236}">
                      <a16:creationId xmlns:a16="http://schemas.microsoft.com/office/drawing/2014/main" id="{DF579750-793B-4659-9A25-F8E60212A6D3}"/>
                    </a:ext>
                  </a:extLst>
                </p:cNvPr>
                <p:cNvSpPr>
                  <a:spLocks noChangeArrowheads="1"/>
                </p:cNvSpPr>
                <p:nvPr/>
              </p:nvSpPr>
              <p:spPr bwMode="auto">
                <a:xfrm>
                  <a:off x="6138472" y="4158794"/>
                  <a:ext cx="171328" cy="179659"/>
                </a:xfrm>
                <a:custGeom>
                  <a:avLst/>
                  <a:gdLst>
                    <a:gd name="T0" fmla="*/ 18526627 w 1270"/>
                    <a:gd name="T1" fmla="*/ 143379 h 1342"/>
                    <a:gd name="T2" fmla="*/ 18526627 w 1270"/>
                    <a:gd name="T3" fmla="*/ 143379 h 1342"/>
                    <a:gd name="T4" fmla="*/ 17616700 w 1270"/>
                    <a:gd name="T5" fmla="*/ 0 h 1342"/>
                    <a:gd name="T6" fmla="*/ 4040238 w 1270"/>
                    <a:gd name="T7" fmla="*/ 14409535 h 1342"/>
                    <a:gd name="T8" fmla="*/ 3403222 w 1270"/>
                    <a:gd name="T9" fmla="*/ 24033742 h 1342"/>
                    <a:gd name="T10" fmla="*/ 7825642 w 1270"/>
                    <a:gd name="T11" fmla="*/ 16327148 h 1342"/>
                    <a:gd name="T12" fmla="*/ 19054372 w 1270"/>
                    <a:gd name="T13" fmla="*/ 12473850 h 1342"/>
                    <a:gd name="T14" fmla="*/ 22439516 w 1270"/>
                    <a:gd name="T15" fmla="*/ 3082584 h 1342"/>
                    <a:gd name="T16" fmla="*/ 18526627 w 1270"/>
                    <a:gd name="T17" fmla="*/ 143379 h 1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0" h="1342">
                      <a:moveTo>
                        <a:pt x="1018" y="8"/>
                      </a:moveTo>
                      <a:lnTo>
                        <a:pt x="1018" y="8"/>
                      </a:lnTo>
                      <a:cubicBezTo>
                        <a:pt x="1004" y="0"/>
                        <a:pt x="982" y="0"/>
                        <a:pt x="968" y="0"/>
                      </a:cubicBezTo>
                      <a:cubicBezTo>
                        <a:pt x="968" y="0"/>
                        <a:pt x="380" y="43"/>
                        <a:pt x="222" y="804"/>
                      </a:cubicBezTo>
                      <a:cubicBezTo>
                        <a:pt x="144" y="861"/>
                        <a:pt x="0" y="1090"/>
                        <a:pt x="187" y="1341"/>
                      </a:cubicBezTo>
                      <a:cubicBezTo>
                        <a:pt x="215" y="1126"/>
                        <a:pt x="294" y="975"/>
                        <a:pt x="430" y="911"/>
                      </a:cubicBezTo>
                      <a:cubicBezTo>
                        <a:pt x="667" y="811"/>
                        <a:pt x="767" y="904"/>
                        <a:pt x="1047" y="696"/>
                      </a:cubicBezTo>
                      <a:cubicBezTo>
                        <a:pt x="1211" y="566"/>
                        <a:pt x="1269" y="315"/>
                        <a:pt x="1233" y="172"/>
                      </a:cubicBezTo>
                      <a:cubicBezTo>
                        <a:pt x="1169" y="0"/>
                        <a:pt x="1004" y="8"/>
                        <a:pt x="1018" y="8"/>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0" name="Freeform 1431">
                  <a:extLst>
                    <a:ext uri="{FF2B5EF4-FFF2-40B4-BE49-F238E27FC236}">
                      <a16:creationId xmlns:a16="http://schemas.microsoft.com/office/drawing/2014/main" id="{29CEECE8-BE5B-4AF5-9931-3035BE7C8A3A}"/>
                    </a:ext>
                  </a:extLst>
                </p:cNvPr>
                <p:cNvSpPr>
                  <a:spLocks noChangeArrowheads="1"/>
                </p:cNvSpPr>
                <p:nvPr/>
              </p:nvSpPr>
              <p:spPr bwMode="auto">
                <a:xfrm>
                  <a:off x="6273313" y="4177873"/>
                  <a:ext cx="152292" cy="158990"/>
                </a:xfrm>
                <a:custGeom>
                  <a:avLst/>
                  <a:gdLst>
                    <a:gd name="T0" fmla="*/ 3757970 w 1133"/>
                    <a:gd name="T1" fmla="*/ 1282403 h 1183"/>
                    <a:gd name="T2" fmla="*/ 3757970 w 1133"/>
                    <a:gd name="T3" fmla="*/ 1282403 h 1183"/>
                    <a:gd name="T4" fmla="*/ 16585849 w 1133"/>
                    <a:gd name="T5" fmla="*/ 21349548 h 1183"/>
                    <a:gd name="T6" fmla="*/ 3757970 w 1133"/>
                    <a:gd name="T7" fmla="*/ 1282403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3" h="1183">
                      <a:moveTo>
                        <a:pt x="208" y="71"/>
                      </a:moveTo>
                      <a:lnTo>
                        <a:pt x="208" y="71"/>
                      </a:lnTo>
                      <a:cubicBezTo>
                        <a:pt x="208" y="71"/>
                        <a:pt x="0" y="853"/>
                        <a:pt x="918" y="1182"/>
                      </a:cubicBezTo>
                      <a:cubicBezTo>
                        <a:pt x="1132" y="466"/>
                        <a:pt x="731" y="0"/>
                        <a:pt x="208" y="7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1" name="Freeform 1432">
                  <a:extLst>
                    <a:ext uri="{FF2B5EF4-FFF2-40B4-BE49-F238E27FC236}">
                      <a16:creationId xmlns:a16="http://schemas.microsoft.com/office/drawing/2014/main" id="{DA3E59A6-CBC9-418A-9A9A-15B5FCAAC937}"/>
                    </a:ext>
                  </a:extLst>
                </p:cNvPr>
                <p:cNvSpPr>
                  <a:spLocks noChangeArrowheads="1"/>
                </p:cNvSpPr>
                <p:nvPr/>
              </p:nvSpPr>
              <p:spPr bwMode="auto">
                <a:xfrm>
                  <a:off x="6152749" y="4389330"/>
                  <a:ext cx="14278" cy="15899"/>
                </a:xfrm>
                <a:custGeom>
                  <a:avLst/>
                  <a:gdLst>
                    <a:gd name="T0" fmla="*/ 863573 w 116"/>
                    <a:gd name="T1" fmla="*/ 0 h 115"/>
                    <a:gd name="T2" fmla="*/ 0 w 116"/>
                    <a:gd name="T3" fmla="*/ 1089427 h 115"/>
                    <a:gd name="T4" fmla="*/ 863573 w 116"/>
                    <a:gd name="T5" fmla="*/ 2178993 h 115"/>
                    <a:gd name="T6" fmla="*/ 1742285 w 116"/>
                    <a:gd name="T7" fmla="*/ 1089427 h 115"/>
                    <a:gd name="T8" fmla="*/ 86357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2" name="Freeform 1433">
                  <a:extLst>
                    <a:ext uri="{FF2B5EF4-FFF2-40B4-BE49-F238E27FC236}">
                      <a16:creationId xmlns:a16="http://schemas.microsoft.com/office/drawing/2014/main" id="{F1C71C92-226B-4660-8CBE-2225C57A4288}"/>
                    </a:ext>
                  </a:extLst>
                </p:cNvPr>
                <p:cNvSpPr>
                  <a:spLocks noChangeArrowheads="1"/>
                </p:cNvSpPr>
                <p:nvPr/>
              </p:nvSpPr>
              <p:spPr bwMode="auto">
                <a:xfrm>
                  <a:off x="6390704" y="4389330"/>
                  <a:ext cx="15864" cy="15899"/>
                </a:xfrm>
                <a:custGeom>
                  <a:avLst/>
                  <a:gdLst>
                    <a:gd name="T0" fmla="*/ 1066033 w 116"/>
                    <a:gd name="T1" fmla="*/ 0 h 115"/>
                    <a:gd name="T2" fmla="*/ 0 w 116"/>
                    <a:gd name="T3" fmla="*/ 1089427 h 115"/>
                    <a:gd name="T4" fmla="*/ 1066033 w 116"/>
                    <a:gd name="T5" fmla="*/ 2178993 h 115"/>
                    <a:gd name="T6" fmla="*/ 2150803 w 116"/>
                    <a:gd name="T7" fmla="*/ 1089427 h 115"/>
                    <a:gd name="T8" fmla="*/ 106603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3" name="Freeform 1434">
                  <a:extLst>
                    <a:ext uri="{FF2B5EF4-FFF2-40B4-BE49-F238E27FC236}">
                      <a16:creationId xmlns:a16="http://schemas.microsoft.com/office/drawing/2014/main" id="{76CEDC5C-88B7-41B9-9A6F-32521D983B2A}"/>
                    </a:ext>
                  </a:extLst>
                </p:cNvPr>
                <p:cNvSpPr>
                  <a:spLocks noChangeArrowheads="1"/>
                </p:cNvSpPr>
                <p:nvPr/>
              </p:nvSpPr>
              <p:spPr bwMode="auto">
                <a:xfrm>
                  <a:off x="6116263" y="4529241"/>
                  <a:ext cx="161810" cy="193968"/>
                </a:xfrm>
                <a:custGeom>
                  <a:avLst/>
                  <a:gdLst>
                    <a:gd name="T0" fmla="*/ 21836921 w 1198"/>
                    <a:gd name="T1" fmla="*/ 26073092 h 1442"/>
                    <a:gd name="T2" fmla="*/ 21836921 w 1198"/>
                    <a:gd name="T3" fmla="*/ 26073092 h 1442"/>
                    <a:gd name="T4" fmla="*/ 21836921 w 1198"/>
                    <a:gd name="T5" fmla="*/ 8431689 h 1442"/>
                    <a:gd name="T6" fmla="*/ 15962597 w 1198"/>
                    <a:gd name="T7" fmla="*/ 3365385 h 1442"/>
                    <a:gd name="T8" fmla="*/ 15433540 w 1198"/>
                    <a:gd name="T9" fmla="*/ 0 h 1442"/>
                    <a:gd name="T10" fmla="*/ 2481042 w 1198"/>
                    <a:gd name="T11" fmla="*/ 7255641 h 1442"/>
                    <a:gd name="T12" fmla="*/ 0 w 1198"/>
                    <a:gd name="T13" fmla="*/ 26073092 h 1442"/>
                    <a:gd name="T14" fmla="*/ 21836921 w 1198"/>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3" y="401"/>
                        <a:pt x="875" y="186"/>
                      </a:cubicBezTo>
                      <a:cubicBezTo>
                        <a:pt x="846" y="86"/>
                        <a:pt x="846" y="0"/>
                        <a:pt x="846" y="0"/>
                      </a:cubicBezTo>
                      <a:cubicBezTo>
                        <a:pt x="846" y="0"/>
                        <a:pt x="266" y="193"/>
                        <a:pt x="136" y="401"/>
                      </a:cubicBezTo>
                      <a:cubicBezTo>
                        <a:pt x="28" y="717"/>
                        <a:pt x="0" y="1441"/>
                        <a:pt x="0" y="1441"/>
                      </a:cubicBezTo>
                      <a:lnTo>
                        <a:pt x="1197" y="1441"/>
                      </a:lnTo>
                    </a:path>
                  </a:pathLst>
                </a:custGeom>
                <a:solidFill>
                  <a:srgbClr val="F7A51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4" name="Freeform 1435">
                  <a:extLst>
                    <a:ext uri="{FF2B5EF4-FFF2-40B4-BE49-F238E27FC236}">
                      <a16:creationId xmlns:a16="http://schemas.microsoft.com/office/drawing/2014/main" id="{6ACB121C-C1F6-4381-8BD7-73D808C913C4}"/>
                    </a:ext>
                  </a:extLst>
                </p:cNvPr>
                <p:cNvSpPr>
                  <a:spLocks noChangeArrowheads="1"/>
                </p:cNvSpPr>
                <p:nvPr/>
              </p:nvSpPr>
              <p:spPr bwMode="auto">
                <a:xfrm>
                  <a:off x="6278072" y="4529241"/>
                  <a:ext cx="161810" cy="193968"/>
                </a:xfrm>
                <a:custGeom>
                  <a:avLst/>
                  <a:gdLst>
                    <a:gd name="T0" fmla="*/ 0 w 1199"/>
                    <a:gd name="T1" fmla="*/ 26073092 h 1442"/>
                    <a:gd name="T2" fmla="*/ 0 w 1199"/>
                    <a:gd name="T3" fmla="*/ 26073092 h 1442"/>
                    <a:gd name="T4" fmla="*/ 0 w 1199"/>
                    <a:gd name="T5" fmla="*/ 8431689 h 1442"/>
                    <a:gd name="T6" fmla="*/ 5882650 w 1199"/>
                    <a:gd name="T7" fmla="*/ 3365385 h 1442"/>
                    <a:gd name="T8" fmla="*/ 6410861 w 1199"/>
                    <a:gd name="T9" fmla="*/ 0 h 1442"/>
                    <a:gd name="T10" fmla="*/ 19341761 w 1199"/>
                    <a:gd name="T11" fmla="*/ 7255641 h 1442"/>
                    <a:gd name="T12" fmla="*/ 21818709 w 1199"/>
                    <a:gd name="T13" fmla="*/ 26073092 h 1442"/>
                    <a:gd name="T14" fmla="*/ 0 w 1199"/>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9" h="1442">
                      <a:moveTo>
                        <a:pt x="0" y="1441"/>
                      </a:moveTo>
                      <a:lnTo>
                        <a:pt x="0" y="1441"/>
                      </a:lnTo>
                      <a:cubicBezTo>
                        <a:pt x="0" y="466"/>
                        <a:pt x="0" y="466"/>
                        <a:pt x="0" y="466"/>
                      </a:cubicBezTo>
                      <a:cubicBezTo>
                        <a:pt x="0" y="466"/>
                        <a:pt x="266" y="401"/>
                        <a:pt x="323" y="186"/>
                      </a:cubicBezTo>
                      <a:cubicBezTo>
                        <a:pt x="352" y="86"/>
                        <a:pt x="352" y="0"/>
                        <a:pt x="352" y="0"/>
                      </a:cubicBezTo>
                      <a:cubicBezTo>
                        <a:pt x="352" y="0"/>
                        <a:pt x="933" y="193"/>
                        <a:pt x="1062" y="401"/>
                      </a:cubicBezTo>
                      <a:cubicBezTo>
                        <a:pt x="1169" y="717"/>
                        <a:pt x="1198" y="1441"/>
                        <a:pt x="1198" y="1441"/>
                      </a:cubicBezTo>
                      <a:lnTo>
                        <a:pt x="0" y="1441"/>
                      </a:lnTo>
                    </a:path>
                  </a:pathLst>
                </a:custGeom>
                <a:solidFill>
                  <a:srgbClr val="F78E2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sp>
              <p:nvSpPr>
                <p:cNvPr id="75" name="Freeform 1436">
                  <a:extLst>
                    <a:ext uri="{FF2B5EF4-FFF2-40B4-BE49-F238E27FC236}">
                      <a16:creationId xmlns:a16="http://schemas.microsoft.com/office/drawing/2014/main" id="{FECA48B5-3B2C-4D2F-BAF6-1C35F0E23A4E}"/>
                    </a:ext>
                  </a:extLst>
                </p:cNvPr>
                <p:cNvSpPr>
                  <a:spLocks noChangeArrowheads="1"/>
                </p:cNvSpPr>
                <p:nvPr/>
              </p:nvSpPr>
              <p:spPr bwMode="auto">
                <a:xfrm>
                  <a:off x="6246345" y="4440207"/>
                  <a:ext cx="65041" cy="25438"/>
                </a:xfrm>
                <a:custGeom>
                  <a:avLst/>
                  <a:gdLst>
                    <a:gd name="T0" fmla="*/ 4334423 w 488"/>
                    <a:gd name="T1" fmla="*/ 3423711 h 188"/>
                    <a:gd name="T2" fmla="*/ 4334423 w 488"/>
                    <a:gd name="T3" fmla="*/ 3423711 h 188"/>
                    <a:gd name="T4" fmla="*/ 8650986 w 488"/>
                    <a:gd name="T5" fmla="*/ 0 h 188"/>
                    <a:gd name="T6" fmla="*/ 0 w 488"/>
                    <a:gd name="T7" fmla="*/ 0 h 188"/>
                    <a:gd name="T8" fmla="*/ 4334423 w 488"/>
                    <a:gd name="T9" fmla="*/ 3423711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4" y="187"/>
                      </a:moveTo>
                      <a:lnTo>
                        <a:pt x="244" y="187"/>
                      </a:lnTo>
                      <a:cubicBezTo>
                        <a:pt x="372" y="187"/>
                        <a:pt x="487" y="101"/>
                        <a:pt x="487" y="0"/>
                      </a:cubicBezTo>
                      <a:cubicBezTo>
                        <a:pt x="0" y="0"/>
                        <a:pt x="0" y="0"/>
                        <a:pt x="0" y="0"/>
                      </a:cubicBezTo>
                      <a:cubicBezTo>
                        <a:pt x="0" y="101"/>
                        <a:pt x="108" y="187"/>
                        <a:pt x="244"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es-PE"/>
                </a:p>
              </p:txBody>
            </p:sp>
          </p:grpSp>
          <p:sp>
            <p:nvSpPr>
              <p:cNvPr id="58" name="Google Shape;214;gae5be9a9fc_1_187">
                <a:extLst>
                  <a:ext uri="{FF2B5EF4-FFF2-40B4-BE49-F238E27FC236}">
                    <a16:creationId xmlns:a16="http://schemas.microsoft.com/office/drawing/2014/main" id="{1677A648-513B-4839-9873-55524EF8DFCA}"/>
                  </a:ext>
                </a:extLst>
              </p:cNvPr>
              <p:cNvSpPr/>
              <p:nvPr/>
            </p:nvSpPr>
            <p:spPr>
              <a:xfrm>
                <a:off x="696528" y="2674448"/>
                <a:ext cx="1140242" cy="390901"/>
              </a:xfrm>
              <a:prstGeom prst="roundRect">
                <a:avLst/>
              </a:prstGeom>
              <a:solidFill>
                <a:srgbClr val="A32F25"/>
              </a:solidFill>
              <a:ln w="38100"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100" b="1" dirty="0">
                    <a:solidFill>
                      <a:schemeClr val="lt1"/>
                    </a:solidFill>
                    <a:latin typeface="Calibri"/>
                    <a:ea typeface="Arial"/>
                    <a:cs typeface="Calibri"/>
                    <a:sym typeface="Calibri"/>
                  </a:rPr>
                  <a:t>Comisión Responsable</a:t>
                </a:r>
                <a:endParaRPr sz="1100" b="0" i="0" u="none" strike="noStrike" cap="non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91972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DDA95-3DBF-F942-AA42-ECC42A6BAF5A}"/>
              </a:ext>
            </a:extLst>
          </p:cNvPr>
          <p:cNvSpPr>
            <a:spLocks noGrp="1"/>
          </p:cNvSpPr>
          <p:nvPr>
            <p:ph type="title"/>
          </p:nvPr>
        </p:nvSpPr>
        <p:spPr>
          <a:xfrm>
            <a:off x="964439" y="390552"/>
            <a:ext cx="8481508" cy="596800"/>
          </a:xfrm>
        </p:spPr>
        <p:txBody>
          <a:bodyPr/>
          <a:lstStyle/>
          <a:p>
            <a:r>
              <a:rPr lang="es-PE" sz="3200" b="1" spc="-100" dirty="0">
                <a:solidFill>
                  <a:srgbClr val="295FA3"/>
                </a:solidFill>
                <a:latin typeface="Calibri" panose="020F0502020204030204" pitchFamily="34" charset="0"/>
                <a:ea typeface="+mn-ea"/>
                <a:cs typeface="Calibri" panose="020F0502020204030204" pitchFamily="34" charset="0"/>
                <a:sym typeface="Arial"/>
              </a:rPr>
              <a:t>Marco Normativo</a:t>
            </a:r>
            <a:endParaRPr lang="es-PE" sz="3200" b="1" spc="-100" dirty="0">
              <a:solidFill>
                <a:srgbClr val="295FA3"/>
              </a:solidFill>
              <a:latin typeface="Calibri" panose="020F0502020204030204" pitchFamily="34" charset="0"/>
              <a:ea typeface="+mn-ea"/>
              <a:cs typeface="Calibri" panose="020F0502020204030204" pitchFamily="34" charset="0"/>
            </a:endParaRPr>
          </a:p>
        </p:txBody>
      </p:sp>
      <p:sp>
        <p:nvSpPr>
          <p:cNvPr id="12" name="Rectángulo 114">
            <a:extLst>
              <a:ext uri="{FF2B5EF4-FFF2-40B4-BE49-F238E27FC236}">
                <a16:creationId xmlns:a16="http://schemas.microsoft.com/office/drawing/2014/main" id="{112389B4-77C8-425C-AC29-F6105F33BC8A}"/>
              </a:ext>
            </a:extLst>
          </p:cNvPr>
          <p:cNvSpPr/>
          <p:nvPr/>
        </p:nvSpPr>
        <p:spPr>
          <a:xfrm>
            <a:off x="550026" y="583887"/>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13" name="Conector recto 2">
            <a:extLst>
              <a:ext uri="{FF2B5EF4-FFF2-40B4-BE49-F238E27FC236}">
                <a16:creationId xmlns:a16="http://schemas.microsoft.com/office/drawing/2014/main" id="{64D9B2BF-3FBE-4912-9F65-95AF96422369}"/>
              </a:ext>
            </a:extLst>
          </p:cNvPr>
          <p:cNvCxnSpPr>
            <a:cxnSpLocks/>
          </p:cNvCxnSpPr>
          <p:nvPr/>
        </p:nvCxnSpPr>
        <p:spPr>
          <a:xfrm>
            <a:off x="992577" y="891899"/>
            <a:ext cx="279163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52852AD8-FABD-4B08-BB81-A41EF7312B53}"/>
              </a:ext>
            </a:extLst>
          </p:cNvPr>
          <p:cNvSpPr txBox="1"/>
          <p:nvPr/>
        </p:nvSpPr>
        <p:spPr>
          <a:xfrm>
            <a:off x="964439" y="1107056"/>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dirty="0">
                <a:highlight>
                  <a:srgbClr val="FFFFFF"/>
                </a:highlight>
                <a:latin typeface="Calibri" panose="020F0502020204030204" pitchFamily="34" charset="0"/>
                <a:ea typeface="Calibri"/>
                <a:cs typeface="Calibri" panose="020F0502020204030204" pitchFamily="34" charset="0"/>
                <a:sym typeface="Calibri"/>
              </a:rPr>
              <a:t>Cambio de acciones en la ejecución</a:t>
            </a:r>
            <a:endPar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endParaRPr>
          </a:p>
          <a:p>
            <a:pPr algn="ctr"/>
            <a:r>
              <a:rPr lang="es-PE" sz="1600" dirty="0">
                <a:solidFill>
                  <a:srgbClr val="E94647"/>
                </a:solidFill>
                <a:latin typeface="Calibri" panose="020F0502020204030204" pitchFamily="34" charset="0"/>
                <a:cs typeface="Calibri" panose="020F0502020204030204" pitchFamily="34" charset="0"/>
                <a:sym typeface="Calibri"/>
              </a:rPr>
              <a:t>R.M. N°679-2023-MINEDU y R.M. N°557-2020-MINEDU</a:t>
            </a:r>
            <a:endParaRPr lang="es-PE" sz="1600" dirty="0">
              <a:solidFill>
                <a:srgbClr val="E94647"/>
              </a:solidFill>
              <a:latin typeface="Calibri" panose="020F050202020403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6565B591-EA09-4014-9ADB-3EEB06D06443}"/>
              </a:ext>
            </a:extLst>
          </p:cNvPr>
          <p:cNvSpPr txBox="1"/>
          <p:nvPr/>
        </p:nvSpPr>
        <p:spPr>
          <a:xfrm>
            <a:off x="964439" y="2136338"/>
            <a:ext cx="10495905" cy="1754326"/>
          </a:xfrm>
          <a:prstGeom prst="rect">
            <a:avLst/>
          </a:prstGeom>
          <a:noFill/>
        </p:spPr>
        <p:txBody>
          <a:bodyPr wrap="square">
            <a:spAutoFit/>
          </a:bodyPr>
          <a:lstStyle/>
          <a:p>
            <a:pPr algn="just"/>
            <a:r>
              <a:rPr lang="es-PE" b="1" dirty="0">
                <a:latin typeface="Calibri" panose="020F0502020204030204" pitchFamily="34" charset="0"/>
                <a:cs typeface="Calibri" panose="020F0502020204030204" pitchFamily="34" charset="0"/>
              </a:rPr>
              <a:t>Ejecución de acciones de mantenimiento </a:t>
            </a:r>
            <a:endParaRPr lang="es-PE" sz="18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sz="1800" b="0" i="0" u="none" strike="noStrike" baseline="0" dirty="0">
                <a:solidFill>
                  <a:srgbClr val="000000"/>
                </a:solidFill>
                <a:latin typeface="Calibri" panose="020F0502020204030204" pitchFamily="34" charset="0"/>
                <a:cs typeface="Calibri" panose="020F0502020204030204" pitchFamily="34" charset="0"/>
              </a:rPr>
              <a:t>Cuando en la ejecución de acciones, se den variaciones respecto a las acciones o el monto programado en la FAM por factores que no pudieron ser previstos en la etapa de programación, se deberá coordinar con la UGEL para proceder con la ejecución de las acciones respectivas en esta etapa. </a:t>
            </a:r>
          </a:p>
          <a:p>
            <a:pPr algn="just"/>
            <a:endParaRPr lang="es-PE" sz="1800" b="0" i="0" u="none" strike="noStrike" baseline="0" dirty="0">
              <a:solidFill>
                <a:srgbClr val="000000"/>
              </a:solidFill>
            </a:endParaRPr>
          </a:p>
          <a:p>
            <a:pPr algn="l"/>
            <a:endParaRPr lang="es-PE" sz="1800" b="0" i="0" u="none" strike="noStrike" baseline="0" dirty="0">
              <a:solidFill>
                <a:srgbClr val="000000"/>
              </a:solidFill>
              <a:latin typeface="Arial" panose="020B0604020202020204" pitchFamily="34" charset="0"/>
            </a:endParaRPr>
          </a:p>
        </p:txBody>
      </p:sp>
      <p:grpSp>
        <p:nvGrpSpPr>
          <p:cNvPr id="57" name="Grupo 56">
            <a:extLst>
              <a:ext uri="{FF2B5EF4-FFF2-40B4-BE49-F238E27FC236}">
                <a16:creationId xmlns:a16="http://schemas.microsoft.com/office/drawing/2014/main" id="{29C65286-8E34-4144-A6F1-3A8ED6465300}"/>
              </a:ext>
            </a:extLst>
          </p:cNvPr>
          <p:cNvGrpSpPr/>
          <p:nvPr/>
        </p:nvGrpSpPr>
        <p:grpSpPr>
          <a:xfrm>
            <a:off x="7089754" y="4515730"/>
            <a:ext cx="1772892" cy="2138620"/>
            <a:chOff x="8809753" y="1636106"/>
            <a:chExt cx="1216800" cy="1431805"/>
          </a:xfrm>
        </p:grpSpPr>
        <p:pic>
          <p:nvPicPr>
            <p:cNvPr id="58" name="Picture 5">
              <a:extLst>
                <a:ext uri="{FF2B5EF4-FFF2-40B4-BE49-F238E27FC236}">
                  <a16:creationId xmlns:a16="http://schemas.microsoft.com/office/drawing/2014/main" id="{EE405A96-E611-4D1E-AE11-6F1EDE994F2C}"/>
                </a:ext>
              </a:extLst>
            </p:cNvPr>
            <p:cNvPicPr>
              <a:picLocks noChangeAspect="1"/>
            </p:cNvPicPr>
            <p:nvPr/>
          </p:nvPicPr>
          <p:blipFill>
            <a:blip r:embed="rId2"/>
            <a:srcRect/>
            <a:stretch>
              <a:fillRect/>
            </a:stretch>
          </p:blipFill>
          <p:spPr>
            <a:xfrm>
              <a:off x="8935739" y="2056673"/>
              <a:ext cx="981133" cy="1011238"/>
            </a:xfrm>
            <a:prstGeom prst="rect">
              <a:avLst/>
            </a:prstGeom>
          </p:spPr>
        </p:pic>
        <p:sp>
          <p:nvSpPr>
            <p:cNvPr id="59" name="Google Shape;214;gae5be9a9fc_1_187">
              <a:extLst>
                <a:ext uri="{FF2B5EF4-FFF2-40B4-BE49-F238E27FC236}">
                  <a16:creationId xmlns:a16="http://schemas.microsoft.com/office/drawing/2014/main" id="{FCF9B651-5821-49B3-8B11-EF18BE7B35B0}"/>
                </a:ext>
              </a:extLst>
            </p:cNvPr>
            <p:cNvSpPr/>
            <p:nvPr/>
          </p:nvSpPr>
          <p:spPr>
            <a:xfrm>
              <a:off x="8809753" y="1636106"/>
              <a:ext cx="1216800" cy="432000"/>
            </a:xfrm>
            <a:prstGeom prst="roundRect">
              <a:avLst/>
            </a:prstGeom>
            <a:solidFill>
              <a:srgbClr val="31859C"/>
            </a:solidFill>
            <a:ln w="38100" cap="flat" cmpd="sng">
              <a:solidFill>
                <a:srgbClr val="31859C"/>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PE" sz="1200" b="1" i="0" u="none" strike="noStrike" cap="none" dirty="0">
                  <a:solidFill>
                    <a:schemeClr val="lt1"/>
                  </a:solidFill>
                  <a:latin typeface="Calibri"/>
                  <a:ea typeface="Calibri"/>
                  <a:cs typeface="Calibri"/>
                  <a:sym typeface="Calibri"/>
                </a:rPr>
                <a:t>Especialista de infraestructura  </a:t>
              </a:r>
            </a:p>
            <a:p>
              <a:pPr marL="0" marR="0" lvl="0" indent="0" algn="ctr" rtl="0">
                <a:lnSpc>
                  <a:spcPct val="100000"/>
                </a:lnSpc>
                <a:spcBef>
                  <a:spcPts val="0"/>
                </a:spcBef>
                <a:spcAft>
                  <a:spcPts val="0"/>
                </a:spcAft>
                <a:buClr>
                  <a:srgbClr val="000000"/>
                </a:buClr>
                <a:buSzPts val="1000"/>
                <a:buFont typeface="Arial"/>
                <a:buNone/>
              </a:pPr>
              <a:r>
                <a:rPr lang="es-PE" sz="1200" b="1" i="0" u="none" strike="noStrike" cap="none" dirty="0">
                  <a:solidFill>
                    <a:schemeClr val="lt1"/>
                  </a:solidFill>
                  <a:latin typeface="Calibri"/>
                  <a:ea typeface="Calibri"/>
                  <a:cs typeface="Calibri"/>
                  <a:sym typeface="Calibri"/>
                </a:rPr>
                <a:t>UGEL</a:t>
              </a:r>
              <a:endParaRPr sz="1200" b="0" i="0" u="none" strike="noStrike" cap="none" dirty="0">
                <a:solidFill>
                  <a:srgbClr val="000000"/>
                </a:solidFill>
                <a:latin typeface="Arial"/>
                <a:ea typeface="Arial"/>
                <a:cs typeface="Arial"/>
                <a:sym typeface="Arial"/>
              </a:endParaRPr>
            </a:p>
          </p:txBody>
        </p:sp>
      </p:grpSp>
      <p:pic>
        <p:nvPicPr>
          <p:cNvPr id="4" name="Imagen 3">
            <a:extLst>
              <a:ext uri="{FF2B5EF4-FFF2-40B4-BE49-F238E27FC236}">
                <a16:creationId xmlns:a16="http://schemas.microsoft.com/office/drawing/2014/main" id="{6F1F3DC6-1CD5-44FD-AD8C-29E0551A2446}"/>
              </a:ext>
            </a:extLst>
          </p:cNvPr>
          <p:cNvPicPr>
            <a:picLocks noChangeAspect="1"/>
          </p:cNvPicPr>
          <p:nvPr/>
        </p:nvPicPr>
        <p:blipFill rotWithShape="1">
          <a:blip r:embed="rId3"/>
          <a:srcRect l="4329" t="4967" r="6154" b="3543"/>
          <a:stretch/>
        </p:blipFill>
        <p:spPr>
          <a:xfrm>
            <a:off x="2999867" y="4630384"/>
            <a:ext cx="1646282" cy="2023966"/>
          </a:xfrm>
          <a:prstGeom prst="rect">
            <a:avLst/>
          </a:prstGeom>
        </p:spPr>
      </p:pic>
      <p:sp>
        <p:nvSpPr>
          <p:cNvPr id="7" name="Flecha: a la derecha 6">
            <a:extLst>
              <a:ext uri="{FF2B5EF4-FFF2-40B4-BE49-F238E27FC236}">
                <a16:creationId xmlns:a16="http://schemas.microsoft.com/office/drawing/2014/main" id="{B21C45A4-B3B7-4020-809A-2B079BA8C0FE}"/>
              </a:ext>
            </a:extLst>
          </p:cNvPr>
          <p:cNvSpPr/>
          <p:nvPr/>
        </p:nvSpPr>
        <p:spPr>
          <a:xfrm>
            <a:off x="5299825" y="5596769"/>
            <a:ext cx="1497288" cy="604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A93ACE6C-B669-4665-99CE-36BE7E2062BA}"/>
              </a:ext>
            </a:extLst>
          </p:cNvPr>
          <p:cNvSpPr txBox="1"/>
          <p:nvPr/>
        </p:nvSpPr>
        <p:spPr>
          <a:xfrm>
            <a:off x="5506862" y="5227437"/>
            <a:ext cx="1083213" cy="338554"/>
          </a:xfrm>
          <a:prstGeom prst="rect">
            <a:avLst/>
          </a:prstGeom>
          <a:noFill/>
        </p:spPr>
        <p:txBody>
          <a:bodyPr wrap="square" rtlCol="0">
            <a:spAutoFit/>
          </a:bodyPr>
          <a:lstStyle/>
          <a:p>
            <a:r>
              <a:rPr lang="es-PE" sz="1600" i="1" dirty="0"/>
              <a:t>coordina</a:t>
            </a:r>
          </a:p>
        </p:txBody>
      </p:sp>
      <p:sp>
        <p:nvSpPr>
          <p:cNvPr id="9" name="Rectángulo: esquinas redondeadas 8">
            <a:extLst>
              <a:ext uri="{FF2B5EF4-FFF2-40B4-BE49-F238E27FC236}">
                <a16:creationId xmlns:a16="http://schemas.microsoft.com/office/drawing/2014/main" id="{BCFF2B1F-888F-4DC8-8DF5-D00E336CE092}"/>
              </a:ext>
            </a:extLst>
          </p:cNvPr>
          <p:cNvSpPr/>
          <p:nvPr/>
        </p:nvSpPr>
        <p:spPr>
          <a:xfrm>
            <a:off x="2869809" y="4515730"/>
            <a:ext cx="1966920" cy="746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A2DDBB23-1DD5-4952-9152-867B8B9AAD0D}"/>
              </a:ext>
            </a:extLst>
          </p:cNvPr>
          <p:cNvSpPr txBox="1"/>
          <p:nvPr/>
        </p:nvSpPr>
        <p:spPr>
          <a:xfrm>
            <a:off x="2998421" y="4604161"/>
            <a:ext cx="1646282" cy="492443"/>
          </a:xfrm>
          <a:prstGeom prst="rect">
            <a:avLst/>
          </a:prstGeom>
          <a:noFill/>
        </p:spPr>
        <p:txBody>
          <a:bodyPr wrap="square" rtlCol="0">
            <a:spAutoFit/>
          </a:bodyPr>
          <a:lstStyle/>
          <a:p>
            <a:pPr algn="ctr"/>
            <a:r>
              <a:rPr lang="es-PE" sz="1300" b="1" dirty="0">
                <a:solidFill>
                  <a:schemeClr val="lt1"/>
                </a:solidFill>
                <a:latin typeface="Calibri"/>
                <a:cs typeface="Calibri"/>
              </a:rPr>
              <a:t>Responsable Mantenimiento</a:t>
            </a:r>
          </a:p>
        </p:txBody>
      </p:sp>
    </p:spTree>
    <p:extLst>
      <p:ext uri="{BB962C8B-B14F-4D97-AF65-F5344CB8AC3E}">
        <p14:creationId xmlns:p14="http://schemas.microsoft.com/office/powerpoint/2010/main" val="82543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Gráfico 12"/>
          <p:cNvPicPr>
            <a:picLocks noChangeAspect="1"/>
          </p:cNvPicPr>
          <p:nvPr/>
        </p:nvPicPr>
        <p:blipFill>
          <a:blip r:embed="rId3"/>
          <a:stretch>
            <a:fillRect/>
          </a:stretch>
        </p:blipFill>
        <p:spPr>
          <a:xfrm>
            <a:off x="7087" y="9625"/>
            <a:ext cx="12192000" cy="6858000"/>
          </a:xfrm>
          <a:prstGeom prst="rect">
            <a:avLst/>
          </a:prstGeom>
        </p:spPr>
      </p:pic>
      <p:sp>
        <p:nvSpPr>
          <p:cNvPr id="1048593" name="Rectángulo 2"/>
          <p:cNvSpPr/>
          <p:nvPr/>
        </p:nvSpPr>
        <p:spPr>
          <a:xfrm>
            <a:off x="1871332" y="3384698"/>
            <a:ext cx="9073113" cy="2080805"/>
          </a:xfrm>
          <a:prstGeom prst="rect">
            <a:avLst/>
          </a:prstGeom>
          <a:solidFill>
            <a:srgbClr val="E9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latin typeface="Calibri" panose="020F0502020204030204" pitchFamily="34" charset="0"/>
              <a:cs typeface="Calibri" panose="020F0502020204030204" pitchFamily="34" charset="0"/>
            </a:endParaRPr>
          </a:p>
        </p:txBody>
      </p:sp>
      <p:pic>
        <p:nvPicPr>
          <p:cNvPr id="2097165" name="Gráfico 1"/>
          <p:cNvPicPr>
            <a:picLocks noChangeAspect="1"/>
          </p:cNvPicPr>
          <p:nvPr/>
        </p:nvPicPr>
        <p:blipFill>
          <a:blip r:embed="rId4"/>
          <a:stretch>
            <a:fillRect/>
          </a:stretch>
        </p:blipFill>
        <p:spPr>
          <a:xfrm>
            <a:off x="4823616" y="1415062"/>
            <a:ext cx="3168543" cy="2823328"/>
          </a:xfrm>
          <a:prstGeom prst="rect">
            <a:avLst/>
          </a:prstGeom>
        </p:spPr>
      </p:pic>
      <p:sp>
        <p:nvSpPr>
          <p:cNvPr id="1048594" name="object 342"/>
          <p:cNvSpPr txBox="1"/>
          <p:nvPr/>
        </p:nvSpPr>
        <p:spPr>
          <a:xfrm>
            <a:off x="1763508" y="3608017"/>
            <a:ext cx="9180937" cy="1634165"/>
          </a:xfrm>
          <a:prstGeom prst="rect">
            <a:avLst/>
          </a:prstGeom>
          <a:noFill/>
          <a:ln>
            <a:noFill/>
          </a:ln>
        </p:spPr>
        <p:txBody>
          <a:bodyPr vert="horz" wrap="square" lIns="0" tIns="93980" rIns="0" bIns="0" rtlCol="0">
            <a:spAutoFit/>
          </a:bodyPr>
          <a:lstStyle/>
          <a:p>
            <a:pPr marL="186686" marR="190495" indent="513702" algn="ctr">
              <a:lnSpc>
                <a:spcPts val="3991"/>
              </a:lnSpc>
              <a:spcBef>
                <a:spcPts val="740"/>
              </a:spcBef>
            </a:pPr>
            <a:r>
              <a:rPr lang="es-PE" sz="3800" b="1" dirty="0">
                <a:solidFill>
                  <a:srgbClr val="FFFFFF"/>
                </a:solidFill>
                <a:latin typeface="Calibri" panose="020F0502020204030204" pitchFamily="34" charset="0"/>
                <a:cs typeface="Calibri" panose="020F0502020204030204" pitchFamily="34" charset="0"/>
              </a:rPr>
              <a:t>Asistencia Técnica para responsables de mantenimiento etapa de ejecución de acciones</a:t>
            </a:r>
            <a:endParaRPr lang="en-US" sz="3800" dirty="0">
              <a:latin typeface="Gotham Rounded Bold"/>
              <a:cs typeface="Gotham Rounded Bold"/>
            </a:endParaRPr>
          </a:p>
        </p:txBody>
      </p:sp>
      <p:sp>
        <p:nvSpPr>
          <p:cNvPr id="6" name="Google Shape;105;p2"/>
          <p:cNvSpPr txBox="1"/>
          <p:nvPr/>
        </p:nvSpPr>
        <p:spPr>
          <a:xfrm>
            <a:off x="5243059" y="5706741"/>
            <a:ext cx="2120475" cy="501285"/>
          </a:xfrm>
          <a:prstGeom prst="rect">
            <a:avLst/>
          </a:prstGeom>
          <a:noFill/>
          <a:ln>
            <a:noFill/>
          </a:ln>
        </p:spPr>
        <p:txBody>
          <a:bodyPr spcFirstLastPara="1" wrap="square" lIns="91425" tIns="45700" rIns="91425" bIns="45700" anchor="t" anchorCtr="0">
            <a:normAutofit/>
          </a:bodyPr>
          <a:lstStyle/>
          <a:p>
            <a:pPr marL="228600" marR="0" lvl="0" indent="-122872" algn="l" rtl="0">
              <a:lnSpc>
                <a:spcPct val="90000"/>
              </a:lnSpc>
              <a:spcBef>
                <a:spcPts val="0"/>
              </a:spcBef>
              <a:spcAft>
                <a:spcPts val="0"/>
              </a:spcAft>
              <a:buClr>
                <a:schemeClr val="dk1"/>
              </a:buClr>
              <a:buSzPts val="2400"/>
              <a:buFont typeface="Arial"/>
              <a:buNone/>
            </a:pPr>
            <a:r>
              <a:rPr lang="es-PE" sz="2400" dirty="0">
                <a:latin typeface="Calibri"/>
                <a:ea typeface="Calibri"/>
                <a:cs typeface="Calibri"/>
                <a:sym typeface="Calibri"/>
              </a:rPr>
              <a:t>Febrero 2024</a:t>
            </a:r>
            <a:endParaRPr sz="18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22885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14">
            <a:extLst>
              <a:ext uri="{FF2B5EF4-FFF2-40B4-BE49-F238E27FC236}">
                <a16:creationId xmlns:a16="http://schemas.microsoft.com/office/drawing/2014/main" id="{02826FE6-AF19-9B4E-A5CF-6E7036FC4EB0}"/>
              </a:ext>
            </a:extLst>
          </p:cNvPr>
          <p:cNvSpPr/>
          <p:nvPr/>
        </p:nvSpPr>
        <p:spPr>
          <a:xfrm>
            <a:off x="562644" y="419233"/>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5" name="Conector recto 2">
            <a:extLst>
              <a:ext uri="{FF2B5EF4-FFF2-40B4-BE49-F238E27FC236}">
                <a16:creationId xmlns:a16="http://schemas.microsoft.com/office/drawing/2014/main" id="{BC8BC4FE-D18D-174E-9A4E-1F57E7B1888D}"/>
              </a:ext>
            </a:extLst>
          </p:cNvPr>
          <p:cNvCxnSpPr>
            <a:cxnSpLocks/>
          </p:cNvCxnSpPr>
          <p:nvPr/>
        </p:nvCxnSpPr>
        <p:spPr>
          <a:xfrm flipV="1">
            <a:off x="974196" y="790920"/>
            <a:ext cx="2697472" cy="51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ítulo 2">
            <a:extLst>
              <a:ext uri="{FF2B5EF4-FFF2-40B4-BE49-F238E27FC236}">
                <a16:creationId xmlns:a16="http://schemas.microsoft.com/office/drawing/2014/main" id="{52D75648-1117-4DE1-85D1-EA0956924DF3}"/>
              </a:ext>
            </a:extLst>
          </p:cNvPr>
          <p:cNvSpPr txBox="1"/>
          <p:nvPr/>
        </p:nvSpPr>
        <p:spPr>
          <a:xfrm>
            <a:off x="861388" y="404407"/>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45" name="CuadroTexto 44">
            <a:extLst>
              <a:ext uri="{FF2B5EF4-FFF2-40B4-BE49-F238E27FC236}">
                <a16:creationId xmlns:a16="http://schemas.microsoft.com/office/drawing/2014/main" id="{0AC79382-AA40-4B6A-94DA-9F1074850EBE}"/>
              </a:ext>
            </a:extLst>
          </p:cNvPr>
          <p:cNvSpPr txBox="1"/>
          <p:nvPr/>
        </p:nvSpPr>
        <p:spPr>
          <a:xfrm>
            <a:off x="1064389" y="970372"/>
            <a:ext cx="10190869" cy="984885"/>
          </a:xfrm>
          <a:prstGeom prst="rect">
            <a:avLst/>
          </a:prstGeom>
          <a:noFill/>
        </p:spPr>
        <p:txBody>
          <a:bodyPr wrap="square" rtlCol="0">
            <a:spAutoFit/>
          </a:bodyPr>
          <a:lstStyle/>
          <a:p>
            <a:pPr algn="l"/>
            <a:endParaRPr lang="es-PE" sz="1800" b="0" i="0" u="none" strike="noStrike" baseline="0" dirty="0">
              <a:solidFill>
                <a:srgbClr val="000000"/>
              </a:solidFill>
              <a:latin typeface="Arial" panose="020B0604020202020204" pitchFamily="34" charset="0"/>
            </a:endParaRPr>
          </a:p>
          <a:p>
            <a:pPr algn="ctr"/>
            <a:r>
              <a:rPr lang="es-PE" sz="2400" b="1" dirty="0">
                <a:highlight>
                  <a:srgbClr val="FFFFFF"/>
                </a:highlight>
                <a:latin typeface="Calibri" panose="020F0502020204030204" pitchFamily="34" charset="0"/>
                <a:cs typeface="Calibri" panose="020F0502020204030204" pitchFamily="34" charset="0"/>
              </a:rPr>
              <a:t>Motivos para sustentar cambio de acciones</a:t>
            </a:r>
          </a:p>
          <a:p>
            <a:pPr algn="ctr"/>
            <a:r>
              <a:rPr lang="es-PE" sz="1600" dirty="0">
                <a:solidFill>
                  <a:srgbClr val="E94647"/>
                </a:solidFill>
                <a:latin typeface="Calibri" panose="020F0502020204030204" pitchFamily="34" charset="0"/>
                <a:cs typeface="Calibri" panose="020F0502020204030204" pitchFamily="34" charset="0"/>
                <a:sym typeface="Calibri"/>
              </a:rPr>
              <a:t>R.M. N°679-2023-MINEDU y R.M. N°557-2020-MINEDU</a:t>
            </a:r>
            <a:endParaRPr lang="es-PE" sz="1600" dirty="0">
              <a:solidFill>
                <a:srgbClr val="E94647"/>
              </a:solidFill>
              <a:latin typeface="Calibri" panose="020F0502020204030204" pitchFamily="34" charset="0"/>
              <a:cs typeface="Calibri" panose="020F0502020204030204" pitchFamily="34" charset="0"/>
            </a:endParaRPr>
          </a:p>
        </p:txBody>
      </p:sp>
      <p:pic>
        <p:nvPicPr>
          <p:cNvPr id="47" name="Imagen 46">
            <a:extLst>
              <a:ext uri="{FF2B5EF4-FFF2-40B4-BE49-F238E27FC236}">
                <a16:creationId xmlns:a16="http://schemas.microsoft.com/office/drawing/2014/main" id="{6370EE15-2A6D-41FF-837C-6CE3E8113FE8}"/>
              </a:ext>
            </a:extLst>
          </p:cNvPr>
          <p:cNvPicPr>
            <a:picLocks noChangeAspect="1"/>
          </p:cNvPicPr>
          <p:nvPr/>
        </p:nvPicPr>
        <p:blipFill rotWithShape="1">
          <a:blip r:embed="rId2">
            <a:extLst>
              <a:ext uri="{28A0092B-C50C-407E-A947-70E740481C1C}">
                <a14:useLocalDpi xmlns:a14="http://schemas.microsoft.com/office/drawing/2010/main" val="0"/>
              </a:ext>
            </a:extLst>
          </a:blip>
          <a:srcRect b="12156"/>
          <a:stretch/>
        </p:blipFill>
        <p:spPr>
          <a:xfrm>
            <a:off x="1009009" y="2583525"/>
            <a:ext cx="2799660" cy="1926809"/>
          </a:xfrm>
          <a:prstGeom prst="rect">
            <a:avLst/>
          </a:prstGeom>
        </p:spPr>
      </p:pic>
      <p:pic>
        <p:nvPicPr>
          <p:cNvPr id="48" name="Imagen 47">
            <a:extLst>
              <a:ext uri="{FF2B5EF4-FFF2-40B4-BE49-F238E27FC236}">
                <a16:creationId xmlns:a16="http://schemas.microsoft.com/office/drawing/2014/main" id="{D3A4AF47-B8B2-4A8B-9608-80CDAACED509}"/>
              </a:ext>
            </a:extLst>
          </p:cNvPr>
          <p:cNvPicPr>
            <a:picLocks noChangeAspect="1"/>
          </p:cNvPicPr>
          <p:nvPr/>
        </p:nvPicPr>
        <p:blipFill rotWithShape="1">
          <a:blip r:embed="rId3">
            <a:extLst>
              <a:ext uri="{28A0092B-C50C-407E-A947-70E740481C1C}">
                <a14:useLocalDpi xmlns:a14="http://schemas.microsoft.com/office/drawing/2010/main" val="0"/>
              </a:ext>
            </a:extLst>
          </a:blip>
          <a:srcRect l="9025" t="18110" b="21930"/>
          <a:stretch/>
        </p:blipFill>
        <p:spPr>
          <a:xfrm>
            <a:off x="8372898" y="2674055"/>
            <a:ext cx="1646100" cy="777871"/>
          </a:xfrm>
          <a:prstGeom prst="rect">
            <a:avLst/>
          </a:prstGeom>
        </p:spPr>
      </p:pic>
      <p:pic>
        <p:nvPicPr>
          <p:cNvPr id="49" name="Imagen 48">
            <a:extLst>
              <a:ext uri="{FF2B5EF4-FFF2-40B4-BE49-F238E27FC236}">
                <a16:creationId xmlns:a16="http://schemas.microsoft.com/office/drawing/2014/main" id="{607A780E-A555-4269-BED1-80758BDDA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3604" y="2380183"/>
            <a:ext cx="2333492" cy="2333492"/>
          </a:xfrm>
          <a:prstGeom prst="rect">
            <a:avLst/>
          </a:prstGeom>
        </p:spPr>
      </p:pic>
      <p:pic>
        <p:nvPicPr>
          <p:cNvPr id="50" name="Imagen 49">
            <a:extLst>
              <a:ext uri="{FF2B5EF4-FFF2-40B4-BE49-F238E27FC236}">
                <a16:creationId xmlns:a16="http://schemas.microsoft.com/office/drawing/2014/main" id="{D6EF5C91-84D8-405B-AC1B-72EA41315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5948" y="3561292"/>
            <a:ext cx="1145428" cy="1145428"/>
          </a:xfrm>
          <a:prstGeom prst="rect">
            <a:avLst/>
          </a:prstGeom>
        </p:spPr>
      </p:pic>
      <p:pic>
        <p:nvPicPr>
          <p:cNvPr id="51" name="Imagen 50">
            <a:extLst>
              <a:ext uri="{FF2B5EF4-FFF2-40B4-BE49-F238E27FC236}">
                <a16:creationId xmlns:a16="http://schemas.microsoft.com/office/drawing/2014/main" id="{6C119C00-B3E1-40B4-AAF7-8842D947D6C8}"/>
              </a:ext>
            </a:extLst>
          </p:cNvPr>
          <p:cNvPicPr>
            <a:picLocks noChangeAspect="1"/>
          </p:cNvPicPr>
          <p:nvPr/>
        </p:nvPicPr>
        <p:blipFill rotWithShape="1">
          <a:blip r:embed="rId6">
            <a:extLst>
              <a:ext uri="{28A0092B-C50C-407E-A947-70E740481C1C}">
                <a14:useLocalDpi xmlns:a14="http://schemas.microsoft.com/office/drawing/2010/main" val="0"/>
              </a:ext>
            </a:extLst>
          </a:blip>
          <a:srcRect t="9051" b="17839"/>
          <a:stretch/>
        </p:blipFill>
        <p:spPr>
          <a:xfrm>
            <a:off x="9856042" y="2440288"/>
            <a:ext cx="1567708" cy="1214509"/>
          </a:xfrm>
          <a:prstGeom prst="rect">
            <a:avLst/>
          </a:prstGeom>
        </p:spPr>
      </p:pic>
      <p:sp>
        <p:nvSpPr>
          <p:cNvPr id="52" name="CuadroTexto 51">
            <a:extLst>
              <a:ext uri="{FF2B5EF4-FFF2-40B4-BE49-F238E27FC236}">
                <a16:creationId xmlns:a16="http://schemas.microsoft.com/office/drawing/2014/main" id="{C0298B03-C0B7-42EA-987E-DD2DF2F6C828}"/>
              </a:ext>
            </a:extLst>
          </p:cNvPr>
          <p:cNvSpPr txBox="1"/>
          <p:nvPr/>
        </p:nvSpPr>
        <p:spPr>
          <a:xfrm>
            <a:off x="512350" y="4568596"/>
            <a:ext cx="3511775" cy="1323439"/>
          </a:xfrm>
          <a:prstGeom prst="rect">
            <a:avLst/>
          </a:prstGeom>
          <a:noFill/>
        </p:spPr>
        <p:txBody>
          <a:bodyPr wrap="square">
            <a:spAutoFit/>
          </a:bodyPr>
          <a:lstStyle/>
          <a:p>
            <a:pPr algn="just"/>
            <a:endParaRPr lang="es-PE" sz="16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sz="1600" b="1" dirty="0">
                <a:solidFill>
                  <a:srgbClr val="000000"/>
                </a:solidFill>
                <a:latin typeface="Calibri" panose="020F0502020204030204" pitchFamily="34" charset="0"/>
                <a:cs typeface="Calibri" panose="020F0502020204030204" pitchFamily="34" charset="0"/>
              </a:rPr>
              <a:t>N</a:t>
            </a:r>
            <a:r>
              <a:rPr lang="es-PE" sz="1600" b="1" i="0" u="none" strike="noStrike" baseline="0" dirty="0">
                <a:solidFill>
                  <a:srgbClr val="000000"/>
                </a:solidFill>
                <a:latin typeface="Calibri" panose="020F0502020204030204" pitchFamily="34" charset="0"/>
                <a:cs typeface="Calibri" panose="020F0502020204030204" pitchFamily="34" charset="0"/>
              </a:rPr>
              <a:t>uevas necesidades</a:t>
            </a:r>
            <a:r>
              <a:rPr lang="es-PE" sz="1600" b="0" i="0" u="none" strike="noStrike" baseline="0" dirty="0">
                <a:solidFill>
                  <a:srgbClr val="000000"/>
                </a:solidFill>
                <a:latin typeface="Calibri" panose="020F0502020204030204" pitchFamily="34" charset="0"/>
                <a:cs typeface="Calibri" panose="020F0502020204030204" pitchFamily="34" charset="0"/>
              </a:rPr>
              <a:t> como consecuencia de situaciones no previstas como fenómenos naturales u otros.</a:t>
            </a:r>
          </a:p>
        </p:txBody>
      </p:sp>
      <p:sp>
        <p:nvSpPr>
          <p:cNvPr id="53" name="CuadroTexto 52">
            <a:extLst>
              <a:ext uri="{FF2B5EF4-FFF2-40B4-BE49-F238E27FC236}">
                <a16:creationId xmlns:a16="http://schemas.microsoft.com/office/drawing/2014/main" id="{26CE0269-E573-4D0B-B987-9A7ECAB19F94}"/>
              </a:ext>
            </a:extLst>
          </p:cNvPr>
          <p:cNvSpPr txBox="1"/>
          <p:nvPr/>
        </p:nvSpPr>
        <p:spPr>
          <a:xfrm>
            <a:off x="4406135" y="4548186"/>
            <a:ext cx="3707439" cy="1339442"/>
          </a:xfrm>
          <a:prstGeom prst="rect">
            <a:avLst/>
          </a:prstGeom>
          <a:noFill/>
        </p:spPr>
        <p:txBody>
          <a:bodyPr wrap="square">
            <a:spAutoFit/>
          </a:bodyPr>
          <a:lstStyle/>
          <a:p>
            <a:pPr algn="just"/>
            <a:endParaRPr lang="es-PE" sz="16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sz="1600" b="0" i="0" u="none" strike="noStrike" baseline="0" dirty="0">
                <a:solidFill>
                  <a:srgbClr val="000000"/>
                </a:solidFill>
                <a:latin typeface="Calibri" panose="020F0502020204030204" pitchFamily="34" charset="0"/>
                <a:cs typeface="Calibri" panose="020F0502020204030204" pitchFamily="34" charset="0"/>
              </a:rPr>
              <a:t>Las acciones de mantenimiento programadas </a:t>
            </a:r>
            <a:r>
              <a:rPr lang="es-PE" sz="1600" b="1" i="0" u="none" strike="noStrike" baseline="0" dirty="0">
                <a:solidFill>
                  <a:srgbClr val="000000"/>
                </a:solidFill>
                <a:latin typeface="Calibri" panose="020F0502020204030204" pitchFamily="34" charset="0"/>
                <a:cs typeface="Calibri" panose="020F0502020204030204" pitchFamily="34" charset="0"/>
              </a:rPr>
              <a:t>se están atendiendo con recursos de otras fuentes de financiamiento</a:t>
            </a:r>
            <a:r>
              <a:rPr lang="es-PE" sz="1600" b="0" i="0" u="none" strike="noStrike" baseline="0" dirty="0">
                <a:solidFill>
                  <a:srgbClr val="000000"/>
                </a:solidFill>
                <a:latin typeface="Calibri" panose="020F0502020204030204" pitchFamily="34" charset="0"/>
                <a:cs typeface="Calibri" panose="020F0502020204030204" pitchFamily="34" charset="0"/>
              </a:rPr>
              <a:t>.</a:t>
            </a:r>
          </a:p>
        </p:txBody>
      </p:sp>
      <p:sp>
        <p:nvSpPr>
          <p:cNvPr id="54" name="CuadroTexto 53">
            <a:extLst>
              <a:ext uri="{FF2B5EF4-FFF2-40B4-BE49-F238E27FC236}">
                <a16:creationId xmlns:a16="http://schemas.microsoft.com/office/drawing/2014/main" id="{61889308-C3CE-4436-BD4C-A68DB0B264CE}"/>
              </a:ext>
            </a:extLst>
          </p:cNvPr>
          <p:cNvSpPr txBox="1"/>
          <p:nvPr/>
        </p:nvSpPr>
        <p:spPr>
          <a:xfrm>
            <a:off x="8495584" y="4568596"/>
            <a:ext cx="3046828" cy="1077218"/>
          </a:xfrm>
          <a:prstGeom prst="rect">
            <a:avLst/>
          </a:prstGeom>
          <a:noFill/>
        </p:spPr>
        <p:txBody>
          <a:bodyPr wrap="square">
            <a:spAutoFit/>
          </a:bodyPr>
          <a:lstStyle/>
          <a:p>
            <a:pPr algn="just"/>
            <a:endParaRPr lang="es-PE" sz="16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sz="1600" b="1" i="0" u="none" strike="noStrike" baseline="0" dirty="0">
                <a:solidFill>
                  <a:srgbClr val="000000"/>
                </a:solidFill>
                <a:latin typeface="Calibri" panose="020F0502020204030204" pitchFamily="34" charset="0"/>
                <a:cs typeface="Calibri" panose="020F0502020204030204" pitchFamily="34" charset="0"/>
              </a:rPr>
              <a:t>Limitaciones</a:t>
            </a:r>
            <a:r>
              <a:rPr lang="es-PE" sz="1600" b="0" i="0" u="none" strike="noStrike" baseline="0" dirty="0">
                <a:solidFill>
                  <a:srgbClr val="000000"/>
                </a:solidFill>
                <a:latin typeface="Calibri" panose="020F0502020204030204" pitchFamily="34" charset="0"/>
                <a:cs typeface="Calibri" panose="020F0502020204030204" pitchFamily="34" charset="0"/>
              </a:rPr>
              <a:t> para la adquisición o traslado de materiales o para la contratación de servicios.</a:t>
            </a:r>
          </a:p>
        </p:txBody>
      </p:sp>
      <p:sp>
        <p:nvSpPr>
          <p:cNvPr id="55" name="CuadroTexto 54">
            <a:extLst>
              <a:ext uri="{FF2B5EF4-FFF2-40B4-BE49-F238E27FC236}">
                <a16:creationId xmlns:a16="http://schemas.microsoft.com/office/drawing/2014/main" id="{B39B876B-9C6C-47A7-9818-2A6F7E08C9DE}"/>
              </a:ext>
            </a:extLst>
          </p:cNvPr>
          <p:cNvSpPr txBox="1"/>
          <p:nvPr/>
        </p:nvSpPr>
        <p:spPr>
          <a:xfrm>
            <a:off x="772776" y="5970451"/>
            <a:ext cx="10576128" cy="707886"/>
          </a:xfrm>
          <a:prstGeom prst="rect">
            <a:avLst/>
          </a:prstGeom>
          <a:noFill/>
        </p:spPr>
        <p:txBody>
          <a:bodyPr wrap="square">
            <a:spAutoFit/>
          </a:bodyPr>
          <a:lstStyle/>
          <a:p>
            <a:pPr algn="l"/>
            <a:endParaRPr lang="es-PE" sz="2000" b="0" i="0" u="none" strike="noStrike" baseline="0" dirty="0">
              <a:solidFill>
                <a:srgbClr val="000000"/>
              </a:solidFill>
              <a:latin typeface="Arial" panose="020B0604020202020204" pitchFamily="34" charset="0"/>
            </a:endParaRPr>
          </a:p>
          <a:p>
            <a:pPr algn="ctr"/>
            <a:r>
              <a:rPr lang="es-PE" sz="2000" b="1" dirty="0">
                <a:solidFill>
                  <a:srgbClr val="E94647"/>
                </a:solidFill>
                <a:latin typeface="Calibri" panose="020F0502020204030204" pitchFamily="34" charset="0"/>
                <a:cs typeface="Calibri" panose="020F0502020204030204" pitchFamily="34" charset="0"/>
              </a:rPr>
              <a:t>Importante: los sustentos de las variaciones deben incluirse en la declaración de gastos. </a:t>
            </a:r>
          </a:p>
        </p:txBody>
      </p:sp>
    </p:spTree>
    <p:extLst>
      <p:ext uri="{BB962C8B-B14F-4D97-AF65-F5344CB8AC3E}">
        <p14:creationId xmlns:p14="http://schemas.microsoft.com/office/powerpoint/2010/main" val="273796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502318-D4CF-46A6-983E-383586216A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7883" y="3429000"/>
            <a:ext cx="5733365" cy="3225018"/>
          </a:xfrm>
          <a:prstGeom prst="rect">
            <a:avLst/>
          </a:prstGeom>
        </p:spPr>
      </p:pic>
      <p:sp>
        <p:nvSpPr>
          <p:cNvPr id="5" name="CuadroTexto 4">
            <a:extLst>
              <a:ext uri="{FF2B5EF4-FFF2-40B4-BE49-F238E27FC236}">
                <a16:creationId xmlns:a16="http://schemas.microsoft.com/office/drawing/2014/main" id="{1944D9D9-62AD-43A8-80A4-FC52456EBEEE}"/>
              </a:ext>
            </a:extLst>
          </p:cNvPr>
          <p:cNvSpPr txBox="1"/>
          <p:nvPr/>
        </p:nvSpPr>
        <p:spPr>
          <a:xfrm>
            <a:off x="1219133" y="914101"/>
            <a:ext cx="10190869" cy="1107996"/>
          </a:xfrm>
          <a:prstGeom prst="rect">
            <a:avLst/>
          </a:prstGeom>
          <a:noFill/>
        </p:spPr>
        <p:txBody>
          <a:bodyPr wrap="square" rtlCol="0">
            <a:spAutoFit/>
          </a:bodyPr>
          <a:lstStyle/>
          <a:p>
            <a:pPr algn="l"/>
            <a:endParaRPr lang="es-PE" sz="1800" b="0" i="0" u="none" strike="noStrike" baseline="0" dirty="0">
              <a:solidFill>
                <a:srgbClr val="000000"/>
              </a:solidFill>
              <a:latin typeface="Arial" panose="020B0604020202020204" pitchFamily="34" charset="0"/>
            </a:endParaRPr>
          </a:p>
          <a:p>
            <a:pPr algn="ctr"/>
            <a:r>
              <a:rPr lang="es-PE" sz="2400" b="1" dirty="0">
                <a:highlight>
                  <a:srgbClr val="FFFFFF"/>
                </a:highlight>
                <a:latin typeface="Calibri" panose="020F0502020204030204" pitchFamily="34" charset="0"/>
                <a:cs typeface="Calibri" panose="020F0502020204030204" pitchFamily="34" charset="0"/>
              </a:rPr>
              <a:t>¿Puedo cambiar de acciones para mitigar los efectos de las lluvias en mi local educativo?</a:t>
            </a:r>
          </a:p>
        </p:txBody>
      </p:sp>
      <p:sp>
        <p:nvSpPr>
          <p:cNvPr id="6" name="CuadroTexto 5">
            <a:extLst>
              <a:ext uri="{FF2B5EF4-FFF2-40B4-BE49-F238E27FC236}">
                <a16:creationId xmlns:a16="http://schemas.microsoft.com/office/drawing/2014/main" id="{9D6EAB23-515E-4939-BC2C-CBEF4ACB31EF}"/>
              </a:ext>
            </a:extLst>
          </p:cNvPr>
          <p:cNvSpPr txBox="1"/>
          <p:nvPr/>
        </p:nvSpPr>
        <p:spPr>
          <a:xfrm>
            <a:off x="1219133" y="2526108"/>
            <a:ext cx="10190869" cy="1200329"/>
          </a:xfrm>
          <a:prstGeom prst="rect">
            <a:avLst/>
          </a:prstGeom>
          <a:noFill/>
        </p:spPr>
        <p:txBody>
          <a:bodyPr wrap="square">
            <a:spAutoFit/>
          </a:bodyPr>
          <a:lstStyle/>
          <a:p>
            <a:pPr algn="just"/>
            <a:r>
              <a:rPr lang="es-PE" sz="2000" dirty="0">
                <a:latin typeface="Calibri" panose="020F0502020204030204" pitchFamily="34" charset="0"/>
                <a:cs typeface="Calibri" panose="020F0502020204030204" pitchFamily="34" charset="0"/>
              </a:rPr>
              <a:t>Sí. El cambio de acciones por las lluvias se enmarcaría en el de “n</a:t>
            </a:r>
            <a:r>
              <a:rPr lang="es-PE" sz="2000" i="0" u="none" strike="noStrike" baseline="0" dirty="0">
                <a:solidFill>
                  <a:srgbClr val="000000"/>
                </a:solidFill>
                <a:latin typeface="Calibri" panose="020F0502020204030204" pitchFamily="34" charset="0"/>
                <a:cs typeface="Calibri" panose="020F0502020204030204" pitchFamily="34" charset="0"/>
              </a:rPr>
              <a:t>uevas necesidades como consecuencia de situaciones no previstas como fenómenos naturales u otros”.</a:t>
            </a:r>
          </a:p>
          <a:p>
            <a:endParaRPr lang="es-PE" sz="1600" b="1" dirty="0">
              <a:latin typeface="Calibri" panose="020F0502020204030204" pitchFamily="34" charset="0"/>
              <a:cs typeface="Calibri" panose="020F0502020204030204" pitchFamily="34" charset="0"/>
            </a:endParaRPr>
          </a:p>
          <a:p>
            <a:pPr algn="just"/>
            <a:endParaRPr lang="es-PE" sz="1600" b="1" dirty="0">
              <a:solidFill>
                <a:srgbClr val="009999"/>
              </a:solidFill>
              <a:latin typeface="Calibri" panose="020F0502020204030204" pitchFamily="34" charset="0"/>
              <a:cs typeface="Calibri" panose="020F0502020204030204" pitchFamily="34" charset="0"/>
            </a:endParaRPr>
          </a:p>
        </p:txBody>
      </p:sp>
      <p:sp>
        <p:nvSpPr>
          <p:cNvPr id="9" name="Rectángulo 114">
            <a:extLst>
              <a:ext uri="{FF2B5EF4-FFF2-40B4-BE49-F238E27FC236}">
                <a16:creationId xmlns:a16="http://schemas.microsoft.com/office/drawing/2014/main" id="{81162684-8D29-4D00-8469-D5B54F7D9E18}"/>
              </a:ext>
            </a:extLst>
          </p:cNvPr>
          <p:cNvSpPr/>
          <p:nvPr/>
        </p:nvSpPr>
        <p:spPr>
          <a:xfrm>
            <a:off x="562644" y="419233"/>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10" name="Conector recto 2">
            <a:extLst>
              <a:ext uri="{FF2B5EF4-FFF2-40B4-BE49-F238E27FC236}">
                <a16:creationId xmlns:a16="http://schemas.microsoft.com/office/drawing/2014/main" id="{F43B0D81-DBD3-4E77-A38D-CB3894303996}"/>
              </a:ext>
            </a:extLst>
          </p:cNvPr>
          <p:cNvCxnSpPr>
            <a:cxnSpLocks/>
          </p:cNvCxnSpPr>
          <p:nvPr/>
        </p:nvCxnSpPr>
        <p:spPr>
          <a:xfrm flipV="1">
            <a:off x="974196" y="790920"/>
            <a:ext cx="2697472" cy="51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ítulo 2">
            <a:extLst>
              <a:ext uri="{FF2B5EF4-FFF2-40B4-BE49-F238E27FC236}">
                <a16:creationId xmlns:a16="http://schemas.microsoft.com/office/drawing/2014/main" id="{D9098542-FB7C-47DE-95A7-D45838EDAB35}"/>
              </a:ext>
            </a:extLst>
          </p:cNvPr>
          <p:cNvSpPr txBox="1"/>
          <p:nvPr/>
        </p:nvSpPr>
        <p:spPr>
          <a:xfrm>
            <a:off x="861388" y="404407"/>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13" name="CuadroTexto 12">
            <a:extLst>
              <a:ext uri="{FF2B5EF4-FFF2-40B4-BE49-F238E27FC236}">
                <a16:creationId xmlns:a16="http://schemas.microsoft.com/office/drawing/2014/main" id="{8FB15B74-7B4D-46D0-A68A-272B14C7F581}"/>
              </a:ext>
            </a:extLst>
          </p:cNvPr>
          <p:cNvSpPr txBox="1"/>
          <p:nvPr/>
        </p:nvSpPr>
        <p:spPr>
          <a:xfrm>
            <a:off x="3265393" y="1906079"/>
            <a:ext cx="6098344" cy="369332"/>
          </a:xfrm>
          <a:prstGeom prst="rect">
            <a:avLst/>
          </a:prstGeom>
          <a:noFill/>
        </p:spPr>
        <p:txBody>
          <a:bodyPr wrap="square">
            <a:spAutoFit/>
          </a:bodyPr>
          <a:lstStyle/>
          <a:p>
            <a:r>
              <a:rPr lang="pt-BR" sz="1800" dirty="0">
                <a:solidFill>
                  <a:srgbClr val="E94647"/>
                </a:solidFill>
                <a:latin typeface="Calibri" panose="020F0502020204030204" pitchFamily="34" charset="0"/>
                <a:cs typeface="Calibri" panose="020F0502020204030204" pitchFamily="34" charset="0"/>
                <a:sym typeface="Calibri"/>
              </a:rPr>
              <a:t>R.M. N°679-2023-MINEDU y R.M. N°557-2020-MINEDU</a:t>
            </a:r>
          </a:p>
        </p:txBody>
      </p:sp>
    </p:spTree>
    <p:extLst>
      <p:ext uri="{BB962C8B-B14F-4D97-AF65-F5344CB8AC3E}">
        <p14:creationId xmlns:p14="http://schemas.microsoft.com/office/powerpoint/2010/main" val="714942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B23423D-8D36-41DE-A376-CE19FE0F6C15}"/>
              </a:ext>
            </a:extLst>
          </p:cNvPr>
          <p:cNvSpPr txBox="1"/>
          <p:nvPr/>
        </p:nvSpPr>
        <p:spPr>
          <a:xfrm>
            <a:off x="1000565" y="1055530"/>
            <a:ext cx="10190869" cy="738664"/>
          </a:xfrm>
          <a:prstGeom prst="rect">
            <a:avLst/>
          </a:prstGeom>
          <a:noFill/>
        </p:spPr>
        <p:txBody>
          <a:bodyPr wrap="square" rtlCol="0">
            <a:spAutoFit/>
          </a:bodyPr>
          <a:lstStyle/>
          <a:p>
            <a:pPr algn="l"/>
            <a:endParaRPr lang="es-PE" sz="1800" b="0" i="0" u="none" strike="noStrike" baseline="0" dirty="0">
              <a:solidFill>
                <a:srgbClr val="000000"/>
              </a:solidFill>
              <a:latin typeface="Arial" panose="020B0604020202020204" pitchFamily="34" charset="0"/>
            </a:endParaRPr>
          </a:p>
          <a:p>
            <a:pPr algn="ctr"/>
            <a:r>
              <a:rPr lang="es-PE" sz="2400" b="1" dirty="0">
                <a:highlight>
                  <a:srgbClr val="FFFFFF"/>
                </a:highlight>
                <a:latin typeface="Calibri" panose="020F0502020204030204" pitchFamily="34" charset="0"/>
                <a:cs typeface="Calibri" panose="020F0502020204030204" pitchFamily="34" charset="0"/>
              </a:rPr>
              <a:t>¿Cuáles son los pasos a seguir para el cambio de acciones?</a:t>
            </a:r>
          </a:p>
        </p:txBody>
      </p:sp>
      <p:sp>
        <p:nvSpPr>
          <p:cNvPr id="77" name="CuadroTexto 76">
            <a:extLst>
              <a:ext uri="{FF2B5EF4-FFF2-40B4-BE49-F238E27FC236}">
                <a16:creationId xmlns:a16="http://schemas.microsoft.com/office/drawing/2014/main" id="{AB8C34A6-6BBB-41D1-A870-4332BAAF2901}"/>
              </a:ext>
            </a:extLst>
          </p:cNvPr>
          <p:cNvSpPr txBox="1"/>
          <p:nvPr/>
        </p:nvSpPr>
        <p:spPr>
          <a:xfrm>
            <a:off x="6295877" y="2799471"/>
            <a:ext cx="4895557" cy="3170099"/>
          </a:xfrm>
          <a:prstGeom prst="rect">
            <a:avLst/>
          </a:prstGeom>
          <a:noFill/>
        </p:spPr>
        <p:txBody>
          <a:bodyPr wrap="square" rtlCol="0">
            <a:spAutoFit/>
          </a:bodyPr>
          <a:lstStyle/>
          <a:p>
            <a:pPr algn="just"/>
            <a:r>
              <a:rPr lang="es-PE" sz="2000" dirty="0"/>
              <a:t>1. Selecciona las </a:t>
            </a:r>
            <a:r>
              <a:rPr lang="es-PE" sz="2000" b="1" dirty="0"/>
              <a:t>acciones de mantenimiento preventivo </a:t>
            </a:r>
            <a:r>
              <a:rPr lang="es-PE" sz="2000" dirty="0"/>
              <a:t>de la Ficha de Acciones de Mantenimiento </a:t>
            </a:r>
            <a:r>
              <a:rPr lang="es-PE" sz="2000" b="1" dirty="0"/>
              <a:t>(FAM). *</a:t>
            </a:r>
          </a:p>
          <a:p>
            <a:pPr algn="just"/>
            <a:endParaRPr lang="es-PE" sz="2000" dirty="0"/>
          </a:p>
          <a:p>
            <a:pPr algn="just"/>
            <a:r>
              <a:rPr lang="es-PE" sz="2000" dirty="0"/>
              <a:t>2. </a:t>
            </a:r>
            <a:r>
              <a:rPr lang="es-PE" sz="2000" b="1" dirty="0"/>
              <a:t>Coordina</a:t>
            </a:r>
            <a:r>
              <a:rPr lang="es-PE" sz="2000" dirty="0"/>
              <a:t> los cambios con tu especialista UGEL para su aprobación.</a:t>
            </a:r>
          </a:p>
          <a:p>
            <a:pPr algn="just"/>
            <a:endParaRPr lang="es-PE" sz="2000" dirty="0"/>
          </a:p>
          <a:p>
            <a:pPr algn="just"/>
            <a:r>
              <a:rPr lang="es-PE" sz="2000" dirty="0"/>
              <a:t>3. </a:t>
            </a:r>
            <a:r>
              <a:rPr lang="es-PE" sz="2000" b="1" dirty="0"/>
              <a:t>Sustenta</a:t>
            </a:r>
            <a:r>
              <a:rPr lang="es-PE" sz="2000" dirty="0"/>
              <a:t> los cambios en la declaración de gastos del Programa y adjunta las aprobaciones.</a:t>
            </a:r>
          </a:p>
        </p:txBody>
      </p:sp>
      <p:pic>
        <p:nvPicPr>
          <p:cNvPr id="83" name="Google Shape;789;p83">
            <a:extLst>
              <a:ext uri="{FF2B5EF4-FFF2-40B4-BE49-F238E27FC236}">
                <a16:creationId xmlns:a16="http://schemas.microsoft.com/office/drawing/2014/main" id="{3DEED0AB-B79D-469C-8CE3-32A3AACFCE53}"/>
              </a:ext>
            </a:extLst>
          </p:cNvPr>
          <p:cNvPicPr preferRelativeResize="0"/>
          <p:nvPr/>
        </p:nvPicPr>
        <p:blipFill rotWithShape="1">
          <a:blip r:embed="rId2">
            <a:alphaModFix/>
          </a:blip>
          <a:srcRect b="31590"/>
          <a:stretch/>
        </p:blipFill>
        <p:spPr>
          <a:xfrm>
            <a:off x="2156890" y="2306704"/>
            <a:ext cx="3110995" cy="3594637"/>
          </a:xfrm>
          <a:prstGeom prst="rect">
            <a:avLst/>
          </a:prstGeom>
          <a:noFill/>
          <a:ln>
            <a:noFill/>
          </a:ln>
        </p:spPr>
      </p:pic>
      <p:sp>
        <p:nvSpPr>
          <p:cNvPr id="84" name="Rectángulo 114">
            <a:extLst>
              <a:ext uri="{FF2B5EF4-FFF2-40B4-BE49-F238E27FC236}">
                <a16:creationId xmlns:a16="http://schemas.microsoft.com/office/drawing/2014/main" id="{A8870D1F-FEA0-4AE3-9C21-502476861AEE}"/>
              </a:ext>
            </a:extLst>
          </p:cNvPr>
          <p:cNvSpPr/>
          <p:nvPr/>
        </p:nvSpPr>
        <p:spPr>
          <a:xfrm>
            <a:off x="562644" y="419233"/>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85" name="Conector recto 2">
            <a:extLst>
              <a:ext uri="{FF2B5EF4-FFF2-40B4-BE49-F238E27FC236}">
                <a16:creationId xmlns:a16="http://schemas.microsoft.com/office/drawing/2014/main" id="{A6A425A7-1C64-4517-88F1-BB1DFC826B85}"/>
              </a:ext>
            </a:extLst>
          </p:cNvPr>
          <p:cNvCxnSpPr>
            <a:cxnSpLocks/>
          </p:cNvCxnSpPr>
          <p:nvPr/>
        </p:nvCxnSpPr>
        <p:spPr>
          <a:xfrm flipV="1">
            <a:off x="974196" y="790920"/>
            <a:ext cx="2697472" cy="51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6" name="Título 2">
            <a:extLst>
              <a:ext uri="{FF2B5EF4-FFF2-40B4-BE49-F238E27FC236}">
                <a16:creationId xmlns:a16="http://schemas.microsoft.com/office/drawing/2014/main" id="{E64316C7-92E0-49E2-9A2D-538EB862EE26}"/>
              </a:ext>
            </a:extLst>
          </p:cNvPr>
          <p:cNvSpPr txBox="1"/>
          <p:nvPr/>
        </p:nvSpPr>
        <p:spPr>
          <a:xfrm>
            <a:off x="861388" y="404407"/>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88" name="CuadroTexto 87">
            <a:extLst>
              <a:ext uri="{FF2B5EF4-FFF2-40B4-BE49-F238E27FC236}">
                <a16:creationId xmlns:a16="http://schemas.microsoft.com/office/drawing/2014/main" id="{2B5C1A1A-D783-4D4C-9125-B482A557060B}"/>
              </a:ext>
            </a:extLst>
          </p:cNvPr>
          <p:cNvSpPr txBox="1"/>
          <p:nvPr/>
        </p:nvSpPr>
        <p:spPr>
          <a:xfrm>
            <a:off x="3387953" y="1684352"/>
            <a:ext cx="6098344" cy="369332"/>
          </a:xfrm>
          <a:prstGeom prst="rect">
            <a:avLst/>
          </a:prstGeom>
          <a:noFill/>
        </p:spPr>
        <p:txBody>
          <a:bodyPr wrap="square">
            <a:spAutoFit/>
          </a:bodyPr>
          <a:lstStyle/>
          <a:p>
            <a:pPr algn="ctr"/>
            <a:r>
              <a:rPr lang="es-PE" sz="1800" dirty="0">
                <a:solidFill>
                  <a:srgbClr val="E94647"/>
                </a:solidFill>
                <a:latin typeface="Calibri" panose="020F0502020204030204" pitchFamily="34" charset="0"/>
                <a:cs typeface="Calibri" panose="020F0502020204030204" pitchFamily="34" charset="0"/>
                <a:sym typeface="Calibri"/>
              </a:rPr>
              <a:t>R.M. N°679-2023-MINEDU y R.M. N°557-2020-MINEDU</a:t>
            </a:r>
            <a:endParaRPr lang="es-PE" sz="1800" dirty="0">
              <a:solidFill>
                <a:srgbClr val="E94647"/>
              </a:solidFill>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86002D5D-9E5D-4F6D-A876-2F3B4BEABF88}"/>
              </a:ext>
            </a:extLst>
          </p:cNvPr>
          <p:cNvSpPr txBox="1"/>
          <p:nvPr/>
        </p:nvSpPr>
        <p:spPr>
          <a:xfrm>
            <a:off x="861388" y="6091831"/>
            <a:ext cx="10841105" cy="369319"/>
          </a:xfrm>
          <a:prstGeom prst="rect">
            <a:avLst/>
          </a:prstGeom>
          <a:noFill/>
        </p:spPr>
        <p:txBody>
          <a:bodyPr wrap="square" rtlCol="0">
            <a:spAutoFit/>
          </a:bodyPr>
          <a:lstStyle/>
          <a:p>
            <a:r>
              <a:rPr lang="es-PE" sz="1400" dirty="0">
                <a:latin typeface="+mj-lt"/>
              </a:rPr>
              <a:t>* Siempre y cuando la FAM No esté verificada</a:t>
            </a:r>
            <a:r>
              <a:rPr lang="es-PE" dirty="0"/>
              <a:t>.</a:t>
            </a:r>
          </a:p>
        </p:txBody>
      </p:sp>
    </p:spTree>
    <p:extLst>
      <p:ext uri="{BB962C8B-B14F-4D97-AF65-F5344CB8AC3E}">
        <p14:creationId xmlns:p14="http://schemas.microsoft.com/office/powerpoint/2010/main" val="39742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14">
            <a:extLst>
              <a:ext uri="{FF2B5EF4-FFF2-40B4-BE49-F238E27FC236}">
                <a16:creationId xmlns:a16="http://schemas.microsoft.com/office/drawing/2014/main" id="{98CD1316-7529-4149-B3F3-63436F9ED661}"/>
              </a:ext>
            </a:extLst>
          </p:cNvPr>
          <p:cNvSpPr/>
          <p:nvPr/>
        </p:nvSpPr>
        <p:spPr>
          <a:xfrm>
            <a:off x="549980" y="547269"/>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
        <p:nvSpPr>
          <p:cNvPr id="5" name="Título 2">
            <a:extLst>
              <a:ext uri="{FF2B5EF4-FFF2-40B4-BE49-F238E27FC236}">
                <a16:creationId xmlns:a16="http://schemas.microsoft.com/office/drawing/2014/main" id="{FEEA492C-69FD-40FB-B4F3-1E7888216C1D}"/>
              </a:ext>
            </a:extLst>
          </p:cNvPr>
          <p:cNvSpPr txBox="1"/>
          <p:nvPr/>
        </p:nvSpPr>
        <p:spPr>
          <a:xfrm>
            <a:off x="811925" y="687755"/>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endParaRPr lang="es-MX" sz="3200" dirty="0">
              <a:solidFill>
                <a:srgbClr val="295FA3"/>
              </a:solidFill>
              <a:latin typeface="Calibri" panose="020F0502020204030204" pitchFamily="34" charset="0"/>
              <a:ea typeface="+mn-ea"/>
              <a:cs typeface="Calibri" panose="020F0502020204030204" pitchFamily="34" charset="0"/>
              <a:sym typeface="Fira Sans Extra Condensed Medium"/>
            </a:endParaRPr>
          </a:p>
        </p:txBody>
      </p:sp>
      <p:cxnSp>
        <p:nvCxnSpPr>
          <p:cNvPr id="8" name="Conector recto 2">
            <a:extLst>
              <a:ext uri="{FF2B5EF4-FFF2-40B4-BE49-F238E27FC236}">
                <a16:creationId xmlns:a16="http://schemas.microsoft.com/office/drawing/2014/main" id="{C40B21A1-00E1-4AE1-968B-885E58EA5780}"/>
              </a:ext>
            </a:extLst>
          </p:cNvPr>
          <p:cNvCxnSpPr>
            <a:cxnSpLocks/>
          </p:cNvCxnSpPr>
          <p:nvPr/>
        </p:nvCxnSpPr>
        <p:spPr>
          <a:xfrm>
            <a:off x="994628" y="849182"/>
            <a:ext cx="267704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ítulo 2">
            <a:extLst>
              <a:ext uri="{FF2B5EF4-FFF2-40B4-BE49-F238E27FC236}">
                <a16:creationId xmlns:a16="http://schemas.microsoft.com/office/drawing/2014/main" id="{28C5A572-B6FC-4931-9BE0-995F1F7A87CD}"/>
              </a:ext>
            </a:extLst>
          </p:cNvPr>
          <p:cNvSpPr txBox="1"/>
          <p:nvPr/>
        </p:nvSpPr>
        <p:spPr>
          <a:xfrm>
            <a:off x="811925" y="396668"/>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13" name="CuadroTexto 12">
            <a:extLst>
              <a:ext uri="{FF2B5EF4-FFF2-40B4-BE49-F238E27FC236}">
                <a16:creationId xmlns:a16="http://schemas.microsoft.com/office/drawing/2014/main" id="{4D4819D3-A3BD-419E-9B34-439C97571DD2}"/>
              </a:ext>
            </a:extLst>
          </p:cNvPr>
          <p:cNvSpPr txBox="1"/>
          <p:nvPr/>
        </p:nvSpPr>
        <p:spPr>
          <a:xfrm>
            <a:off x="783710" y="938964"/>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dirty="0">
                <a:highlight>
                  <a:srgbClr val="FFFFFF"/>
                </a:highlight>
                <a:latin typeface="Calibri" panose="020F0502020204030204" pitchFamily="34" charset="0"/>
                <a:ea typeface="Calibri"/>
                <a:cs typeface="Calibri" panose="020F0502020204030204" pitchFamily="34" charset="0"/>
                <a:sym typeface="Calibri"/>
              </a:rPr>
              <a:t>Comprobantes de Pago</a:t>
            </a:r>
            <a:endPar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endParaRPr>
          </a:p>
          <a:p>
            <a:pPr algn="ctr"/>
            <a:r>
              <a:rPr lang="pt-BR" sz="1600" dirty="0">
                <a:solidFill>
                  <a:srgbClr val="E94647"/>
                </a:solidFill>
                <a:latin typeface="Calibri" panose="020F0502020204030204" pitchFamily="34" charset="0"/>
                <a:cs typeface="Calibri" panose="020F0502020204030204" pitchFamily="34" charset="0"/>
                <a:sym typeface="Calibri"/>
              </a:rPr>
              <a:t>R.M. N°679-2023-MINEDU y R.M. N°557-2020-MINEDU</a:t>
            </a:r>
          </a:p>
        </p:txBody>
      </p:sp>
      <p:sp>
        <p:nvSpPr>
          <p:cNvPr id="14" name="CuadroTexto 13">
            <a:extLst>
              <a:ext uri="{FF2B5EF4-FFF2-40B4-BE49-F238E27FC236}">
                <a16:creationId xmlns:a16="http://schemas.microsoft.com/office/drawing/2014/main" id="{A1AF309C-D12A-4310-8539-F91432CF2418}"/>
              </a:ext>
            </a:extLst>
          </p:cNvPr>
          <p:cNvSpPr txBox="1"/>
          <p:nvPr/>
        </p:nvSpPr>
        <p:spPr>
          <a:xfrm>
            <a:off x="861388" y="2370562"/>
            <a:ext cx="4497676" cy="2862322"/>
          </a:xfrm>
          <a:prstGeom prst="rect">
            <a:avLst/>
          </a:prstGeom>
          <a:noFill/>
        </p:spPr>
        <p:txBody>
          <a:bodyPr wrap="square">
            <a:spAutoFit/>
          </a:bodyPr>
          <a:lstStyle/>
          <a:p>
            <a:pPr algn="just"/>
            <a:r>
              <a:rPr lang="es-PE" b="1" dirty="0">
                <a:latin typeface="Calibri" panose="020F0502020204030204" pitchFamily="34" charset="0"/>
                <a:cs typeface="Calibri" panose="020F0502020204030204" pitchFamily="34" charset="0"/>
              </a:rPr>
              <a:t>Ejecución de acciones de mantenimiento </a:t>
            </a:r>
          </a:p>
          <a:p>
            <a:pPr algn="just"/>
            <a:endParaRPr lang="es-PE" b="1" i="0" u="none" strike="noStrike" baseline="0" dirty="0">
              <a:solidFill>
                <a:schemeClr val="accent1"/>
              </a:solidFill>
              <a:latin typeface="Calibri" panose="020F0502020204030204" pitchFamily="34" charset="0"/>
              <a:cs typeface="Calibri" panose="020F0502020204030204" pitchFamily="34" charset="0"/>
            </a:endParaRPr>
          </a:p>
          <a:p>
            <a:pPr algn="just"/>
            <a:r>
              <a:rPr lang="es-PE" sz="1800" b="0" i="0" u="none" strike="noStrike" baseline="0" dirty="0">
                <a:solidFill>
                  <a:srgbClr val="000000"/>
                </a:solidFill>
                <a:latin typeface="Calibri" panose="020F0502020204030204" pitchFamily="34" charset="0"/>
                <a:cs typeface="Calibri" panose="020F0502020204030204" pitchFamily="34" charset="0"/>
              </a:rPr>
              <a:t>Los comprobantes de pago (boletas de venta, recibos por honorarios, entre otros) correspondientes a la contratación de mano de obra, adquisición de materiales y/o servicios de transporte deberán </a:t>
            </a:r>
            <a:r>
              <a:rPr lang="es-PE" sz="1800" b="1" i="0" u="none" strike="noStrike" baseline="0" dirty="0">
                <a:solidFill>
                  <a:srgbClr val="000000"/>
                </a:solidFill>
                <a:latin typeface="Calibri" panose="020F0502020204030204" pitchFamily="34" charset="0"/>
                <a:cs typeface="Calibri" panose="020F0502020204030204" pitchFamily="34" charset="0"/>
              </a:rPr>
              <a:t>ser emitidas máximo</a:t>
            </a:r>
            <a:r>
              <a:rPr lang="es-PE" sz="1800" b="0" i="0" u="none" strike="noStrike" baseline="0" dirty="0">
                <a:solidFill>
                  <a:srgbClr val="000000"/>
                </a:solidFill>
                <a:latin typeface="Calibri" panose="020F0502020204030204" pitchFamily="34" charset="0"/>
                <a:cs typeface="Calibri" panose="020F0502020204030204" pitchFamily="34" charset="0"/>
              </a:rPr>
              <a:t> hasta la fecha establecida para el registro del Panel de culminación de acciones (PC). </a:t>
            </a:r>
          </a:p>
        </p:txBody>
      </p:sp>
      <p:sp>
        <p:nvSpPr>
          <p:cNvPr id="16" name="Flecha: pentágono 15">
            <a:extLst>
              <a:ext uri="{FF2B5EF4-FFF2-40B4-BE49-F238E27FC236}">
                <a16:creationId xmlns:a16="http://schemas.microsoft.com/office/drawing/2014/main" id="{0FB5A47C-71E7-49C8-84DA-EE80013C0046}"/>
              </a:ext>
            </a:extLst>
          </p:cNvPr>
          <p:cNvSpPr/>
          <p:nvPr/>
        </p:nvSpPr>
        <p:spPr>
          <a:xfrm>
            <a:off x="5048545" y="5403260"/>
            <a:ext cx="1661201" cy="659688"/>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Google Shape;141;p7">
            <a:extLst>
              <a:ext uri="{FF2B5EF4-FFF2-40B4-BE49-F238E27FC236}">
                <a16:creationId xmlns:a16="http://schemas.microsoft.com/office/drawing/2014/main" id="{94194C3F-5837-4EF8-A885-2F5DDC2FE38E}"/>
              </a:ext>
            </a:extLst>
          </p:cNvPr>
          <p:cNvSpPr txBox="1"/>
          <p:nvPr/>
        </p:nvSpPr>
        <p:spPr>
          <a:xfrm>
            <a:off x="4842213" y="5547172"/>
            <a:ext cx="1735308" cy="3718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s-ES" sz="1600" b="1" i="0" u="none" strike="noStrike" cap="none" dirty="0">
                <a:solidFill>
                  <a:schemeClr val="lt1"/>
                </a:solidFill>
                <a:latin typeface="Calibri"/>
                <a:ea typeface="Calibri"/>
                <a:cs typeface="Calibri"/>
                <a:sym typeface="Calibri"/>
              </a:rPr>
              <a:t>IMPORTANTE</a:t>
            </a:r>
            <a:endParaRPr dirty="0"/>
          </a:p>
        </p:txBody>
      </p:sp>
      <p:sp>
        <p:nvSpPr>
          <p:cNvPr id="23" name="CuadroTexto 22">
            <a:extLst>
              <a:ext uri="{FF2B5EF4-FFF2-40B4-BE49-F238E27FC236}">
                <a16:creationId xmlns:a16="http://schemas.microsoft.com/office/drawing/2014/main" id="{D40D702C-8F0B-4F91-B736-EFED8032FB7F}"/>
              </a:ext>
            </a:extLst>
          </p:cNvPr>
          <p:cNvSpPr txBox="1"/>
          <p:nvPr/>
        </p:nvSpPr>
        <p:spPr>
          <a:xfrm>
            <a:off x="6709746" y="5150779"/>
            <a:ext cx="4786929" cy="1200329"/>
          </a:xfrm>
          <a:prstGeom prst="rect">
            <a:avLst/>
          </a:prstGeom>
          <a:noFill/>
        </p:spPr>
        <p:txBody>
          <a:bodyPr wrap="square" rtlCol="0">
            <a:spAutoFit/>
          </a:bodyPr>
          <a:lstStyle/>
          <a:p>
            <a:r>
              <a:rPr lang="es-PE" b="1" dirty="0"/>
              <a:t>Solo serán validas boletas de venta y recibos por honorarios ELECTRONICOS, y deberán describir cada uno de los materiales adquiridos. Los R.H. deberán indicar o detallar el trabajo realizado.</a:t>
            </a:r>
          </a:p>
        </p:txBody>
      </p:sp>
      <p:sp>
        <p:nvSpPr>
          <p:cNvPr id="27" name="Flecha: a la derecha con bandas 26">
            <a:extLst>
              <a:ext uri="{FF2B5EF4-FFF2-40B4-BE49-F238E27FC236}">
                <a16:creationId xmlns:a16="http://schemas.microsoft.com/office/drawing/2014/main" id="{C59B0803-EB3B-42B1-A116-982B0BB70A18}"/>
              </a:ext>
            </a:extLst>
          </p:cNvPr>
          <p:cNvSpPr/>
          <p:nvPr/>
        </p:nvSpPr>
        <p:spPr>
          <a:xfrm>
            <a:off x="5563991" y="3785823"/>
            <a:ext cx="886264" cy="659688"/>
          </a:xfrm>
          <a:prstGeom prst="strip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86FC1C78-BF77-411D-84C7-E3F8BA3F87A0}"/>
              </a:ext>
            </a:extLst>
          </p:cNvPr>
          <p:cNvPicPr>
            <a:picLocks noChangeAspect="1"/>
          </p:cNvPicPr>
          <p:nvPr/>
        </p:nvPicPr>
        <p:blipFill>
          <a:blip r:embed="rId2"/>
          <a:stretch>
            <a:fillRect/>
          </a:stretch>
        </p:blipFill>
        <p:spPr>
          <a:xfrm>
            <a:off x="6577521" y="1903130"/>
            <a:ext cx="3109229" cy="3121060"/>
          </a:xfrm>
          <a:prstGeom prst="rect">
            <a:avLst/>
          </a:prstGeom>
        </p:spPr>
      </p:pic>
      <p:sp>
        <p:nvSpPr>
          <p:cNvPr id="22" name="CuadroTexto 21">
            <a:extLst>
              <a:ext uri="{FF2B5EF4-FFF2-40B4-BE49-F238E27FC236}">
                <a16:creationId xmlns:a16="http://schemas.microsoft.com/office/drawing/2014/main" id="{78FB6D8C-E3C4-41AF-AE64-53510955BFA9}"/>
              </a:ext>
            </a:extLst>
          </p:cNvPr>
          <p:cNvSpPr txBox="1"/>
          <p:nvPr/>
        </p:nvSpPr>
        <p:spPr>
          <a:xfrm>
            <a:off x="9534525" y="1708843"/>
            <a:ext cx="2314575" cy="2031325"/>
          </a:xfrm>
          <a:prstGeom prst="rect">
            <a:avLst/>
          </a:prstGeom>
          <a:noFill/>
        </p:spPr>
        <p:txBody>
          <a:bodyPr wrap="square" rtlCol="0">
            <a:spAutoFit/>
          </a:bodyPr>
          <a:lstStyle/>
          <a:p>
            <a:pPr algn="just"/>
            <a:r>
              <a:rPr lang="es-PE" dirty="0"/>
              <a:t>No deben de realizarse contratos a todo costo. Solo serán autorizados en el rubro de adquisición de  mobiliario y rejas de Seguridad.</a:t>
            </a:r>
          </a:p>
        </p:txBody>
      </p:sp>
    </p:spTree>
    <p:extLst>
      <p:ext uri="{BB962C8B-B14F-4D97-AF65-F5344CB8AC3E}">
        <p14:creationId xmlns:p14="http://schemas.microsoft.com/office/powerpoint/2010/main" val="4258405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14">
            <a:extLst>
              <a:ext uri="{FF2B5EF4-FFF2-40B4-BE49-F238E27FC236}">
                <a16:creationId xmlns:a16="http://schemas.microsoft.com/office/drawing/2014/main" id="{02826FE6-AF19-9B4E-A5CF-6E7036FC4EB0}"/>
              </a:ext>
            </a:extLst>
          </p:cNvPr>
          <p:cNvSpPr/>
          <p:nvPr/>
        </p:nvSpPr>
        <p:spPr>
          <a:xfrm>
            <a:off x="536169" y="439257"/>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5" name="Conector recto 2">
            <a:extLst>
              <a:ext uri="{FF2B5EF4-FFF2-40B4-BE49-F238E27FC236}">
                <a16:creationId xmlns:a16="http://schemas.microsoft.com/office/drawing/2014/main" id="{BC8BC4FE-D18D-174E-9A4E-1F57E7B1888D}"/>
              </a:ext>
            </a:extLst>
          </p:cNvPr>
          <p:cNvCxnSpPr>
            <a:cxnSpLocks/>
          </p:cNvCxnSpPr>
          <p:nvPr/>
        </p:nvCxnSpPr>
        <p:spPr>
          <a:xfrm flipV="1">
            <a:off x="961970" y="809987"/>
            <a:ext cx="2794104" cy="267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Marcador de contenido 2">
            <a:extLst>
              <a:ext uri="{FF2B5EF4-FFF2-40B4-BE49-F238E27FC236}">
                <a16:creationId xmlns:a16="http://schemas.microsoft.com/office/drawing/2014/main" id="{7633716A-30B9-4428-A180-380B4FF997A5}"/>
              </a:ext>
            </a:extLst>
          </p:cNvPr>
          <p:cNvSpPr>
            <a:spLocks noGrp="1"/>
          </p:cNvSpPr>
          <p:nvPr>
            <p:ph idx="1"/>
          </p:nvPr>
        </p:nvSpPr>
        <p:spPr>
          <a:xfrm>
            <a:off x="254278" y="1984983"/>
            <a:ext cx="11300550" cy="1625580"/>
          </a:xfrm>
        </p:spPr>
        <p:txBody>
          <a:bodyPr>
            <a:normAutofit/>
          </a:bodyPr>
          <a:lstStyle/>
          <a:p>
            <a:pPr algn="l"/>
            <a:endParaRPr lang="es-PE" sz="1800" b="0" i="0" u="none" strike="noStrike" baseline="0" dirty="0">
              <a:solidFill>
                <a:srgbClr val="000000"/>
              </a:solidFill>
              <a:latin typeface="Arial" panose="020B0604020202020204" pitchFamily="34" charset="0"/>
            </a:endParaRPr>
          </a:p>
          <a:p>
            <a:pPr lvl="1"/>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b="1" dirty="0">
              <a:solidFill>
                <a:schemeClr val="tx1">
                  <a:lumMod val="75000"/>
                  <a:lumOff val="25000"/>
                </a:schemeClr>
              </a:solidFill>
            </a:endParaRPr>
          </a:p>
        </p:txBody>
      </p:sp>
      <p:sp>
        <p:nvSpPr>
          <p:cNvPr id="18" name="Título 2">
            <a:extLst>
              <a:ext uri="{FF2B5EF4-FFF2-40B4-BE49-F238E27FC236}">
                <a16:creationId xmlns:a16="http://schemas.microsoft.com/office/drawing/2014/main" id="{7E27EAB8-A9D8-4A47-9227-B08FD08FD3D7}"/>
              </a:ext>
            </a:extLst>
          </p:cNvPr>
          <p:cNvSpPr txBox="1"/>
          <p:nvPr/>
        </p:nvSpPr>
        <p:spPr>
          <a:xfrm>
            <a:off x="843851" y="423474"/>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60" name="CuadroTexto 59">
            <a:extLst>
              <a:ext uri="{FF2B5EF4-FFF2-40B4-BE49-F238E27FC236}">
                <a16:creationId xmlns:a16="http://schemas.microsoft.com/office/drawing/2014/main" id="{D96652CF-DE81-436D-94B5-2A82E94A579A}"/>
              </a:ext>
            </a:extLst>
          </p:cNvPr>
          <p:cNvSpPr txBox="1"/>
          <p:nvPr/>
        </p:nvSpPr>
        <p:spPr>
          <a:xfrm>
            <a:off x="964439" y="1107056"/>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dirty="0">
                <a:highlight>
                  <a:srgbClr val="FFFFFF"/>
                </a:highlight>
                <a:latin typeface="Calibri" panose="020F0502020204030204" pitchFamily="34" charset="0"/>
                <a:ea typeface="Calibri"/>
                <a:cs typeface="Calibri" panose="020F0502020204030204" pitchFamily="34" charset="0"/>
                <a:sym typeface="Calibri"/>
              </a:rPr>
              <a:t>Panel de Culminación de Acciones (PC)</a:t>
            </a:r>
            <a:endPar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endParaRPr>
          </a:p>
          <a:p>
            <a:pPr algn="ctr"/>
            <a:r>
              <a:rPr lang="pt-BR" sz="1600" dirty="0">
                <a:solidFill>
                  <a:srgbClr val="E94647"/>
                </a:solidFill>
                <a:latin typeface="Calibri" panose="020F0502020204030204" pitchFamily="34" charset="0"/>
                <a:cs typeface="Calibri" panose="020F0502020204030204" pitchFamily="34" charset="0"/>
                <a:sym typeface="Calibri"/>
              </a:rPr>
              <a:t>R.M. N°679-2023-MINEDU y R.M. N°557-2020-MINEDU</a:t>
            </a:r>
          </a:p>
        </p:txBody>
      </p:sp>
      <p:sp>
        <p:nvSpPr>
          <p:cNvPr id="61" name="CuadroTexto 60">
            <a:extLst>
              <a:ext uri="{FF2B5EF4-FFF2-40B4-BE49-F238E27FC236}">
                <a16:creationId xmlns:a16="http://schemas.microsoft.com/office/drawing/2014/main" id="{5F08A219-B3FD-4720-B9D8-B045DAE7765E}"/>
              </a:ext>
            </a:extLst>
          </p:cNvPr>
          <p:cNvSpPr txBox="1"/>
          <p:nvPr/>
        </p:nvSpPr>
        <p:spPr>
          <a:xfrm>
            <a:off x="1045361" y="2245323"/>
            <a:ext cx="9853628" cy="3385542"/>
          </a:xfrm>
          <a:prstGeom prst="rect">
            <a:avLst/>
          </a:prstGeom>
          <a:noFill/>
        </p:spPr>
        <p:txBody>
          <a:bodyPr wrap="square">
            <a:spAutoFit/>
          </a:bodyPr>
          <a:lstStyle/>
          <a:p>
            <a:pPr algn="just"/>
            <a:r>
              <a:rPr lang="es-PE" b="1" dirty="0">
                <a:latin typeface="Calibri" panose="020F0502020204030204" pitchFamily="34" charset="0"/>
                <a:cs typeface="Calibri" panose="020F0502020204030204" pitchFamily="34" charset="0"/>
              </a:rPr>
              <a:t>Ejecución de acciones de mantenimiento </a:t>
            </a:r>
          </a:p>
          <a:p>
            <a:pPr algn="just"/>
            <a:endParaRPr lang="es-PE" sz="1800" b="0" i="0" u="none" strike="noStrike" baseline="0" dirty="0">
              <a:solidFill>
                <a:srgbClr val="000000"/>
              </a:solidFill>
              <a:latin typeface="Arial" panose="020B0604020202020204" pitchFamily="34" charset="0"/>
            </a:endParaRPr>
          </a:p>
          <a:p>
            <a:pPr algn="just"/>
            <a:r>
              <a:rPr lang="es-PE" dirty="0">
                <a:solidFill>
                  <a:srgbClr val="000000"/>
                </a:solidFill>
                <a:latin typeface="Calibri" panose="020F0502020204030204" pitchFamily="34" charset="0"/>
                <a:cs typeface="Calibri" panose="020F0502020204030204" pitchFamily="34" charset="0"/>
              </a:rPr>
              <a:t>d) Una vez culminada la ejecución de acciones de mantenimiento, el responsable de mantenimiento elabora, registra y envía en “Mi Mantenimiento” el Panel de culminación de acciones, que contiene la evidencia fotográfica de la ejecución del mantenimiento: </a:t>
            </a:r>
            <a:r>
              <a:rPr lang="es-PE" b="1" dirty="0">
                <a:solidFill>
                  <a:srgbClr val="000000"/>
                </a:solidFill>
                <a:latin typeface="Calibri" panose="020F0502020204030204" pitchFamily="34" charset="0"/>
                <a:cs typeface="Calibri" panose="020F0502020204030204" pitchFamily="34" charset="0"/>
              </a:rPr>
              <a:t>del antes, durante y después </a:t>
            </a:r>
            <a:r>
              <a:rPr lang="es-PE" dirty="0">
                <a:solidFill>
                  <a:srgbClr val="000000"/>
                </a:solidFill>
                <a:latin typeface="Calibri" panose="020F0502020204030204" pitchFamily="34" charset="0"/>
                <a:cs typeface="Calibri" panose="020F0502020204030204" pitchFamily="34" charset="0"/>
              </a:rPr>
              <a:t>de las intervenciones efectuadas. </a:t>
            </a:r>
          </a:p>
          <a:p>
            <a:pPr algn="l"/>
            <a:endParaRPr lang="es-PE" dirty="0">
              <a:solidFill>
                <a:srgbClr val="000000"/>
              </a:solidFill>
              <a:latin typeface="Calibri" panose="020F0502020204030204" pitchFamily="34" charset="0"/>
              <a:cs typeface="Calibri" panose="020F0502020204030204" pitchFamily="34" charset="0"/>
            </a:endParaRPr>
          </a:p>
          <a:p>
            <a:r>
              <a:rPr lang="es-PE" dirty="0">
                <a:solidFill>
                  <a:srgbClr val="000000"/>
                </a:solidFill>
                <a:latin typeface="Calibri" panose="020F0502020204030204" pitchFamily="34" charset="0"/>
                <a:cs typeface="Calibri" panose="020F0502020204030204" pitchFamily="34" charset="0"/>
              </a:rPr>
              <a:t>g) En caso se presenten observaciones, el responsable de mantenimiento las deberá subsanar en el sistema “Mi Mantenimiento” </a:t>
            </a:r>
            <a:r>
              <a:rPr lang="es-PE" b="1" dirty="0">
                <a:solidFill>
                  <a:srgbClr val="000000"/>
                </a:solidFill>
                <a:latin typeface="Calibri" panose="020F0502020204030204" pitchFamily="34" charset="0"/>
                <a:cs typeface="Calibri" panose="020F0502020204030204" pitchFamily="34" charset="0"/>
              </a:rPr>
              <a:t>y enviarlas antes del plazo limite establecido</a:t>
            </a:r>
            <a:r>
              <a:rPr lang="es-PE" dirty="0">
                <a:solidFill>
                  <a:srgbClr val="000000"/>
                </a:solidFill>
                <a:latin typeface="Calibri" panose="020F0502020204030204" pitchFamily="34" charset="0"/>
                <a:cs typeface="Calibri" panose="020F0502020204030204" pitchFamily="34" charset="0"/>
              </a:rPr>
              <a:t>. </a:t>
            </a:r>
          </a:p>
          <a:p>
            <a:pPr algn="l"/>
            <a:endParaRPr lang="es-PE" sz="1800" b="0" i="0" u="none" strike="noStrike" baseline="0" dirty="0">
              <a:solidFill>
                <a:srgbClr val="000000"/>
              </a:solidFill>
              <a:latin typeface="Arial" panose="020B0604020202020204" pitchFamily="34" charset="0"/>
            </a:endParaRPr>
          </a:p>
          <a:p>
            <a:pPr algn="just"/>
            <a:endParaRPr lang="es-PE" sz="1600" b="0" i="0" u="none" strike="noStrike" baseline="0" dirty="0">
              <a:solidFill>
                <a:srgbClr val="000000"/>
              </a:solidFill>
              <a:latin typeface="Calibri" panose="020F0502020204030204" pitchFamily="34" charset="0"/>
              <a:cs typeface="Calibri" panose="020F0502020204030204" pitchFamily="34" charset="0"/>
            </a:endParaRPr>
          </a:p>
          <a:p>
            <a:pPr algn="just"/>
            <a:endParaRPr lang="es-PE" b="1" i="0" u="none" strike="noStrike" baseline="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3273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7633716A-30B9-4428-A180-380B4FF997A5}"/>
              </a:ext>
            </a:extLst>
          </p:cNvPr>
          <p:cNvSpPr>
            <a:spLocks noGrp="1"/>
          </p:cNvSpPr>
          <p:nvPr>
            <p:ph idx="1"/>
          </p:nvPr>
        </p:nvSpPr>
        <p:spPr>
          <a:xfrm>
            <a:off x="305146" y="1996432"/>
            <a:ext cx="11300550" cy="1625580"/>
          </a:xfrm>
        </p:spPr>
        <p:txBody>
          <a:bodyPr>
            <a:normAutofit/>
          </a:bodyPr>
          <a:lstStyle/>
          <a:p>
            <a:pPr algn="l"/>
            <a:endParaRPr lang="es-PE" sz="1800" b="0" i="0" u="none" strike="noStrike" baseline="0" dirty="0">
              <a:solidFill>
                <a:srgbClr val="000000"/>
              </a:solidFill>
              <a:latin typeface="Arial" panose="020B0604020202020204" pitchFamily="34" charset="0"/>
            </a:endParaRPr>
          </a:p>
          <a:p>
            <a:pPr lvl="1"/>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dirty="0">
              <a:solidFill>
                <a:schemeClr val="tx1">
                  <a:lumMod val="75000"/>
                  <a:lumOff val="25000"/>
                </a:schemeClr>
              </a:solidFill>
            </a:endParaRPr>
          </a:p>
          <a:p>
            <a:pPr marL="457200" lvl="1" indent="0">
              <a:buNone/>
            </a:pPr>
            <a:endParaRPr lang="es-PE" sz="2200" b="1" dirty="0">
              <a:solidFill>
                <a:schemeClr val="tx1">
                  <a:lumMod val="75000"/>
                  <a:lumOff val="25000"/>
                </a:schemeClr>
              </a:solidFill>
            </a:endParaRPr>
          </a:p>
        </p:txBody>
      </p:sp>
      <p:sp>
        <p:nvSpPr>
          <p:cNvPr id="60" name="CuadroTexto 59">
            <a:extLst>
              <a:ext uri="{FF2B5EF4-FFF2-40B4-BE49-F238E27FC236}">
                <a16:creationId xmlns:a16="http://schemas.microsoft.com/office/drawing/2014/main" id="{D96652CF-DE81-436D-94B5-2A82E94A579A}"/>
              </a:ext>
            </a:extLst>
          </p:cNvPr>
          <p:cNvSpPr txBox="1"/>
          <p:nvPr/>
        </p:nvSpPr>
        <p:spPr>
          <a:xfrm>
            <a:off x="978063" y="869962"/>
            <a:ext cx="10190869" cy="492122"/>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dirty="0">
                <a:highlight>
                  <a:srgbClr val="FFFFFF"/>
                </a:highlight>
                <a:latin typeface="Calibri" panose="020F0502020204030204" pitchFamily="34" charset="0"/>
                <a:ea typeface="Calibri"/>
                <a:cs typeface="Calibri" panose="020F0502020204030204" pitchFamily="34" charset="0"/>
                <a:sym typeface="Calibri"/>
              </a:rPr>
              <a:t>¿Qué es el Panel de Culminación de Acciones (PC)?</a:t>
            </a:r>
            <a:endPar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endParaRPr>
          </a:p>
        </p:txBody>
      </p:sp>
      <p:sp>
        <p:nvSpPr>
          <p:cNvPr id="9" name="CuadroTexto 8">
            <a:extLst>
              <a:ext uri="{FF2B5EF4-FFF2-40B4-BE49-F238E27FC236}">
                <a16:creationId xmlns:a16="http://schemas.microsoft.com/office/drawing/2014/main" id="{FF465E42-DD89-4C53-A97F-D227E4D43C23}"/>
              </a:ext>
            </a:extLst>
          </p:cNvPr>
          <p:cNvSpPr txBox="1"/>
          <p:nvPr/>
        </p:nvSpPr>
        <p:spPr>
          <a:xfrm>
            <a:off x="992971" y="1474585"/>
            <a:ext cx="10294617" cy="923330"/>
          </a:xfrm>
          <a:prstGeom prst="rect">
            <a:avLst/>
          </a:prstGeom>
          <a:noFill/>
        </p:spPr>
        <p:txBody>
          <a:bodyPr wrap="square" rtlCol="0">
            <a:spAutoFit/>
          </a:bodyPr>
          <a:lstStyle/>
          <a:p>
            <a:pPr algn="just">
              <a:defRPr/>
            </a:pPr>
            <a:r>
              <a:rPr lang="es-PE" dirty="0">
                <a:solidFill>
                  <a:srgbClr val="000000"/>
                </a:solidFill>
                <a:latin typeface="Calibri" panose="020F0502020204030204" pitchFamily="34" charset="0"/>
                <a:cs typeface="Calibri" panose="020F0502020204030204" pitchFamily="34" charset="0"/>
              </a:rPr>
              <a:t>Es un formato que permite registrar la evidencia fotográfica con los </a:t>
            </a:r>
            <a:r>
              <a:rPr lang="es-PE" b="1" dirty="0">
                <a:solidFill>
                  <a:srgbClr val="000000"/>
                </a:solidFill>
                <a:latin typeface="Calibri" panose="020F0502020204030204" pitchFamily="34" charset="0"/>
                <a:cs typeface="Calibri" panose="020F0502020204030204" pitchFamily="34" charset="0"/>
              </a:rPr>
              <a:t>avances de ejecución del mantenimiento.</a:t>
            </a:r>
            <a:r>
              <a:rPr lang="es-PE" dirty="0">
                <a:solidFill>
                  <a:srgbClr val="000000"/>
                </a:solidFill>
                <a:latin typeface="Calibri" panose="020F0502020204030204" pitchFamily="34" charset="0"/>
                <a:cs typeface="Calibri" panose="020F0502020204030204" pitchFamily="34" charset="0"/>
              </a:rPr>
              <a:t> Requiere se  </a:t>
            </a:r>
            <a:r>
              <a:rPr lang="es-PE" b="1" dirty="0">
                <a:solidFill>
                  <a:srgbClr val="000000"/>
                </a:solidFill>
                <a:latin typeface="Calibri" panose="020F0502020204030204" pitchFamily="34" charset="0"/>
                <a:cs typeface="Calibri" panose="020F0502020204030204" pitchFamily="34" charset="0"/>
              </a:rPr>
              <a:t>suba</a:t>
            </a:r>
            <a:r>
              <a:rPr lang="es-PE" dirty="0">
                <a:solidFill>
                  <a:srgbClr val="000000"/>
                </a:solidFill>
                <a:latin typeface="Calibri" panose="020F0502020204030204" pitchFamily="34" charset="0"/>
                <a:cs typeface="Calibri" panose="020F0502020204030204" pitchFamily="34" charset="0"/>
              </a:rPr>
              <a:t> en el sistema Mi Mantenimiento, las fotografías de los espacios intervenidos: antes, durante y una vez terminados los trabajos en la IE.</a:t>
            </a:r>
          </a:p>
        </p:txBody>
      </p:sp>
      <p:grpSp>
        <p:nvGrpSpPr>
          <p:cNvPr id="10" name="Grupo 9">
            <a:extLst>
              <a:ext uri="{FF2B5EF4-FFF2-40B4-BE49-F238E27FC236}">
                <a16:creationId xmlns:a16="http://schemas.microsoft.com/office/drawing/2014/main" id="{1E85CFA5-B2A8-4544-A10F-6F16C6A795B3}"/>
              </a:ext>
            </a:extLst>
          </p:cNvPr>
          <p:cNvGrpSpPr/>
          <p:nvPr/>
        </p:nvGrpSpPr>
        <p:grpSpPr>
          <a:xfrm>
            <a:off x="1411748" y="2622917"/>
            <a:ext cx="10193948" cy="3429661"/>
            <a:chOff x="384957" y="2243971"/>
            <a:chExt cx="11805775" cy="4071466"/>
          </a:xfrm>
        </p:grpSpPr>
        <p:grpSp>
          <p:nvGrpSpPr>
            <p:cNvPr id="11" name="Grupo 10">
              <a:extLst>
                <a:ext uri="{FF2B5EF4-FFF2-40B4-BE49-F238E27FC236}">
                  <a16:creationId xmlns:a16="http://schemas.microsoft.com/office/drawing/2014/main" id="{7A63A2C6-6DC0-41FA-A73F-B5020EF166E0}"/>
                </a:ext>
              </a:extLst>
            </p:cNvPr>
            <p:cNvGrpSpPr/>
            <p:nvPr/>
          </p:nvGrpSpPr>
          <p:grpSpPr>
            <a:xfrm>
              <a:off x="1533379" y="2243971"/>
              <a:ext cx="8750105" cy="1344024"/>
              <a:chOff x="5570578" y="2620322"/>
              <a:chExt cx="5583324" cy="1216062"/>
            </a:xfrm>
          </p:grpSpPr>
          <p:cxnSp>
            <p:nvCxnSpPr>
              <p:cNvPr id="19" name="Conector recto de flecha 18">
                <a:extLst>
                  <a:ext uri="{FF2B5EF4-FFF2-40B4-BE49-F238E27FC236}">
                    <a16:creationId xmlns:a16="http://schemas.microsoft.com/office/drawing/2014/main" id="{4345EBFA-3F9C-4117-8F99-BC9C81248771}"/>
                  </a:ext>
                </a:extLst>
              </p:cNvPr>
              <p:cNvCxnSpPr/>
              <p:nvPr/>
            </p:nvCxnSpPr>
            <p:spPr>
              <a:xfrm>
                <a:off x="6045082" y="2729559"/>
                <a:ext cx="4295273" cy="0"/>
              </a:xfrm>
              <a:prstGeom prst="straightConnector1">
                <a:avLst/>
              </a:prstGeom>
              <a:ln w="76200">
                <a:solidFill>
                  <a:srgbClr val="A32F25"/>
                </a:solidFill>
                <a:tailEnd type="oval"/>
              </a:ln>
            </p:spPr>
            <p:style>
              <a:lnRef idx="1">
                <a:schemeClr val="dk1"/>
              </a:lnRef>
              <a:fillRef idx="0">
                <a:schemeClr val="dk1"/>
              </a:fillRef>
              <a:effectRef idx="0">
                <a:schemeClr val="dk1"/>
              </a:effectRef>
              <a:fontRef idx="minor">
                <a:schemeClr val="tx1"/>
              </a:fontRef>
            </p:style>
          </p:cxnSp>
          <p:sp>
            <p:nvSpPr>
              <p:cNvPr id="20" name="Marcador de contenido 2">
                <a:extLst>
                  <a:ext uri="{FF2B5EF4-FFF2-40B4-BE49-F238E27FC236}">
                    <a16:creationId xmlns:a16="http://schemas.microsoft.com/office/drawing/2014/main" id="{D567D0CB-6FB1-4D37-8B73-BF87E519ECA8}"/>
                  </a:ext>
                </a:extLst>
              </p:cNvPr>
              <p:cNvSpPr txBox="1">
                <a:spLocks/>
              </p:cNvSpPr>
              <p:nvPr/>
            </p:nvSpPr>
            <p:spPr>
              <a:xfrm>
                <a:off x="9603576" y="2936385"/>
                <a:ext cx="1550326" cy="899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PE" sz="1800" b="1" dirty="0"/>
                  <a:t>Resultado final </a:t>
                </a:r>
              </a:p>
              <a:p>
                <a:pPr marL="0" indent="0" algn="ctr">
                  <a:buFont typeface="Arial" panose="020B0604020202020204" pitchFamily="34" charset="0"/>
                  <a:buNone/>
                </a:pPr>
                <a:endParaRPr lang="es-PE" sz="2000" b="1" dirty="0"/>
              </a:p>
            </p:txBody>
          </p:sp>
          <p:sp>
            <p:nvSpPr>
              <p:cNvPr id="21" name="Marcador de contenido 2">
                <a:extLst>
                  <a:ext uri="{FF2B5EF4-FFF2-40B4-BE49-F238E27FC236}">
                    <a16:creationId xmlns:a16="http://schemas.microsoft.com/office/drawing/2014/main" id="{DAFDC7F8-5E15-47F1-AAF3-A55588E8E18E}"/>
                  </a:ext>
                </a:extLst>
              </p:cNvPr>
              <p:cNvSpPr txBox="1">
                <a:spLocks/>
              </p:cNvSpPr>
              <p:nvPr/>
            </p:nvSpPr>
            <p:spPr>
              <a:xfrm>
                <a:off x="7387637" y="2904144"/>
                <a:ext cx="1419727" cy="441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PE" sz="1800" b="1" dirty="0"/>
                  <a:t>Durante</a:t>
                </a:r>
              </a:p>
            </p:txBody>
          </p:sp>
          <p:sp>
            <p:nvSpPr>
              <p:cNvPr id="22" name="Marcador de contenido 2">
                <a:extLst>
                  <a:ext uri="{FF2B5EF4-FFF2-40B4-BE49-F238E27FC236}">
                    <a16:creationId xmlns:a16="http://schemas.microsoft.com/office/drawing/2014/main" id="{CE228AB5-1BCF-49C8-8498-A2516855D129}"/>
                  </a:ext>
                </a:extLst>
              </p:cNvPr>
              <p:cNvSpPr txBox="1">
                <a:spLocks/>
              </p:cNvSpPr>
              <p:nvPr/>
            </p:nvSpPr>
            <p:spPr>
              <a:xfrm>
                <a:off x="5570578" y="2902248"/>
                <a:ext cx="949008" cy="367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PE" sz="1800" b="1" dirty="0"/>
                  <a:t>Antes</a:t>
                </a:r>
              </a:p>
              <a:p>
                <a:pPr marL="0" indent="0" algn="ctr">
                  <a:buFont typeface="Arial" panose="020B0604020202020204" pitchFamily="34" charset="0"/>
                  <a:buNone/>
                </a:pPr>
                <a:endParaRPr lang="es-PE" sz="2000" b="1" dirty="0"/>
              </a:p>
            </p:txBody>
          </p:sp>
          <p:sp>
            <p:nvSpPr>
              <p:cNvPr id="23" name="Elipse 22">
                <a:extLst>
                  <a:ext uri="{FF2B5EF4-FFF2-40B4-BE49-F238E27FC236}">
                    <a16:creationId xmlns:a16="http://schemas.microsoft.com/office/drawing/2014/main" id="{7F5BE175-C380-492D-807D-B84625175309}"/>
                  </a:ext>
                </a:extLst>
              </p:cNvPr>
              <p:cNvSpPr/>
              <p:nvPr/>
            </p:nvSpPr>
            <p:spPr>
              <a:xfrm>
                <a:off x="8102717" y="2620322"/>
                <a:ext cx="180000" cy="180000"/>
              </a:xfrm>
              <a:prstGeom prst="ellipse">
                <a:avLst/>
              </a:prstGeom>
              <a:solidFill>
                <a:srgbClr val="A32F25"/>
              </a:solidFill>
              <a:ln>
                <a:solidFill>
                  <a:srgbClr val="A3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Elipse 23">
                <a:extLst>
                  <a:ext uri="{FF2B5EF4-FFF2-40B4-BE49-F238E27FC236}">
                    <a16:creationId xmlns:a16="http://schemas.microsoft.com/office/drawing/2014/main" id="{A54B0101-5095-4BCA-9930-38CC9C894179}"/>
                  </a:ext>
                </a:extLst>
              </p:cNvPr>
              <p:cNvSpPr/>
              <p:nvPr/>
            </p:nvSpPr>
            <p:spPr>
              <a:xfrm>
                <a:off x="5955082" y="2638699"/>
                <a:ext cx="180000" cy="180000"/>
              </a:xfrm>
              <a:prstGeom prst="ellipse">
                <a:avLst/>
              </a:prstGeom>
              <a:solidFill>
                <a:srgbClr val="A32F25"/>
              </a:solidFill>
              <a:ln>
                <a:solidFill>
                  <a:srgbClr val="A3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2" name="Marcador de contenido 2">
              <a:extLst>
                <a:ext uri="{FF2B5EF4-FFF2-40B4-BE49-F238E27FC236}">
                  <a16:creationId xmlns:a16="http://schemas.microsoft.com/office/drawing/2014/main" id="{29992887-02AB-492E-82BC-B948D8CAA9D5}"/>
                </a:ext>
              </a:extLst>
            </p:cNvPr>
            <p:cNvSpPr txBox="1">
              <a:spLocks/>
            </p:cNvSpPr>
            <p:nvPr/>
          </p:nvSpPr>
          <p:spPr>
            <a:xfrm>
              <a:off x="384957" y="5546424"/>
              <a:ext cx="10515600" cy="769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PE" sz="3200" i="1" dirty="0"/>
            </a:p>
          </p:txBody>
        </p:sp>
        <p:pic>
          <p:nvPicPr>
            <p:cNvPr id="13" name="Imagen 12">
              <a:extLst>
                <a:ext uri="{FF2B5EF4-FFF2-40B4-BE49-F238E27FC236}">
                  <a16:creationId xmlns:a16="http://schemas.microsoft.com/office/drawing/2014/main" id="{A4BCCF6E-BD74-4694-AE05-D92E739A34F6}"/>
                </a:ext>
              </a:extLst>
            </p:cNvPr>
            <p:cNvPicPr>
              <a:picLocks noChangeAspect="1"/>
            </p:cNvPicPr>
            <p:nvPr/>
          </p:nvPicPr>
          <p:blipFill rotWithShape="1">
            <a:blip r:embed="rId2">
              <a:extLst>
                <a:ext uri="{28A0092B-C50C-407E-A947-70E740481C1C}">
                  <a14:useLocalDpi xmlns:a14="http://schemas.microsoft.com/office/drawing/2010/main" val="0"/>
                </a:ext>
              </a:extLst>
            </a:blip>
            <a:srcRect l="14188" t="12410" r="14254" b="23176"/>
            <a:stretch/>
          </p:blipFill>
          <p:spPr>
            <a:xfrm>
              <a:off x="1215269" y="2945318"/>
              <a:ext cx="2123490" cy="2058543"/>
            </a:xfrm>
            <a:prstGeom prst="rect">
              <a:avLst/>
            </a:prstGeom>
          </p:spPr>
        </p:pic>
        <p:pic>
          <p:nvPicPr>
            <p:cNvPr id="14" name="Imagen 13">
              <a:extLst>
                <a:ext uri="{FF2B5EF4-FFF2-40B4-BE49-F238E27FC236}">
                  <a16:creationId xmlns:a16="http://schemas.microsoft.com/office/drawing/2014/main" id="{230880E9-BE36-4B83-9606-DBFB9DCBC9D9}"/>
                </a:ext>
              </a:extLst>
            </p:cNvPr>
            <p:cNvPicPr>
              <a:picLocks noChangeAspect="1"/>
            </p:cNvPicPr>
            <p:nvPr/>
          </p:nvPicPr>
          <p:blipFill rotWithShape="1">
            <a:blip r:embed="rId3">
              <a:extLst>
                <a:ext uri="{28A0092B-C50C-407E-A947-70E740481C1C}">
                  <a14:useLocalDpi xmlns:a14="http://schemas.microsoft.com/office/drawing/2010/main" val="0"/>
                </a:ext>
              </a:extLst>
            </a:blip>
            <a:srcRect t="10187" r="51825"/>
            <a:stretch/>
          </p:blipFill>
          <p:spPr>
            <a:xfrm>
              <a:off x="4546349" y="2985267"/>
              <a:ext cx="2033604" cy="2157309"/>
            </a:xfrm>
            <a:prstGeom prst="rect">
              <a:avLst/>
            </a:prstGeom>
          </p:spPr>
        </p:pic>
        <p:pic>
          <p:nvPicPr>
            <p:cNvPr id="15" name="Imagen 14">
              <a:extLst>
                <a:ext uri="{FF2B5EF4-FFF2-40B4-BE49-F238E27FC236}">
                  <a16:creationId xmlns:a16="http://schemas.microsoft.com/office/drawing/2014/main" id="{1F24DB00-C5F3-43C1-992D-22419247999E}"/>
                </a:ext>
              </a:extLst>
            </p:cNvPr>
            <p:cNvPicPr>
              <a:picLocks noChangeAspect="1"/>
            </p:cNvPicPr>
            <p:nvPr/>
          </p:nvPicPr>
          <p:blipFill rotWithShape="1">
            <a:blip r:embed="rId3">
              <a:extLst>
                <a:ext uri="{28A0092B-C50C-407E-A947-70E740481C1C}">
                  <a14:useLocalDpi xmlns:a14="http://schemas.microsoft.com/office/drawing/2010/main" val="0"/>
                </a:ext>
              </a:extLst>
            </a:blip>
            <a:srcRect l="54882" t="8809"/>
            <a:stretch/>
          </p:blipFill>
          <p:spPr>
            <a:xfrm>
              <a:off x="8257462" y="2922641"/>
              <a:ext cx="2033604" cy="2338850"/>
            </a:xfrm>
            <a:prstGeom prst="rect">
              <a:avLst/>
            </a:prstGeom>
          </p:spPr>
        </p:pic>
        <p:pic>
          <p:nvPicPr>
            <p:cNvPr id="16" name="Imagen 15">
              <a:extLst>
                <a:ext uri="{FF2B5EF4-FFF2-40B4-BE49-F238E27FC236}">
                  <a16:creationId xmlns:a16="http://schemas.microsoft.com/office/drawing/2014/main" id="{7397FD5A-9E22-46BD-B6CC-C235C20C0C53}"/>
                </a:ext>
              </a:extLst>
            </p:cNvPr>
            <p:cNvPicPr>
              <a:picLocks noChangeAspect="1"/>
            </p:cNvPicPr>
            <p:nvPr/>
          </p:nvPicPr>
          <p:blipFill rotWithShape="1">
            <a:blip r:embed="rId4">
              <a:extLst>
                <a:ext uri="{28A0092B-C50C-407E-A947-70E740481C1C}">
                  <a14:useLocalDpi xmlns:a14="http://schemas.microsoft.com/office/drawing/2010/main" val="0"/>
                </a:ext>
              </a:extLst>
            </a:blip>
            <a:srcRect t="20846"/>
            <a:stretch/>
          </p:blipFill>
          <p:spPr>
            <a:xfrm rot="20081551">
              <a:off x="9672902" y="4746759"/>
              <a:ext cx="2012959" cy="1117721"/>
            </a:xfrm>
            <a:prstGeom prst="rect">
              <a:avLst/>
            </a:prstGeom>
          </p:spPr>
        </p:pic>
        <p:sp>
          <p:nvSpPr>
            <p:cNvPr id="17" name="Marcador de contenido 2">
              <a:extLst>
                <a:ext uri="{FF2B5EF4-FFF2-40B4-BE49-F238E27FC236}">
                  <a16:creationId xmlns:a16="http://schemas.microsoft.com/office/drawing/2014/main" id="{358B13EE-3DC3-4081-8770-603BC1DEB246}"/>
                </a:ext>
              </a:extLst>
            </p:cNvPr>
            <p:cNvSpPr txBox="1">
              <a:spLocks/>
            </p:cNvSpPr>
            <p:nvPr/>
          </p:nvSpPr>
          <p:spPr>
            <a:xfrm rot="20148079">
              <a:off x="10011283" y="5675965"/>
              <a:ext cx="2179449" cy="599732"/>
            </a:xfrm>
            <a:prstGeom prst="rect">
              <a:avLst/>
            </a:prstGeom>
          </p:spPr>
          <p:txBody>
            <a:bodyPr vert="horz" lIns="91440" tIns="45720" rIns="91440" bIns="45720" rtlCol="0" anchor="ctr">
              <a:normAutofit/>
            </a:bodyPr>
            <a:lstStyle>
              <a:defPPr>
                <a:defRPr lang="es-P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400" b="1" dirty="0">
                  <a:solidFill>
                    <a:schemeClr val="tx1"/>
                  </a:solidFill>
                </a:rPr>
                <a:t>Registro fotográfico</a:t>
              </a:r>
            </a:p>
          </p:txBody>
        </p:sp>
      </p:grpSp>
      <p:sp>
        <p:nvSpPr>
          <p:cNvPr id="25" name="CuadroTexto 24">
            <a:extLst>
              <a:ext uri="{FF2B5EF4-FFF2-40B4-BE49-F238E27FC236}">
                <a16:creationId xmlns:a16="http://schemas.microsoft.com/office/drawing/2014/main" id="{AD90AEC8-B3DE-4C7B-8E27-DA6CFB5FFBE3}"/>
              </a:ext>
            </a:extLst>
          </p:cNvPr>
          <p:cNvSpPr txBox="1"/>
          <p:nvPr/>
        </p:nvSpPr>
        <p:spPr>
          <a:xfrm>
            <a:off x="839967" y="5850127"/>
            <a:ext cx="11222185" cy="677108"/>
          </a:xfrm>
          <a:prstGeom prst="rect">
            <a:avLst/>
          </a:prstGeom>
          <a:noFill/>
        </p:spPr>
        <p:txBody>
          <a:bodyPr wrap="square">
            <a:spAutoFit/>
          </a:bodyPr>
          <a:lstStyle/>
          <a:p>
            <a:pPr algn="l"/>
            <a:endParaRPr lang="es-PE" sz="2000" b="0" i="0" u="none" strike="noStrike" baseline="0" dirty="0">
              <a:solidFill>
                <a:srgbClr val="000000"/>
              </a:solidFill>
              <a:latin typeface="Arial" panose="020B0604020202020204" pitchFamily="34" charset="0"/>
            </a:endParaRPr>
          </a:p>
          <a:p>
            <a:r>
              <a:rPr lang="es-PE" b="1" dirty="0">
                <a:solidFill>
                  <a:srgbClr val="E94647"/>
                </a:solidFill>
                <a:latin typeface="Calibri" panose="020F0502020204030204" pitchFamily="34" charset="0"/>
                <a:cs typeface="Calibri" panose="020F0502020204030204" pitchFamily="34" charset="0"/>
              </a:rPr>
              <a:t>Importante: se recomienda completar el PC de manera continua durante la ejecución del mantenimiento.</a:t>
            </a:r>
          </a:p>
        </p:txBody>
      </p:sp>
    </p:spTree>
    <p:extLst>
      <p:ext uri="{BB962C8B-B14F-4D97-AF65-F5344CB8AC3E}">
        <p14:creationId xmlns:p14="http://schemas.microsoft.com/office/powerpoint/2010/main" val="305508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ángulo 114">
            <a:extLst>
              <a:ext uri="{FF2B5EF4-FFF2-40B4-BE49-F238E27FC236}">
                <a16:creationId xmlns:a16="http://schemas.microsoft.com/office/drawing/2014/main" id="{A9EB1568-A7E5-49F0-A065-87B1F77DBA01}"/>
              </a:ext>
            </a:extLst>
          </p:cNvPr>
          <p:cNvSpPr/>
          <p:nvPr/>
        </p:nvSpPr>
        <p:spPr>
          <a:xfrm>
            <a:off x="536169" y="439257"/>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5" name="Conector recto 2">
            <a:extLst>
              <a:ext uri="{FF2B5EF4-FFF2-40B4-BE49-F238E27FC236}">
                <a16:creationId xmlns:a16="http://schemas.microsoft.com/office/drawing/2014/main" id="{F31878BC-CD5C-4533-9524-006DC93C1DFD}"/>
              </a:ext>
            </a:extLst>
          </p:cNvPr>
          <p:cNvCxnSpPr>
            <a:cxnSpLocks/>
          </p:cNvCxnSpPr>
          <p:nvPr/>
        </p:nvCxnSpPr>
        <p:spPr>
          <a:xfrm>
            <a:off x="961970" y="836740"/>
            <a:ext cx="293478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ítulo 2">
            <a:extLst>
              <a:ext uri="{FF2B5EF4-FFF2-40B4-BE49-F238E27FC236}">
                <a16:creationId xmlns:a16="http://schemas.microsoft.com/office/drawing/2014/main" id="{FDD2D7F0-8871-4BEA-A51A-6A83C9ADF5C8}"/>
              </a:ext>
            </a:extLst>
          </p:cNvPr>
          <p:cNvSpPr txBox="1"/>
          <p:nvPr/>
        </p:nvSpPr>
        <p:spPr>
          <a:xfrm>
            <a:off x="943552" y="416258"/>
            <a:ext cx="11151475"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pPr fontAlgn="b">
              <a:lnSpc>
                <a:spcPct val="100000"/>
              </a:lnSpc>
              <a:spcBef>
                <a:spcPts val="0"/>
              </a:spcBef>
              <a:buClr>
                <a:schemeClr val="dk1"/>
              </a:buClr>
              <a:buSzPts val="2800"/>
            </a:pPr>
            <a:r>
              <a:rPr lang="es-MX" sz="3200" dirty="0">
                <a:solidFill>
                  <a:srgbClr val="295FA3"/>
                </a:solidFill>
                <a:latin typeface="Calibri" panose="020F0502020204030204" pitchFamily="34" charset="0"/>
                <a:ea typeface="+mn-ea"/>
                <a:cs typeface="Calibri" panose="020F0502020204030204" pitchFamily="34" charset="0"/>
                <a:sym typeface="Fira Sans Extra Condensed Medium"/>
              </a:rPr>
              <a:t>Marco Normativo</a:t>
            </a:r>
          </a:p>
        </p:txBody>
      </p:sp>
      <p:sp>
        <p:nvSpPr>
          <p:cNvPr id="7" name="CuadroTexto 6">
            <a:extLst>
              <a:ext uri="{FF2B5EF4-FFF2-40B4-BE49-F238E27FC236}">
                <a16:creationId xmlns:a16="http://schemas.microsoft.com/office/drawing/2014/main" id="{697EE4A4-DDD8-4DA3-80C2-72D6ABE530ED}"/>
              </a:ext>
            </a:extLst>
          </p:cNvPr>
          <p:cNvSpPr txBox="1"/>
          <p:nvPr/>
        </p:nvSpPr>
        <p:spPr>
          <a:xfrm>
            <a:off x="1423854" y="923231"/>
            <a:ext cx="10190869" cy="763286"/>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400" b="1" i="0" u="none" strike="noStrike" cap="none" dirty="0">
                <a:highlight>
                  <a:srgbClr val="FFFFFF"/>
                </a:highlight>
                <a:latin typeface="Calibri" panose="020F0502020204030204" pitchFamily="34" charset="0"/>
                <a:ea typeface="Calibri"/>
                <a:cs typeface="Calibri" panose="020F0502020204030204" pitchFamily="34" charset="0"/>
                <a:sym typeface="Calibri"/>
              </a:rPr>
              <a:t>Devolución de recursos no utilizados</a:t>
            </a:r>
          </a:p>
          <a:p>
            <a:pPr algn="ctr"/>
            <a:r>
              <a:rPr lang="pt-BR" sz="1600" dirty="0">
                <a:solidFill>
                  <a:srgbClr val="E94647"/>
                </a:solidFill>
                <a:latin typeface="Calibri" panose="020F0502020204030204" pitchFamily="34" charset="0"/>
                <a:cs typeface="Calibri" panose="020F0502020204030204" pitchFamily="34" charset="0"/>
                <a:sym typeface="Calibri"/>
              </a:rPr>
              <a:t>R.M. N°679-2023-MINEDU y R.M. N°557-2020-MINEDU</a:t>
            </a:r>
          </a:p>
        </p:txBody>
      </p:sp>
      <p:sp>
        <p:nvSpPr>
          <p:cNvPr id="8" name="CuadroTexto 7">
            <a:extLst>
              <a:ext uri="{FF2B5EF4-FFF2-40B4-BE49-F238E27FC236}">
                <a16:creationId xmlns:a16="http://schemas.microsoft.com/office/drawing/2014/main" id="{5F54A1D1-5FAF-4203-86B8-46AFBBA7FE22}"/>
              </a:ext>
            </a:extLst>
          </p:cNvPr>
          <p:cNvSpPr txBox="1"/>
          <p:nvPr/>
        </p:nvSpPr>
        <p:spPr>
          <a:xfrm>
            <a:off x="539172" y="1685693"/>
            <a:ext cx="5954646" cy="3200876"/>
          </a:xfrm>
          <a:prstGeom prst="rect">
            <a:avLst/>
          </a:prstGeom>
          <a:noFill/>
        </p:spPr>
        <p:txBody>
          <a:bodyPr wrap="square">
            <a:spAutoFit/>
          </a:bodyPr>
          <a:lstStyle/>
          <a:p>
            <a:pPr algn="just"/>
            <a:r>
              <a:rPr lang="es-PE" b="1" dirty="0">
                <a:latin typeface="Calibri" panose="020F0502020204030204" pitchFamily="34" charset="0"/>
                <a:cs typeface="Calibri" panose="020F0502020204030204" pitchFamily="34" charset="0"/>
              </a:rPr>
              <a:t>Ejecución de acciones de mantenimiento </a:t>
            </a:r>
            <a:endParaRPr lang="es-PE" sz="1600" b="0" i="0" u="none" strike="noStrike" baseline="0" dirty="0">
              <a:solidFill>
                <a:srgbClr val="000000"/>
              </a:solidFill>
              <a:latin typeface="Arial" panose="020B0604020202020204" pitchFamily="34" charset="0"/>
            </a:endParaRPr>
          </a:p>
          <a:p>
            <a:pPr algn="just"/>
            <a:endParaRPr lang="es-PE" sz="1600" b="0" i="0" u="none" strike="noStrike" baseline="0" dirty="0">
              <a:solidFill>
                <a:srgbClr val="000000"/>
              </a:solidFill>
              <a:latin typeface="Calibri" panose="020F0502020204030204" pitchFamily="34" charset="0"/>
              <a:cs typeface="Calibri" panose="020F0502020204030204" pitchFamily="34" charset="0"/>
            </a:endParaRPr>
          </a:p>
          <a:p>
            <a:pPr algn="just"/>
            <a:r>
              <a:rPr lang="es-PE" sz="1600" b="0" i="0" u="none" strike="noStrike" baseline="0" dirty="0">
                <a:solidFill>
                  <a:srgbClr val="000000"/>
                </a:solidFill>
                <a:latin typeface="Calibri" panose="020F0502020204030204" pitchFamily="34" charset="0"/>
                <a:cs typeface="Calibri" panose="020F0502020204030204" pitchFamily="34" charset="0"/>
              </a:rPr>
              <a:t>h) Por su parte, para la devolución de recursos no utilizados se deberá considerar: </a:t>
            </a:r>
          </a:p>
          <a:p>
            <a:pPr algn="just"/>
            <a:endParaRPr lang="es-PE" sz="800" b="0" i="0" u="none" strike="noStrike" baseline="0" dirty="0">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PE" sz="1600" b="0" i="0" u="none" strike="noStrike" baseline="0" dirty="0">
                <a:latin typeface="Calibri" panose="020F0502020204030204" pitchFamily="34" charset="0"/>
                <a:cs typeface="Calibri" panose="020F0502020204030204" pitchFamily="34" charset="0"/>
              </a:rPr>
              <a:t>La devolución de recursos no utilizados debe ser realizada en la cuenta de ahorros abierta a nombre del responsable de mantenimiento en el Banco de la Nación, antes del vencimiento del plazo establecido para la aprobación de la Declaración de Gastos durante el año fiscal 2024.</a:t>
            </a:r>
            <a:endParaRPr lang="es-PE" sz="16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PE" sz="1600" b="0" i="0" u="none" strike="noStrike" baseline="0" dirty="0">
                <a:latin typeface="Calibri" panose="020F0502020204030204" pitchFamily="34" charset="0"/>
                <a:cs typeface="Calibri" panose="020F0502020204030204" pitchFamily="34" charset="0"/>
              </a:rPr>
              <a:t>Posterior a la fecha de aprobación del Expediente de la Declaración de Gastos, las devoluciones se realizan a la Cuenta Corriente N° 00000-860867  M.EDUCACIÓN PRONIED-ED.</a:t>
            </a:r>
            <a:endParaRPr lang="es-PE" sz="1600" b="0" i="0" u="none" strike="noStrike" baseline="0" dirty="0">
              <a:solidFill>
                <a:srgbClr val="000000"/>
              </a:solidFill>
              <a:latin typeface="Calibri" panose="020F0502020204030204" pitchFamily="34" charset="0"/>
              <a:cs typeface="Calibri" panose="020F0502020204030204" pitchFamily="34" charset="0"/>
            </a:endParaRPr>
          </a:p>
        </p:txBody>
      </p:sp>
      <p:sp>
        <p:nvSpPr>
          <p:cNvPr id="11" name="Google Shape;141;p7">
            <a:extLst>
              <a:ext uri="{FF2B5EF4-FFF2-40B4-BE49-F238E27FC236}">
                <a16:creationId xmlns:a16="http://schemas.microsoft.com/office/drawing/2014/main" id="{6E187584-3578-4822-BBBC-4418D20025CE}"/>
              </a:ext>
            </a:extLst>
          </p:cNvPr>
          <p:cNvSpPr txBox="1"/>
          <p:nvPr/>
        </p:nvSpPr>
        <p:spPr>
          <a:xfrm>
            <a:off x="7958354" y="4824421"/>
            <a:ext cx="1735308" cy="3718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s-PE" sz="1600" b="1" i="0" u="none" strike="noStrike" cap="none" dirty="0">
                <a:solidFill>
                  <a:schemeClr val="lt1"/>
                </a:solidFill>
                <a:latin typeface="Calibri"/>
                <a:ea typeface="Calibri"/>
                <a:cs typeface="Calibri"/>
                <a:sym typeface="Calibri"/>
              </a:rPr>
              <a:t>2023-1</a:t>
            </a:r>
            <a:endParaRPr dirty="0"/>
          </a:p>
          <a:p>
            <a:pPr marL="0" marR="0" lvl="0" indent="0" algn="ctr" rtl="0">
              <a:lnSpc>
                <a:spcPct val="100000"/>
              </a:lnSpc>
              <a:spcBef>
                <a:spcPts val="0"/>
              </a:spcBef>
              <a:spcAft>
                <a:spcPts val="0"/>
              </a:spcAft>
              <a:buNone/>
            </a:pPr>
            <a:r>
              <a:rPr lang="es-PE" sz="1600" b="1" i="0" u="none" strike="noStrike" cap="none" dirty="0">
                <a:solidFill>
                  <a:schemeClr val="lt1"/>
                </a:solidFill>
                <a:latin typeface="Calibri"/>
                <a:ea typeface="Calibri"/>
                <a:cs typeface="Calibri"/>
                <a:sym typeface="Calibri"/>
              </a:rPr>
              <a:t>Regular</a:t>
            </a:r>
            <a:endParaRPr dirty="0"/>
          </a:p>
        </p:txBody>
      </p:sp>
      <p:sp>
        <p:nvSpPr>
          <p:cNvPr id="16" name="Flecha: a la derecha con bandas 15">
            <a:extLst>
              <a:ext uri="{FF2B5EF4-FFF2-40B4-BE49-F238E27FC236}">
                <a16:creationId xmlns:a16="http://schemas.microsoft.com/office/drawing/2014/main" id="{0E90B556-0851-42F9-B34F-2E8576A68254}"/>
              </a:ext>
            </a:extLst>
          </p:cNvPr>
          <p:cNvSpPr/>
          <p:nvPr/>
        </p:nvSpPr>
        <p:spPr>
          <a:xfrm>
            <a:off x="7515222" y="3099156"/>
            <a:ext cx="886264" cy="659688"/>
          </a:xfrm>
          <a:prstGeom prst="strip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90956976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52"/>
            <a:ext cx="12185146" cy="6861858"/>
          </a:xfrm>
          <a:prstGeom prst="rect">
            <a:avLst/>
          </a:prstGeom>
        </p:spPr>
      </p:pic>
      <p:sp>
        <p:nvSpPr>
          <p:cNvPr id="3" name="CuadroTexto 2"/>
          <p:cNvSpPr txBox="1"/>
          <p:nvPr/>
        </p:nvSpPr>
        <p:spPr>
          <a:xfrm>
            <a:off x="396252" y="3077149"/>
            <a:ext cx="10119347" cy="995209"/>
          </a:xfrm>
          <a:prstGeom prst="rect">
            <a:avLst/>
          </a:prstGeom>
          <a:noFill/>
        </p:spPr>
        <p:txBody>
          <a:bodyPr wrap="square" rtlCol="0">
            <a:spAutoFit/>
          </a:bodyPr>
          <a:lstStyle/>
          <a:p>
            <a:r>
              <a:rPr lang="es-ES" sz="3200" b="1" dirty="0">
                <a:solidFill>
                  <a:srgbClr val="295FA3"/>
                </a:solidFill>
                <a:latin typeface="Calibri" panose="020F0502020204030204" pitchFamily="34" charset="0"/>
                <a:cs typeface="Calibri" panose="020F0502020204030204" pitchFamily="34" charset="0"/>
              </a:rPr>
              <a:t>BLOQUE III</a:t>
            </a:r>
          </a:p>
          <a:p>
            <a:r>
              <a:rPr lang="es-ES" sz="2667" b="1" dirty="0">
                <a:solidFill>
                  <a:srgbClr val="E94647"/>
                </a:solidFill>
                <a:latin typeface="Calibri" panose="020F0502020204030204" pitchFamily="34" charset="0"/>
                <a:cs typeface="Calibri" panose="020F0502020204030204" pitchFamily="34" charset="0"/>
                <a:sym typeface="Fira Sans Extra Condensed Medium"/>
              </a:rPr>
              <a:t>Etapa de ejecución de acciones</a:t>
            </a:r>
          </a:p>
        </p:txBody>
      </p:sp>
      <p:pic>
        <p:nvPicPr>
          <p:cNvPr id="5" name="Imagen 4">
            <a:extLst>
              <a:ext uri="{FF2B5EF4-FFF2-40B4-BE49-F238E27FC236}">
                <a16:creationId xmlns:a16="http://schemas.microsoft.com/office/drawing/2014/main" id="{7F121FA6-67DA-A645-AFDB-6400748F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822" y="5956204"/>
            <a:ext cx="2664627" cy="580444"/>
          </a:xfrm>
          <a:prstGeom prst="rect">
            <a:avLst/>
          </a:prstGeom>
        </p:spPr>
      </p:pic>
      <p:pic>
        <p:nvPicPr>
          <p:cNvPr id="6" name="Gráfico 5">
            <a:extLst>
              <a:ext uri="{FF2B5EF4-FFF2-40B4-BE49-F238E27FC236}">
                <a16:creationId xmlns:a16="http://schemas.microsoft.com/office/drawing/2014/main" id="{2C0BF1D1-CDF7-044F-B975-625D4B07F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430" y="5997226"/>
            <a:ext cx="1738007" cy="498399"/>
          </a:xfrm>
          <a:prstGeom prst="rect">
            <a:avLst/>
          </a:prstGeom>
        </p:spPr>
      </p:pic>
    </p:spTree>
    <p:extLst>
      <p:ext uri="{BB962C8B-B14F-4D97-AF65-F5344CB8AC3E}">
        <p14:creationId xmlns:p14="http://schemas.microsoft.com/office/powerpoint/2010/main" val="334540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45" name="Google Shape;510;p11">
            <a:extLst>
              <a:ext uri="{FF2B5EF4-FFF2-40B4-BE49-F238E27FC236}">
                <a16:creationId xmlns:a16="http://schemas.microsoft.com/office/drawing/2014/main" id="{F7FA5D21-F001-4352-85C3-FD9C5887A185}"/>
              </a:ext>
            </a:extLst>
          </p:cNvPr>
          <p:cNvSpPr/>
          <p:nvPr/>
        </p:nvSpPr>
        <p:spPr>
          <a:xfrm>
            <a:off x="345086" y="4892201"/>
            <a:ext cx="7198922" cy="1268953"/>
          </a:xfrm>
          <a:prstGeom prst="rect">
            <a:avLst/>
          </a:prstGeom>
          <a:solidFill>
            <a:srgbClr val="EFF7FF"/>
          </a:solidFill>
          <a:ln>
            <a:noFill/>
          </a:ln>
        </p:spPr>
        <p:txBody>
          <a:bodyPr spcFirstLastPara="1" wrap="square" lIns="60950" tIns="30467" rIns="60950" bIns="30467" anchor="ctr" anchorCtr="0">
            <a:noAutofit/>
          </a:bodyPr>
          <a:lstStyle/>
          <a:p>
            <a:pPr algn="ctr"/>
            <a:endParaRPr sz="1867">
              <a:solidFill>
                <a:schemeClr val="lt1"/>
              </a:solidFill>
              <a:latin typeface="Raleway" pitchFamily="2" charset="0"/>
              <a:sym typeface="Arial"/>
            </a:endParaRPr>
          </a:p>
        </p:txBody>
      </p:sp>
      <p:sp>
        <p:nvSpPr>
          <p:cNvPr id="169" name="Google Shape;169;p30"/>
          <p:cNvSpPr/>
          <p:nvPr/>
        </p:nvSpPr>
        <p:spPr>
          <a:xfrm>
            <a:off x="1443568" y="2753256"/>
            <a:ext cx="471200" cy="49200"/>
          </a:xfrm>
          <a:prstGeom prst="roundRect">
            <a:avLst>
              <a:gd name="adj" fmla="val 50000"/>
            </a:avLst>
          </a:prstGeom>
          <a:solidFill>
            <a:srgbClr val="0B5394"/>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70" name="Google Shape;170;p30"/>
          <p:cNvSpPr/>
          <p:nvPr/>
        </p:nvSpPr>
        <p:spPr>
          <a:xfrm>
            <a:off x="498537" y="2348956"/>
            <a:ext cx="792400" cy="792400"/>
          </a:xfrm>
          <a:prstGeom prst="ellipse">
            <a:avLst/>
          </a:prstGeom>
          <a:noFill/>
          <a:ln w="38100"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71" name="Google Shape;171;p30"/>
          <p:cNvSpPr txBox="1"/>
          <p:nvPr/>
        </p:nvSpPr>
        <p:spPr>
          <a:xfrm>
            <a:off x="564611" y="2483768"/>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rgbClr val="0B5394"/>
                </a:solidFill>
                <a:latin typeface="Raleway" pitchFamily="2" charset="0"/>
                <a:ea typeface="Calibri"/>
                <a:cs typeface="Calibri"/>
                <a:sym typeface="Calibri"/>
              </a:rPr>
              <a:t>01</a:t>
            </a:r>
            <a:endParaRPr sz="1467" b="1" dirty="0">
              <a:solidFill>
                <a:srgbClr val="0B5394"/>
              </a:solidFill>
              <a:latin typeface="Raleway" pitchFamily="2" charset="0"/>
              <a:ea typeface="Calibri"/>
              <a:cs typeface="Calibri"/>
              <a:sym typeface="Calibri"/>
            </a:endParaRPr>
          </a:p>
        </p:txBody>
      </p:sp>
      <p:sp>
        <p:nvSpPr>
          <p:cNvPr id="172" name="Google Shape;172;p30"/>
          <p:cNvSpPr txBox="1"/>
          <p:nvPr/>
        </p:nvSpPr>
        <p:spPr>
          <a:xfrm>
            <a:off x="199874" y="3272611"/>
            <a:ext cx="15240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0B5394"/>
                </a:solidFill>
                <a:latin typeface="Calibri" panose="020F0502020204030204" pitchFamily="34" charset="0"/>
                <a:ea typeface="Calibri"/>
                <a:cs typeface="Calibri" panose="020F0502020204030204" pitchFamily="34" charset="0"/>
                <a:sym typeface="Calibri"/>
              </a:rPr>
              <a:t>Verificación de que la FAM está aprobada</a:t>
            </a:r>
            <a:endParaRPr sz="1400" dirty="0">
              <a:solidFill>
                <a:srgbClr val="0B5394"/>
              </a:solidFill>
              <a:latin typeface="Calibri" panose="020F0502020204030204" pitchFamily="34" charset="0"/>
              <a:ea typeface="Calibri"/>
              <a:cs typeface="Calibri" panose="020F0502020204030204" pitchFamily="34" charset="0"/>
              <a:sym typeface="Calibri"/>
            </a:endParaRPr>
          </a:p>
        </p:txBody>
      </p:sp>
      <p:sp>
        <p:nvSpPr>
          <p:cNvPr id="173" name="Google Shape;173;p30"/>
          <p:cNvSpPr/>
          <p:nvPr/>
        </p:nvSpPr>
        <p:spPr>
          <a:xfrm>
            <a:off x="2059809" y="2348956"/>
            <a:ext cx="792400" cy="792400"/>
          </a:xfrm>
          <a:prstGeom prst="ellipse">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B5394"/>
              </a:solidFill>
              <a:latin typeface="Calibri"/>
              <a:ea typeface="Calibri"/>
              <a:cs typeface="Calibri"/>
              <a:sym typeface="Calibri"/>
            </a:endParaRPr>
          </a:p>
        </p:txBody>
      </p:sp>
      <p:sp>
        <p:nvSpPr>
          <p:cNvPr id="174" name="Google Shape;174;p30"/>
          <p:cNvSpPr txBox="1"/>
          <p:nvPr/>
        </p:nvSpPr>
        <p:spPr>
          <a:xfrm>
            <a:off x="3284141" y="3225704"/>
            <a:ext cx="13356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chemeClr val="accent3"/>
                </a:solidFill>
                <a:latin typeface="Calibri" panose="020F0502020204030204" pitchFamily="34" charset="0"/>
                <a:ea typeface="Calibri"/>
                <a:cs typeface="Calibri" panose="020F0502020204030204" pitchFamily="34" charset="0"/>
                <a:sym typeface="Calibri"/>
              </a:rPr>
              <a:t>Retiro de recursos </a:t>
            </a:r>
            <a:endParaRPr sz="1400" dirty="0">
              <a:solidFill>
                <a:schemeClr val="accent3"/>
              </a:solidFill>
              <a:latin typeface="Calibri" panose="020F0502020204030204" pitchFamily="34" charset="0"/>
              <a:ea typeface="Calibri"/>
              <a:cs typeface="Calibri" panose="020F0502020204030204" pitchFamily="34" charset="0"/>
              <a:sym typeface="Calibri"/>
            </a:endParaRPr>
          </a:p>
        </p:txBody>
      </p:sp>
      <p:sp>
        <p:nvSpPr>
          <p:cNvPr id="175" name="Google Shape;175;p30"/>
          <p:cNvSpPr txBox="1"/>
          <p:nvPr/>
        </p:nvSpPr>
        <p:spPr>
          <a:xfrm>
            <a:off x="2161379" y="2483049"/>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chemeClr val="accent3"/>
                </a:solidFill>
                <a:latin typeface="Raleway" pitchFamily="2" charset="0"/>
                <a:ea typeface="Calibri"/>
                <a:cs typeface="Calibri"/>
                <a:sym typeface="Calibri"/>
              </a:rPr>
              <a:t>02</a:t>
            </a:r>
            <a:endParaRPr sz="1467" b="1" dirty="0">
              <a:solidFill>
                <a:schemeClr val="accent3"/>
              </a:solidFill>
              <a:latin typeface="Raleway" pitchFamily="2" charset="0"/>
              <a:ea typeface="Calibri"/>
              <a:cs typeface="Calibri"/>
              <a:sym typeface="Calibri"/>
            </a:endParaRPr>
          </a:p>
        </p:txBody>
      </p:sp>
      <p:sp>
        <p:nvSpPr>
          <p:cNvPr id="176" name="Google Shape;176;p30"/>
          <p:cNvSpPr/>
          <p:nvPr/>
        </p:nvSpPr>
        <p:spPr>
          <a:xfrm>
            <a:off x="4890471" y="2348956"/>
            <a:ext cx="792400" cy="792400"/>
          </a:xfrm>
          <a:prstGeom prst="ellipse">
            <a:avLst/>
          </a:prstGeom>
          <a:noFill/>
          <a:ln w="38100" cap="flat" cmpd="sng">
            <a:solidFill>
              <a:srgbClr val="45818E"/>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77" name="Google Shape;177;p30"/>
          <p:cNvSpPr txBox="1"/>
          <p:nvPr/>
        </p:nvSpPr>
        <p:spPr>
          <a:xfrm>
            <a:off x="4569314" y="3225704"/>
            <a:ext cx="13280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45818E"/>
                </a:solidFill>
                <a:latin typeface="Calibri" panose="020F0502020204030204" pitchFamily="34" charset="0"/>
                <a:ea typeface="Calibri"/>
                <a:cs typeface="Calibri" panose="020F0502020204030204" pitchFamily="34" charset="0"/>
                <a:sym typeface="Calibri"/>
              </a:rPr>
              <a:t>Adquisición de materiales</a:t>
            </a:r>
            <a:endParaRPr sz="1400" dirty="0">
              <a:solidFill>
                <a:srgbClr val="45818E"/>
              </a:solidFill>
              <a:latin typeface="Calibri" panose="020F0502020204030204" pitchFamily="34" charset="0"/>
              <a:ea typeface="Calibri"/>
              <a:cs typeface="Calibri" panose="020F0502020204030204" pitchFamily="34" charset="0"/>
              <a:sym typeface="Calibri"/>
            </a:endParaRPr>
          </a:p>
        </p:txBody>
      </p:sp>
      <p:sp>
        <p:nvSpPr>
          <p:cNvPr id="178" name="Google Shape;178;p30"/>
          <p:cNvSpPr txBox="1"/>
          <p:nvPr/>
        </p:nvSpPr>
        <p:spPr>
          <a:xfrm>
            <a:off x="4995471" y="2471598"/>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a:solidFill>
                  <a:srgbClr val="45818E"/>
                </a:solidFill>
                <a:latin typeface="Raleway" pitchFamily="2" charset="0"/>
                <a:ea typeface="Calibri"/>
                <a:cs typeface="Calibri"/>
                <a:sym typeface="Calibri"/>
              </a:rPr>
              <a:t>04</a:t>
            </a:r>
            <a:endParaRPr sz="1467" b="1">
              <a:solidFill>
                <a:srgbClr val="45818E"/>
              </a:solidFill>
              <a:latin typeface="Raleway" pitchFamily="2" charset="0"/>
              <a:ea typeface="Calibri"/>
              <a:cs typeface="Calibri"/>
              <a:sym typeface="Calibri"/>
            </a:endParaRPr>
          </a:p>
        </p:txBody>
      </p:sp>
      <p:sp>
        <p:nvSpPr>
          <p:cNvPr id="179" name="Google Shape;179;p30"/>
          <p:cNvSpPr/>
          <p:nvPr/>
        </p:nvSpPr>
        <p:spPr>
          <a:xfrm>
            <a:off x="6452671" y="2348956"/>
            <a:ext cx="792400" cy="792400"/>
          </a:xfrm>
          <a:prstGeom prst="ellipse">
            <a:avLst/>
          </a:prstGeom>
          <a:noFill/>
          <a:ln w="38100" cap="flat" cmpd="sng">
            <a:solidFill>
              <a:srgbClr val="45818E"/>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80" name="Google Shape;180;p30"/>
          <p:cNvSpPr txBox="1"/>
          <p:nvPr/>
        </p:nvSpPr>
        <p:spPr>
          <a:xfrm>
            <a:off x="6067195" y="3184959"/>
            <a:ext cx="1403468"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45818E"/>
                </a:solidFill>
                <a:latin typeface="Calibri" panose="020F0502020204030204" pitchFamily="34" charset="0"/>
                <a:ea typeface="Calibri"/>
                <a:cs typeface="Calibri" panose="020F0502020204030204" pitchFamily="34" charset="0"/>
                <a:sym typeface="Calibri"/>
              </a:rPr>
              <a:t>Contratación de servicios de ejecución</a:t>
            </a:r>
            <a:endParaRPr sz="1400" dirty="0">
              <a:solidFill>
                <a:srgbClr val="45818E"/>
              </a:solidFill>
              <a:latin typeface="Calibri" panose="020F0502020204030204" pitchFamily="34" charset="0"/>
              <a:ea typeface="Calibri"/>
              <a:cs typeface="Calibri" panose="020F0502020204030204" pitchFamily="34" charset="0"/>
              <a:sym typeface="Calibri"/>
            </a:endParaRPr>
          </a:p>
        </p:txBody>
      </p:sp>
      <p:sp>
        <p:nvSpPr>
          <p:cNvPr id="181" name="Google Shape;181;p30"/>
          <p:cNvSpPr txBox="1"/>
          <p:nvPr/>
        </p:nvSpPr>
        <p:spPr>
          <a:xfrm>
            <a:off x="6563832" y="2510303"/>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rgbClr val="45818E"/>
                </a:solidFill>
                <a:latin typeface="Raleway" pitchFamily="2" charset="0"/>
                <a:ea typeface="Calibri"/>
                <a:cs typeface="Calibri"/>
                <a:sym typeface="Calibri"/>
              </a:rPr>
              <a:t>05</a:t>
            </a:r>
            <a:endParaRPr sz="1467" b="1" dirty="0">
              <a:solidFill>
                <a:srgbClr val="45818E"/>
              </a:solidFill>
              <a:latin typeface="Raleway" pitchFamily="2" charset="0"/>
              <a:ea typeface="Calibri"/>
              <a:cs typeface="Calibri"/>
              <a:sym typeface="Calibri"/>
            </a:endParaRPr>
          </a:p>
        </p:txBody>
      </p:sp>
      <p:sp>
        <p:nvSpPr>
          <p:cNvPr id="182" name="Google Shape;182;p30"/>
          <p:cNvSpPr/>
          <p:nvPr/>
        </p:nvSpPr>
        <p:spPr>
          <a:xfrm>
            <a:off x="7954408" y="2394813"/>
            <a:ext cx="792400" cy="792400"/>
          </a:xfrm>
          <a:prstGeom prst="ellipse">
            <a:avLst/>
          </a:prstGeom>
          <a:noFill/>
          <a:ln w="38100" cap="flat" cmpd="sng">
            <a:solidFill>
              <a:srgbClr val="45818E"/>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83" name="Google Shape;183;p30"/>
          <p:cNvSpPr txBox="1"/>
          <p:nvPr/>
        </p:nvSpPr>
        <p:spPr>
          <a:xfrm>
            <a:off x="7548927" y="3181982"/>
            <a:ext cx="15240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45818E"/>
                </a:solidFill>
                <a:latin typeface="Calibri" panose="020F0502020204030204" pitchFamily="34" charset="0"/>
                <a:ea typeface="Calibri"/>
                <a:cs typeface="Calibri" panose="020F0502020204030204" pitchFamily="34" charset="0"/>
                <a:sym typeface="Calibri"/>
              </a:rPr>
              <a:t>Ejecución de los servicios en la IE</a:t>
            </a:r>
            <a:endParaRPr sz="1400" dirty="0">
              <a:solidFill>
                <a:srgbClr val="45818E"/>
              </a:solidFill>
              <a:latin typeface="Calibri" panose="020F0502020204030204" pitchFamily="34" charset="0"/>
              <a:ea typeface="Calibri"/>
              <a:cs typeface="Calibri" panose="020F0502020204030204" pitchFamily="34" charset="0"/>
              <a:sym typeface="Calibri"/>
            </a:endParaRPr>
          </a:p>
        </p:txBody>
      </p:sp>
      <p:sp>
        <p:nvSpPr>
          <p:cNvPr id="184" name="Google Shape;184;p30"/>
          <p:cNvSpPr txBox="1"/>
          <p:nvPr/>
        </p:nvSpPr>
        <p:spPr>
          <a:xfrm>
            <a:off x="8008646" y="2517455"/>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rgbClr val="45818E"/>
                </a:solidFill>
                <a:latin typeface="Raleway" pitchFamily="2" charset="0"/>
                <a:ea typeface="Calibri"/>
                <a:cs typeface="Calibri"/>
                <a:sym typeface="Calibri"/>
              </a:rPr>
              <a:t>06</a:t>
            </a:r>
            <a:endParaRPr sz="1467" b="1" dirty="0">
              <a:solidFill>
                <a:srgbClr val="45818E"/>
              </a:solidFill>
              <a:latin typeface="Raleway" pitchFamily="2" charset="0"/>
              <a:ea typeface="Calibri"/>
              <a:cs typeface="Calibri"/>
              <a:sym typeface="Calibri"/>
            </a:endParaRPr>
          </a:p>
        </p:txBody>
      </p:sp>
      <p:sp>
        <p:nvSpPr>
          <p:cNvPr id="185" name="Google Shape;185;p30"/>
          <p:cNvSpPr/>
          <p:nvPr/>
        </p:nvSpPr>
        <p:spPr>
          <a:xfrm>
            <a:off x="4397741" y="2753243"/>
            <a:ext cx="444000" cy="49200"/>
          </a:xfrm>
          <a:prstGeom prst="roundRect">
            <a:avLst>
              <a:gd name="adj" fmla="val 50000"/>
            </a:avLst>
          </a:prstGeom>
          <a:solidFill>
            <a:srgbClr val="45818E"/>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86" name="Google Shape;186;p30"/>
          <p:cNvSpPr/>
          <p:nvPr/>
        </p:nvSpPr>
        <p:spPr>
          <a:xfrm>
            <a:off x="5850773" y="2753247"/>
            <a:ext cx="444000" cy="49200"/>
          </a:xfrm>
          <a:prstGeom prst="roundRect">
            <a:avLst>
              <a:gd name="adj" fmla="val 50000"/>
            </a:avLst>
          </a:prstGeom>
          <a:solidFill>
            <a:srgbClr val="45818E"/>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87" name="Google Shape;187;p30"/>
          <p:cNvSpPr/>
          <p:nvPr/>
        </p:nvSpPr>
        <p:spPr>
          <a:xfrm>
            <a:off x="7357393" y="2753256"/>
            <a:ext cx="471200" cy="49200"/>
          </a:xfrm>
          <a:prstGeom prst="roundRect">
            <a:avLst>
              <a:gd name="adj" fmla="val 50000"/>
            </a:avLst>
          </a:prstGeom>
          <a:solidFill>
            <a:srgbClr val="45818E"/>
          </a:solidFill>
          <a:ln>
            <a:noFill/>
          </a:ln>
        </p:spPr>
        <p:txBody>
          <a:bodyPr spcFirstLastPara="1" wrap="square" lIns="121900" tIns="121900" rIns="121900" bIns="121900" anchor="ctr" anchorCtr="0">
            <a:noAutofit/>
          </a:bodyPr>
          <a:lstStyle/>
          <a:p>
            <a:endParaRPr sz="1867">
              <a:highlight>
                <a:srgbClr val="3D85C6"/>
              </a:highlight>
              <a:latin typeface="Calibri"/>
              <a:ea typeface="Calibri"/>
              <a:cs typeface="Calibri"/>
              <a:sym typeface="Calibri"/>
            </a:endParaRPr>
          </a:p>
        </p:txBody>
      </p:sp>
      <p:cxnSp>
        <p:nvCxnSpPr>
          <p:cNvPr id="188" name="Google Shape;188;p30"/>
          <p:cNvCxnSpPr/>
          <p:nvPr/>
        </p:nvCxnSpPr>
        <p:spPr>
          <a:xfrm flipV="1">
            <a:off x="1592125" y="4700135"/>
            <a:ext cx="8952207" cy="5638"/>
          </a:xfrm>
          <a:prstGeom prst="straightConnector1">
            <a:avLst/>
          </a:prstGeom>
          <a:noFill/>
          <a:ln w="19050" cap="flat" cmpd="sng">
            <a:solidFill>
              <a:schemeClr val="tx1"/>
            </a:solidFill>
            <a:prstDash val="dash"/>
            <a:round/>
            <a:headEnd type="none" w="med" len="med"/>
            <a:tailEnd type="stealth" w="med" len="med"/>
          </a:ln>
        </p:spPr>
      </p:cxnSp>
      <p:sp>
        <p:nvSpPr>
          <p:cNvPr id="189" name="Google Shape;189;p30"/>
          <p:cNvSpPr txBox="1"/>
          <p:nvPr/>
        </p:nvSpPr>
        <p:spPr>
          <a:xfrm>
            <a:off x="278201" y="4879700"/>
            <a:ext cx="10953792" cy="1323399"/>
          </a:xfrm>
          <a:prstGeom prst="rect">
            <a:avLst/>
          </a:prstGeom>
          <a:noFill/>
          <a:ln>
            <a:noFill/>
          </a:ln>
        </p:spPr>
        <p:txBody>
          <a:bodyPr spcFirstLastPara="1" wrap="square" lIns="121900" tIns="121900" rIns="121900" bIns="121900" anchor="t" anchorCtr="0">
            <a:spAutoFit/>
          </a:bodyPr>
          <a:lstStyle/>
          <a:p>
            <a:r>
              <a:rPr lang="es" sz="1400" dirty="0">
                <a:latin typeface="Calibri" panose="020F0502020204030204" pitchFamily="34" charset="0"/>
                <a:ea typeface="Calibri"/>
                <a:cs typeface="Calibri" panose="020F0502020204030204" pitchFamily="34" charset="0"/>
                <a:sym typeface="Calibri"/>
              </a:rPr>
              <a:t>Recuerda esta etapa requiere:</a:t>
            </a:r>
          </a:p>
          <a:p>
            <a:endParaRPr lang="es" sz="1400" dirty="0">
              <a:latin typeface="Calibri" panose="020F0502020204030204" pitchFamily="34" charset="0"/>
              <a:ea typeface="Calibri"/>
              <a:cs typeface="Calibri" panose="020F0502020204030204" pitchFamily="34" charset="0"/>
              <a:sym typeface="Calibri"/>
            </a:endParaRPr>
          </a:p>
          <a:p>
            <a:pPr marL="228611" indent="-228611">
              <a:buFontTx/>
              <a:buChar char="-"/>
            </a:pPr>
            <a:r>
              <a:rPr lang="es" sz="1400" dirty="0">
                <a:latin typeface="Calibri" panose="020F0502020204030204" pitchFamily="34" charset="0"/>
                <a:ea typeface="Calibri"/>
                <a:cs typeface="Calibri" panose="020F0502020204030204" pitchFamily="34" charset="0"/>
                <a:sym typeface="Calibri"/>
              </a:rPr>
              <a:t>Planificación, coordinación y distribución de responsabilidades con la Comisión Responsable.</a:t>
            </a:r>
          </a:p>
          <a:p>
            <a:pPr marL="228611" indent="-228611">
              <a:buFontTx/>
              <a:buChar char="-"/>
            </a:pPr>
            <a:r>
              <a:rPr lang="es" sz="1400" dirty="0">
                <a:latin typeface="Calibri" panose="020F0502020204030204" pitchFamily="34" charset="0"/>
                <a:ea typeface="Calibri"/>
                <a:cs typeface="Calibri" panose="020F0502020204030204" pitchFamily="34" charset="0"/>
                <a:sym typeface="Calibri"/>
              </a:rPr>
              <a:t>Conservación de comprobantes de pago.</a:t>
            </a:r>
          </a:p>
          <a:p>
            <a:pPr marL="228611" indent="-228611">
              <a:buFontTx/>
              <a:buChar char="-"/>
            </a:pPr>
            <a:r>
              <a:rPr lang="es" sz="1400" dirty="0">
                <a:latin typeface="Calibri" panose="020F0502020204030204" pitchFamily="34" charset="0"/>
                <a:ea typeface="Calibri"/>
                <a:cs typeface="Calibri" panose="020F0502020204030204" pitchFamily="34" charset="0"/>
                <a:sym typeface="Calibri"/>
              </a:rPr>
              <a:t>Realizar el registro fotográfico.</a:t>
            </a:r>
            <a:endParaRPr sz="1400" dirty="0">
              <a:latin typeface="Calibri" panose="020F0502020204030204" pitchFamily="34" charset="0"/>
              <a:ea typeface="Calibri"/>
              <a:cs typeface="Calibri" panose="020F0502020204030204" pitchFamily="34" charset="0"/>
              <a:sym typeface="Calibri"/>
            </a:endParaRPr>
          </a:p>
        </p:txBody>
      </p:sp>
      <p:sp>
        <p:nvSpPr>
          <p:cNvPr id="190" name="Google Shape;190;p30"/>
          <p:cNvSpPr/>
          <p:nvPr/>
        </p:nvSpPr>
        <p:spPr>
          <a:xfrm>
            <a:off x="9478408" y="23948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91" name="Google Shape;191;p30"/>
          <p:cNvSpPr txBox="1"/>
          <p:nvPr/>
        </p:nvSpPr>
        <p:spPr>
          <a:xfrm>
            <a:off x="8918117" y="3164228"/>
            <a:ext cx="18132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858585"/>
                </a:solidFill>
                <a:latin typeface="Calibri" panose="020F0502020204030204" pitchFamily="34" charset="0"/>
                <a:ea typeface="Calibri"/>
                <a:cs typeface="Calibri" panose="020F0502020204030204" pitchFamily="34" charset="0"/>
                <a:sym typeface="Calibri"/>
              </a:rPr>
              <a:t>Notificación de culminación de acciones</a:t>
            </a:r>
            <a:endParaRPr sz="1400" dirty="0">
              <a:solidFill>
                <a:srgbClr val="858585"/>
              </a:solidFill>
              <a:latin typeface="Calibri" panose="020F0502020204030204" pitchFamily="34" charset="0"/>
              <a:ea typeface="Calibri"/>
              <a:cs typeface="Calibri" panose="020F0502020204030204" pitchFamily="34" charset="0"/>
              <a:sym typeface="Calibri"/>
            </a:endParaRPr>
          </a:p>
        </p:txBody>
      </p:sp>
      <p:sp>
        <p:nvSpPr>
          <p:cNvPr id="192" name="Google Shape;192;p30"/>
          <p:cNvSpPr txBox="1"/>
          <p:nvPr/>
        </p:nvSpPr>
        <p:spPr>
          <a:xfrm>
            <a:off x="9538131" y="2517455"/>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rgbClr val="858585"/>
                </a:solidFill>
                <a:latin typeface="Raleway" pitchFamily="2" charset="0"/>
                <a:ea typeface="Calibri"/>
                <a:cs typeface="Calibri"/>
                <a:sym typeface="Calibri"/>
              </a:rPr>
              <a:t>07</a:t>
            </a:r>
            <a:endParaRPr sz="1467" b="1" dirty="0">
              <a:solidFill>
                <a:srgbClr val="858585"/>
              </a:solidFill>
              <a:latin typeface="Raleway" pitchFamily="2" charset="0"/>
              <a:ea typeface="Calibri"/>
              <a:cs typeface="Calibri"/>
              <a:sym typeface="Calibri"/>
            </a:endParaRPr>
          </a:p>
        </p:txBody>
      </p:sp>
      <p:sp>
        <p:nvSpPr>
          <p:cNvPr id="193" name="Google Shape;193;p30"/>
          <p:cNvSpPr/>
          <p:nvPr/>
        </p:nvSpPr>
        <p:spPr>
          <a:xfrm>
            <a:off x="8837327" y="2799113"/>
            <a:ext cx="4712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94" name="Google Shape;194;p30"/>
          <p:cNvSpPr/>
          <p:nvPr/>
        </p:nvSpPr>
        <p:spPr>
          <a:xfrm>
            <a:off x="10900808" y="2394813"/>
            <a:ext cx="792400" cy="7924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95" name="Google Shape;195;p30"/>
          <p:cNvSpPr txBox="1"/>
          <p:nvPr/>
        </p:nvSpPr>
        <p:spPr>
          <a:xfrm>
            <a:off x="10420782" y="3173105"/>
            <a:ext cx="18132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rgbClr val="858585"/>
                </a:solidFill>
                <a:latin typeface="Calibri" panose="020F0502020204030204" pitchFamily="34" charset="0"/>
                <a:ea typeface="Calibri"/>
                <a:cs typeface="Calibri" panose="020F0502020204030204" pitchFamily="34" charset="0"/>
                <a:sym typeface="Calibri"/>
              </a:rPr>
              <a:t>Devolución de recursos no utilizados</a:t>
            </a:r>
            <a:endParaRPr sz="1400" dirty="0">
              <a:solidFill>
                <a:srgbClr val="858585"/>
              </a:solidFill>
              <a:latin typeface="Calibri" panose="020F0502020204030204" pitchFamily="34" charset="0"/>
              <a:ea typeface="Calibri"/>
              <a:cs typeface="Calibri" panose="020F0502020204030204" pitchFamily="34" charset="0"/>
              <a:sym typeface="Calibri"/>
            </a:endParaRPr>
          </a:p>
        </p:txBody>
      </p:sp>
      <p:sp>
        <p:nvSpPr>
          <p:cNvPr id="196" name="Google Shape;196;p30"/>
          <p:cNvSpPr txBox="1"/>
          <p:nvPr/>
        </p:nvSpPr>
        <p:spPr>
          <a:xfrm>
            <a:off x="11002408" y="2517455"/>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a:solidFill>
                  <a:srgbClr val="858585"/>
                </a:solidFill>
                <a:latin typeface="Raleway" pitchFamily="2" charset="0"/>
                <a:ea typeface="Calibri"/>
                <a:cs typeface="Calibri"/>
                <a:sym typeface="Calibri"/>
              </a:rPr>
              <a:t>08</a:t>
            </a:r>
            <a:endParaRPr sz="1467" b="1">
              <a:solidFill>
                <a:srgbClr val="858585"/>
              </a:solidFill>
              <a:latin typeface="Raleway" pitchFamily="2" charset="0"/>
              <a:ea typeface="Calibri"/>
              <a:cs typeface="Calibri"/>
              <a:sym typeface="Calibri"/>
            </a:endParaRPr>
          </a:p>
        </p:txBody>
      </p:sp>
      <p:sp>
        <p:nvSpPr>
          <p:cNvPr id="197" name="Google Shape;197;p30"/>
          <p:cNvSpPr/>
          <p:nvPr/>
        </p:nvSpPr>
        <p:spPr>
          <a:xfrm>
            <a:off x="10385832" y="2799100"/>
            <a:ext cx="4440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198" name="Google Shape;198;p30"/>
          <p:cNvSpPr/>
          <p:nvPr/>
        </p:nvSpPr>
        <p:spPr>
          <a:xfrm>
            <a:off x="3600241" y="2394813"/>
            <a:ext cx="792400" cy="792400"/>
          </a:xfrm>
          <a:prstGeom prst="ellipse">
            <a:avLst/>
          </a:prstGeom>
          <a:noFill/>
          <a:ln w="381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B5394"/>
              </a:solidFill>
              <a:latin typeface="Calibri"/>
              <a:ea typeface="Calibri"/>
              <a:cs typeface="Calibri"/>
              <a:sym typeface="Calibri"/>
            </a:endParaRPr>
          </a:p>
        </p:txBody>
      </p:sp>
      <p:sp>
        <p:nvSpPr>
          <p:cNvPr id="199" name="Google Shape;199;p30"/>
          <p:cNvSpPr txBox="1"/>
          <p:nvPr/>
        </p:nvSpPr>
        <p:spPr>
          <a:xfrm>
            <a:off x="1711167" y="3247884"/>
            <a:ext cx="1335600" cy="983200"/>
          </a:xfrm>
          <a:prstGeom prst="rect">
            <a:avLst/>
          </a:prstGeom>
          <a:noFill/>
          <a:ln>
            <a:noFill/>
          </a:ln>
        </p:spPr>
        <p:txBody>
          <a:bodyPr spcFirstLastPara="1" wrap="square" lIns="121900" tIns="121900" rIns="121900" bIns="121900" anchor="t" anchorCtr="0">
            <a:noAutofit/>
          </a:bodyPr>
          <a:lstStyle/>
          <a:p>
            <a:pPr algn="ctr">
              <a:spcAft>
                <a:spcPts val="2133"/>
              </a:spcAft>
            </a:pPr>
            <a:r>
              <a:rPr lang="es" sz="1400" dirty="0">
                <a:solidFill>
                  <a:schemeClr val="accent3"/>
                </a:solidFill>
                <a:latin typeface="Calibri" panose="020F0502020204030204" pitchFamily="34" charset="0"/>
                <a:ea typeface="Calibri"/>
                <a:cs typeface="Calibri" panose="020F0502020204030204" pitchFamily="34" charset="0"/>
                <a:sym typeface="Calibri"/>
              </a:rPr>
              <a:t>Planificación de la ejecución</a:t>
            </a:r>
            <a:endParaRPr sz="1400" dirty="0">
              <a:solidFill>
                <a:schemeClr val="accent3"/>
              </a:solidFill>
              <a:latin typeface="Calibri" panose="020F0502020204030204" pitchFamily="34" charset="0"/>
              <a:ea typeface="Calibri"/>
              <a:cs typeface="Calibri" panose="020F0502020204030204" pitchFamily="34" charset="0"/>
              <a:sym typeface="Calibri"/>
            </a:endParaRPr>
          </a:p>
        </p:txBody>
      </p:sp>
      <p:sp>
        <p:nvSpPr>
          <p:cNvPr id="200" name="Google Shape;200;p30"/>
          <p:cNvSpPr txBox="1"/>
          <p:nvPr/>
        </p:nvSpPr>
        <p:spPr>
          <a:xfrm>
            <a:off x="3602835" y="2490699"/>
            <a:ext cx="582400" cy="428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s" sz="1467" b="1" dirty="0">
                <a:solidFill>
                  <a:schemeClr val="accent3"/>
                </a:solidFill>
                <a:latin typeface="Raleway" pitchFamily="2" charset="0"/>
                <a:ea typeface="Calibri"/>
                <a:cs typeface="Calibri"/>
                <a:sym typeface="Calibri"/>
              </a:rPr>
              <a:t>03</a:t>
            </a:r>
            <a:endParaRPr sz="1467" b="1" dirty="0">
              <a:solidFill>
                <a:schemeClr val="accent3"/>
              </a:solidFill>
              <a:latin typeface="Raleway" pitchFamily="2" charset="0"/>
              <a:ea typeface="Calibri"/>
              <a:cs typeface="Calibri"/>
              <a:sym typeface="Calibri"/>
            </a:endParaRPr>
          </a:p>
        </p:txBody>
      </p:sp>
      <p:sp>
        <p:nvSpPr>
          <p:cNvPr id="201" name="Google Shape;201;p30"/>
          <p:cNvSpPr/>
          <p:nvPr/>
        </p:nvSpPr>
        <p:spPr>
          <a:xfrm>
            <a:off x="2952325" y="2753256"/>
            <a:ext cx="471200" cy="49200"/>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endParaRPr sz="1867">
              <a:latin typeface="Calibri"/>
              <a:ea typeface="Calibri"/>
              <a:cs typeface="Calibri"/>
              <a:sym typeface="Calibri"/>
            </a:endParaRPr>
          </a:p>
        </p:txBody>
      </p:sp>
      <p:sp>
        <p:nvSpPr>
          <p:cNvPr id="39" name="Google Shape;268;g1d87f9941a1_2_201">
            <a:extLst>
              <a:ext uri="{FF2B5EF4-FFF2-40B4-BE49-F238E27FC236}">
                <a16:creationId xmlns:a16="http://schemas.microsoft.com/office/drawing/2014/main" id="{FBC224A7-3323-486F-BC85-26A931B2B117}"/>
              </a:ext>
            </a:extLst>
          </p:cNvPr>
          <p:cNvSpPr/>
          <p:nvPr/>
        </p:nvSpPr>
        <p:spPr>
          <a:xfrm>
            <a:off x="499708"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40" name="Google Shape;269;g1d87f9941a1_2_201">
            <a:extLst>
              <a:ext uri="{FF2B5EF4-FFF2-40B4-BE49-F238E27FC236}">
                <a16:creationId xmlns:a16="http://schemas.microsoft.com/office/drawing/2014/main" id="{B60799F0-783E-4C90-B14C-E31C75A0997D}"/>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41" name="Google Shape;270;g1d87f9941a1_2_201">
            <a:extLst>
              <a:ext uri="{FF2B5EF4-FFF2-40B4-BE49-F238E27FC236}">
                <a16:creationId xmlns:a16="http://schemas.microsoft.com/office/drawing/2014/main" id="{804A4A4C-761D-4325-8D90-D8E2BA710320}"/>
              </a:ext>
            </a:extLst>
          </p:cNvPr>
          <p:cNvSpPr txBox="1"/>
          <p:nvPr/>
        </p:nvSpPr>
        <p:spPr>
          <a:xfrm>
            <a:off x="709708"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
        <p:nvSpPr>
          <p:cNvPr id="42" name="Google Shape;413;p10">
            <a:extLst>
              <a:ext uri="{FF2B5EF4-FFF2-40B4-BE49-F238E27FC236}">
                <a16:creationId xmlns:a16="http://schemas.microsoft.com/office/drawing/2014/main" id="{566781FB-03F5-4DB0-B538-5249A6B4CBE7}"/>
              </a:ext>
            </a:extLst>
          </p:cNvPr>
          <p:cNvSpPr/>
          <p:nvPr/>
        </p:nvSpPr>
        <p:spPr>
          <a:xfrm>
            <a:off x="961874" y="1357376"/>
            <a:ext cx="10040534" cy="942096"/>
          </a:xfrm>
          <a:prstGeom prst="notchedRightArrow">
            <a:avLst>
              <a:gd name="adj1" fmla="val 50000"/>
              <a:gd name="adj2" fmla="val 50000"/>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CuadroTexto 1">
            <a:extLst>
              <a:ext uri="{FF2B5EF4-FFF2-40B4-BE49-F238E27FC236}">
                <a16:creationId xmlns:a16="http://schemas.microsoft.com/office/drawing/2014/main" id="{C8FD9F6A-585A-43E1-8381-6CA7775A4B9E}"/>
              </a:ext>
            </a:extLst>
          </p:cNvPr>
          <p:cNvSpPr txBox="1"/>
          <p:nvPr/>
        </p:nvSpPr>
        <p:spPr>
          <a:xfrm>
            <a:off x="4907039" y="1616780"/>
            <a:ext cx="2788569" cy="369332"/>
          </a:xfrm>
          <a:prstGeom prst="rect">
            <a:avLst/>
          </a:prstGeom>
          <a:noFill/>
        </p:spPr>
        <p:txBody>
          <a:bodyPr wrap="square" rtlCol="0">
            <a:spAutoFit/>
          </a:bodyPr>
          <a:lstStyle/>
          <a:p>
            <a:r>
              <a:rPr lang="es-PE" b="1" dirty="0">
                <a:solidFill>
                  <a:schemeClr val="bg1"/>
                </a:solidFill>
              </a:rPr>
              <a:t>Flujo del proceso</a:t>
            </a:r>
          </a:p>
        </p:txBody>
      </p:sp>
      <p:pic>
        <p:nvPicPr>
          <p:cNvPr id="43" name="Imagen 42">
            <a:extLst>
              <a:ext uri="{FF2B5EF4-FFF2-40B4-BE49-F238E27FC236}">
                <a16:creationId xmlns:a16="http://schemas.microsoft.com/office/drawing/2014/main" id="{7397FD5A-9E22-46BD-B6CC-C235C20C0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81551">
            <a:off x="10516748" y="4128564"/>
            <a:ext cx="1153048" cy="789083"/>
          </a:xfrm>
          <a:prstGeom prst="rect">
            <a:avLst/>
          </a:prstGeom>
        </p:spPr>
      </p:pic>
      <p:sp>
        <p:nvSpPr>
          <p:cNvPr id="4" name="CuadroTexto 3"/>
          <p:cNvSpPr txBox="1"/>
          <p:nvPr/>
        </p:nvSpPr>
        <p:spPr>
          <a:xfrm>
            <a:off x="1303987" y="4281995"/>
            <a:ext cx="9145608" cy="369332"/>
          </a:xfrm>
          <a:prstGeom prst="rect">
            <a:avLst/>
          </a:prstGeom>
          <a:noFill/>
        </p:spPr>
        <p:txBody>
          <a:bodyPr wrap="square" rtlCol="0">
            <a:spAutoFit/>
          </a:bodyPr>
          <a:lstStyle/>
          <a:p>
            <a:r>
              <a:rPr lang="es-PE" b="1" dirty="0"/>
              <a:t>Realizar el registro fotográfico constante del antes, durante y cuando finalice el mantenimiento</a:t>
            </a:r>
          </a:p>
        </p:txBody>
      </p:sp>
    </p:spTree>
    <p:extLst>
      <p:ext uri="{BB962C8B-B14F-4D97-AF65-F5344CB8AC3E}">
        <p14:creationId xmlns:p14="http://schemas.microsoft.com/office/powerpoint/2010/main" val="360592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82" name="Google Shape;510;p11">
            <a:extLst>
              <a:ext uri="{FF2B5EF4-FFF2-40B4-BE49-F238E27FC236}">
                <a16:creationId xmlns:a16="http://schemas.microsoft.com/office/drawing/2014/main" id="{F7FA5D21-F001-4352-85C3-FD9C5887A185}"/>
              </a:ext>
            </a:extLst>
          </p:cNvPr>
          <p:cNvSpPr/>
          <p:nvPr/>
        </p:nvSpPr>
        <p:spPr>
          <a:xfrm>
            <a:off x="967807" y="1245056"/>
            <a:ext cx="4831781" cy="5083410"/>
          </a:xfrm>
          <a:prstGeom prst="rect">
            <a:avLst/>
          </a:prstGeom>
          <a:solidFill>
            <a:srgbClr val="EFF7FF"/>
          </a:solidFill>
          <a:ln>
            <a:noFill/>
          </a:ln>
        </p:spPr>
        <p:txBody>
          <a:bodyPr spcFirstLastPara="1" wrap="square" lIns="60950" tIns="30467" rIns="60950" bIns="30467" anchor="ctr" anchorCtr="0">
            <a:noAutofit/>
          </a:bodyPr>
          <a:lstStyle/>
          <a:p>
            <a:pPr algn="ctr"/>
            <a:endParaRPr sz="1867">
              <a:solidFill>
                <a:schemeClr val="lt1"/>
              </a:solidFill>
              <a:latin typeface="Raleway" pitchFamily="2" charset="0"/>
              <a:sym typeface="Arial"/>
            </a:endParaRPr>
          </a:p>
        </p:txBody>
      </p:sp>
      <p:sp>
        <p:nvSpPr>
          <p:cNvPr id="261" name="Google Shape;261;p34"/>
          <p:cNvSpPr txBox="1"/>
          <p:nvPr/>
        </p:nvSpPr>
        <p:spPr>
          <a:xfrm>
            <a:off x="945212" y="1177944"/>
            <a:ext cx="4776347" cy="5232161"/>
          </a:xfrm>
          <a:prstGeom prst="rect">
            <a:avLst/>
          </a:prstGeom>
          <a:noFill/>
          <a:ln>
            <a:noFill/>
          </a:ln>
        </p:spPr>
        <p:txBody>
          <a:bodyPr spcFirstLastPara="1" wrap="square" lIns="121900" tIns="121900" rIns="121900" bIns="121900" anchor="t" anchorCtr="0">
            <a:spAutoFit/>
          </a:bodyPr>
          <a:lstStyle/>
          <a:p>
            <a:pPr marL="198976" algn="just">
              <a:buSzPts val="1250"/>
            </a:pPr>
            <a:r>
              <a:rPr lang="es" dirty="0">
                <a:latin typeface="Calibri" panose="020F0502020204030204" pitchFamily="34" charset="0"/>
                <a:ea typeface="Calibri"/>
                <a:cs typeface="Calibri" panose="020F0502020204030204" pitchFamily="34" charset="0"/>
                <a:sym typeface="Calibri"/>
              </a:rPr>
              <a:t>La ejecución debe ser responsabilidad de toda la </a:t>
            </a:r>
            <a:r>
              <a:rPr lang="es" b="1" u="sng" dirty="0">
                <a:latin typeface="Calibri" panose="020F0502020204030204" pitchFamily="34" charset="0"/>
                <a:ea typeface="Calibri"/>
                <a:cs typeface="Calibri" panose="020F0502020204030204" pitchFamily="34" charset="0"/>
                <a:sym typeface="Calibri"/>
              </a:rPr>
              <a:t>Comisión Responsable</a:t>
            </a:r>
            <a:r>
              <a:rPr lang="es" dirty="0">
                <a:latin typeface="Calibri" panose="020F0502020204030204" pitchFamily="34" charset="0"/>
                <a:ea typeface="Calibri"/>
                <a:cs typeface="Calibri" panose="020F0502020204030204" pitchFamily="34" charset="0"/>
                <a:sym typeface="Calibri"/>
              </a:rPr>
              <a:t>. Se promueve que el responsable de mantenimiento, convoque desde un inicio a la Comisión Responsable para la distribución de responsabilidades.</a:t>
            </a:r>
          </a:p>
          <a:p>
            <a:pPr marL="198976" algn="just">
              <a:buSzPts val="1250"/>
            </a:pPr>
            <a:endParaRPr lang="es" dirty="0">
              <a:latin typeface="Calibri" panose="020F0502020204030204" pitchFamily="34" charset="0"/>
              <a:ea typeface="Calibri"/>
              <a:cs typeface="Calibri" panose="020F0502020204030204" pitchFamily="34" charset="0"/>
              <a:sym typeface="Calibri"/>
            </a:endParaRPr>
          </a:p>
          <a:p>
            <a:pPr marL="198976" algn="just">
              <a:buSzPts val="1250"/>
            </a:pPr>
            <a:r>
              <a:rPr lang="es" dirty="0">
                <a:latin typeface="Calibri" panose="020F0502020204030204" pitchFamily="34" charset="0"/>
                <a:ea typeface="Calibri"/>
                <a:cs typeface="Calibri" panose="020F0502020204030204" pitchFamily="34" charset="0"/>
                <a:sym typeface="Calibri"/>
              </a:rPr>
              <a:t>Para cada actividad planificada y requerida para la ejecución de acciones de mantenimiento, los responsables deben constatar que:</a:t>
            </a:r>
          </a:p>
          <a:p>
            <a:pPr marL="198976">
              <a:buSzPts val="1250"/>
            </a:pPr>
            <a:br>
              <a:rPr lang="es" dirty="0">
                <a:latin typeface="Calibri" panose="020F0502020204030204" pitchFamily="34" charset="0"/>
                <a:ea typeface="Calibri"/>
                <a:cs typeface="Calibri" panose="020F0502020204030204" pitchFamily="34" charset="0"/>
                <a:sym typeface="Calibri"/>
              </a:rPr>
            </a:br>
            <a:r>
              <a:rPr lang="es" dirty="0">
                <a:latin typeface="Calibri" panose="020F0502020204030204" pitchFamily="34" charset="0"/>
                <a:ea typeface="Calibri"/>
                <a:cs typeface="Calibri" panose="020F0502020204030204" pitchFamily="34" charset="0"/>
                <a:sym typeface="Calibri"/>
              </a:rPr>
              <a:t> - FAM verificada en el sistema “Mi Mantenimiento” y/o la FAM modificada</a:t>
            </a:r>
          </a:p>
          <a:p>
            <a:pPr marL="198977" lvl="2">
              <a:buSzPct val="100000"/>
            </a:pPr>
            <a:r>
              <a:rPr lang="es" dirty="0">
                <a:latin typeface="Calibri" panose="020F0502020204030204" pitchFamily="34" charset="0"/>
                <a:ea typeface="Calibri"/>
                <a:cs typeface="Calibri" panose="020F0502020204030204" pitchFamily="34" charset="0"/>
                <a:sym typeface="Calibri"/>
              </a:rPr>
              <a:t> - Estado de las cuentas bancarias (activas/ vigiladas/paralizadas).</a:t>
            </a:r>
          </a:p>
          <a:p>
            <a:pPr marL="198977" lvl="2">
              <a:buSzPct val="100000"/>
            </a:pPr>
            <a:r>
              <a:rPr lang="es" dirty="0">
                <a:latin typeface="Calibri" panose="020F0502020204030204" pitchFamily="34" charset="0"/>
                <a:ea typeface="Calibri"/>
                <a:cs typeface="Calibri" panose="020F0502020204030204" pitchFamily="34" charset="0"/>
                <a:sym typeface="Calibri"/>
              </a:rPr>
              <a:t> - Plazos y personas a cargo de cada actividad.</a:t>
            </a:r>
          </a:p>
          <a:p>
            <a:pPr marL="198977" lvl="2">
              <a:buSzPct val="100000"/>
            </a:pPr>
            <a:r>
              <a:rPr lang="es" dirty="0">
                <a:latin typeface="Calibri" panose="020F0502020204030204" pitchFamily="34" charset="0"/>
                <a:ea typeface="Calibri"/>
                <a:cs typeface="Calibri" panose="020F0502020204030204" pitchFamily="34" charset="0"/>
                <a:sym typeface="Calibri"/>
              </a:rPr>
              <a:t> - Recursos o presupuesto programado.</a:t>
            </a:r>
          </a:p>
          <a:p>
            <a:pPr marL="198977" lvl="2">
              <a:buSzPct val="100000"/>
            </a:pPr>
            <a:r>
              <a:rPr lang="es" dirty="0">
                <a:latin typeface="Calibri" panose="020F0502020204030204" pitchFamily="34" charset="0"/>
                <a:ea typeface="Calibri"/>
                <a:cs typeface="Calibri" panose="020F0502020204030204" pitchFamily="34" charset="0"/>
                <a:sym typeface="Calibri"/>
              </a:rPr>
              <a:t> - Comprobantes de pago a conservar.</a:t>
            </a:r>
            <a:endParaRPr dirty="0">
              <a:latin typeface="Calibri" panose="020F0502020204030204" pitchFamily="34" charset="0"/>
              <a:ea typeface="Calibri"/>
              <a:cs typeface="Calibri" panose="020F0502020204030204" pitchFamily="34" charset="0"/>
              <a:sym typeface="Calibri"/>
            </a:endParaRPr>
          </a:p>
        </p:txBody>
      </p:sp>
      <p:grpSp>
        <p:nvGrpSpPr>
          <p:cNvPr id="9" name="Grupo 8">
            <a:extLst>
              <a:ext uri="{FF2B5EF4-FFF2-40B4-BE49-F238E27FC236}">
                <a16:creationId xmlns:a16="http://schemas.microsoft.com/office/drawing/2014/main" id="{A7E3A9BA-DF05-48AF-A737-BAFD04C3799D}"/>
              </a:ext>
            </a:extLst>
          </p:cNvPr>
          <p:cNvGrpSpPr/>
          <p:nvPr/>
        </p:nvGrpSpPr>
        <p:grpSpPr>
          <a:xfrm>
            <a:off x="8942184" y="3929908"/>
            <a:ext cx="2063707" cy="2306672"/>
            <a:chOff x="2644949" y="2061822"/>
            <a:chExt cx="1140242" cy="1403368"/>
          </a:xfrm>
        </p:grpSpPr>
        <p:grpSp>
          <p:nvGrpSpPr>
            <p:cNvPr id="10" name="Group 27">
              <a:extLst>
                <a:ext uri="{FF2B5EF4-FFF2-40B4-BE49-F238E27FC236}">
                  <a16:creationId xmlns:a16="http://schemas.microsoft.com/office/drawing/2014/main" id="{FD5D17E1-3AC7-41D2-8FCE-4BDDEE09AC66}"/>
                </a:ext>
              </a:extLst>
            </p:cNvPr>
            <p:cNvGrpSpPr>
              <a:grpSpLocks/>
            </p:cNvGrpSpPr>
            <p:nvPr/>
          </p:nvGrpSpPr>
          <p:grpSpPr bwMode="auto">
            <a:xfrm>
              <a:off x="2690900" y="2453952"/>
              <a:ext cx="1056012" cy="1011238"/>
              <a:chOff x="7610344" y="2536627"/>
              <a:chExt cx="656163" cy="655439"/>
            </a:xfrm>
          </p:grpSpPr>
          <p:sp>
            <p:nvSpPr>
              <p:cNvPr id="12" name="Freeform 1374">
                <a:extLst>
                  <a:ext uri="{FF2B5EF4-FFF2-40B4-BE49-F238E27FC236}">
                    <a16:creationId xmlns:a16="http://schemas.microsoft.com/office/drawing/2014/main" id="{5C7F8524-AE84-468C-8BDE-CB07B9B431C3}"/>
                  </a:ext>
                </a:extLst>
              </p:cNvPr>
              <p:cNvSpPr>
                <a:spLocks noChangeArrowheads="1"/>
              </p:cNvSpPr>
              <p:nvPr/>
            </p:nvSpPr>
            <p:spPr bwMode="auto">
              <a:xfrm>
                <a:off x="7610344" y="2536627"/>
                <a:ext cx="65616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3" name="Freeform 1375">
                <a:extLst>
                  <a:ext uri="{FF2B5EF4-FFF2-40B4-BE49-F238E27FC236}">
                    <a16:creationId xmlns:a16="http://schemas.microsoft.com/office/drawing/2014/main" id="{BBCC918A-3A5C-46CD-BF4A-4B19DB4CE6D3}"/>
                  </a:ext>
                </a:extLst>
              </p:cNvPr>
              <p:cNvSpPr>
                <a:spLocks noChangeArrowheads="1"/>
              </p:cNvSpPr>
              <p:nvPr/>
            </p:nvSpPr>
            <p:spPr bwMode="auto">
              <a:xfrm>
                <a:off x="7937631" y="2536627"/>
                <a:ext cx="328876"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4" name="Freeform 1376">
                <a:extLst>
                  <a:ext uri="{FF2B5EF4-FFF2-40B4-BE49-F238E27FC236}">
                    <a16:creationId xmlns:a16="http://schemas.microsoft.com/office/drawing/2014/main" id="{B3059E23-9BD3-44F9-8970-589004707912}"/>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5" name="Freeform 1377">
                <a:extLst>
                  <a:ext uri="{FF2B5EF4-FFF2-40B4-BE49-F238E27FC236}">
                    <a16:creationId xmlns:a16="http://schemas.microsoft.com/office/drawing/2014/main" id="{8EB7C96E-0EFC-47F6-9926-9879BC0E12DE}"/>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6" name="Freeform 1378">
                <a:extLst>
                  <a:ext uri="{FF2B5EF4-FFF2-40B4-BE49-F238E27FC236}">
                    <a16:creationId xmlns:a16="http://schemas.microsoft.com/office/drawing/2014/main" id="{51965C1F-4074-4878-BB69-479BE8E0676D}"/>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7" name="Freeform 1379">
                <a:extLst>
                  <a:ext uri="{FF2B5EF4-FFF2-40B4-BE49-F238E27FC236}">
                    <a16:creationId xmlns:a16="http://schemas.microsoft.com/office/drawing/2014/main" id="{821B3513-AAEC-487C-831A-C066CEB02BB1}"/>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8" name="Freeform 1380">
                <a:extLst>
                  <a:ext uri="{FF2B5EF4-FFF2-40B4-BE49-F238E27FC236}">
                    <a16:creationId xmlns:a16="http://schemas.microsoft.com/office/drawing/2014/main" id="{C4927206-D51C-4D12-932C-0D520305740C}"/>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19" name="Freeform 1381">
                <a:extLst>
                  <a:ext uri="{FF2B5EF4-FFF2-40B4-BE49-F238E27FC236}">
                    <a16:creationId xmlns:a16="http://schemas.microsoft.com/office/drawing/2014/main" id="{29238E27-D4D2-47C5-95A5-3166BF8FE865}"/>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20" name="Freeform 1382">
                <a:extLst>
                  <a:ext uri="{FF2B5EF4-FFF2-40B4-BE49-F238E27FC236}">
                    <a16:creationId xmlns:a16="http://schemas.microsoft.com/office/drawing/2014/main" id="{098CCF0E-27DC-4499-8F37-16559BD65B64}"/>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21" name="Freeform 1383">
                <a:extLst>
                  <a:ext uri="{FF2B5EF4-FFF2-40B4-BE49-F238E27FC236}">
                    <a16:creationId xmlns:a16="http://schemas.microsoft.com/office/drawing/2014/main" id="{717D69F7-3DB6-4ACE-8961-74E3E3F4A03F}"/>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22" name="Freeform 1384">
                <a:extLst>
                  <a:ext uri="{FF2B5EF4-FFF2-40B4-BE49-F238E27FC236}">
                    <a16:creationId xmlns:a16="http://schemas.microsoft.com/office/drawing/2014/main" id="{C5D02F06-1271-430B-9C35-CAFDBE283DA5}"/>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23" name="Freeform 1385">
                <a:extLst>
                  <a:ext uri="{FF2B5EF4-FFF2-40B4-BE49-F238E27FC236}">
                    <a16:creationId xmlns:a16="http://schemas.microsoft.com/office/drawing/2014/main" id="{D8E848A0-AA42-4854-A682-96E31810023B}"/>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24" name="Freeform 1386">
                <a:extLst>
                  <a:ext uri="{FF2B5EF4-FFF2-40B4-BE49-F238E27FC236}">
                    <a16:creationId xmlns:a16="http://schemas.microsoft.com/office/drawing/2014/main" id="{0354001E-3547-4C80-8240-9A90F6EFEE36}"/>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grpSp>
        <p:sp>
          <p:nvSpPr>
            <p:cNvPr id="11" name="Google Shape;214;gae5be9a9fc_1_187">
              <a:extLst>
                <a:ext uri="{FF2B5EF4-FFF2-40B4-BE49-F238E27FC236}">
                  <a16:creationId xmlns:a16="http://schemas.microsoft.com/office/drawing/2014/main" id="{2D6BB7F2-151F-4398-AA3D-85F6415BBB22}"/>
                </a:ext>
              </a:extLst>
            </p:cNvPr>
            <p:cNvSpPr/>
            <p:nvPr/>
          </p:nvSpPr>
          <p:spPr>
            <a:xfrm>
              <a:off x="2644949" y="2061822"/>
              <a:ext cx="1140242" cy="432000"/>
            </a:xfrm>
            <a:prstGeom prst="roundRect">
              <a:avLst/>
            </a:prstGeom>
            <a:solidFill>
              <a:srgbClr val="7F7F7F"/>
            </a:solidFill>
            <a:ln w="38100" cap="flat" cmpd="sng">
              <a:noFill/>
              <a:prstDash val="solid"/>
              <a:miter lim="800000"/>
              <a:headEnd type="none" w="sm" len="sm"/>
              <a:tailEnd type="none" w="sm" len="sm"/>
            </a:ln>
          </p:spPr>
          <p:txBody>
            <a:bodyPr spcFirstLastPara="1" wrap="square" lIns="0" tIns="0" rIns="0" bIns="0" anchor="ctr" anchorCtr="0">
              <a:noAutofit/>
            </a:bodyPr>
            <a:lstStyle/>
            <a:p>
              <a:pPr algn="ctr">
                <a:buSzPts val="1000"/>
              </a:pPr>
              <a:r>
                <a:rPr lang="es-PE" sz="1067" b="1" dirty="0">
                  <a:solidFill>
                    <a:schemeClr val="lt1"/>
                  </a:solidFill>
                  <a:latin typeface="Raleway" pitchFamily="2" charset="0"/>
                  <a:cs typeface="Calibri"/>
                  <a:sym typeface="Calibri"/>
                </a:rPr>
                <a:t>Responsable Mantenimiento </a:t>
              </a:r>
              <a:endParaRPr sz="1067" b="1" dirty="0">
                <a:solidFill>
                  <a:schemeClr val="lt1"/>
                </a:solidFill>
                <a:latin typeface="Raleway" pitchFamily="2" charset="0"/>
                <a:cs typeface="Calibri"/>
              </a:endParaRPr>
            </a:p>
          </p:txBody>
        </p:sp>
      </p:grpSp>
      <p:grpSp>
        <p:nvGrpSpPr>
          <p:cNvPr id="25" name="Grupo 24">
            <a:extLst>
              <a:ext uri="{FF2B5EF4-FFF2-40B4-BE49-F238E27FC236}">
                <a16:creationId xmlns:a16="http://schemas.microsoft.com/office/drawing/2014/main" id="{9BF13BF3-674C-4B15-899E-0373FF587AA8}"/>
              </a:ext>
            </a:extLst>
          </p:cNvPr>
          <p:cNvGrpSpPr/>
          <p:nvPr/>
        </p:nvGrpSpPr>
        <p:grpSpPr>
          <a:xfrm>
            <a:off x="6512102" y="1512115"/>
            <a:ext cx="2188825" cy="2557865"/>
            <a:chOff x="638535" y="2552993"/>
            <a:chExt cx="1140242" cy="1579333"/>
          </a:xfrm>
        </p:grpSpPr>
        <p:grpSp>
          <p:nvGrpSpPr>
            <p:cNvPr id="26" name="Group 27">
              <a:extLst>
                <a:ext uri="{FF2B5EF4-FFF2-40B4-BE49-F238E27FC236}">
                  <a16:creationId xmlns:a16="http://schemas.microsoft.com/office/drawing/2014/main" id="{4A799424-F177-4E7D-906D-40A6EE50E55A}"/>
                </a:ext>
              </a:extLst>
            </p:cNvPr>
            <p:cNvGrpSpPr>
              <a:grpSpLocks/>
            </p:cNvGrpSpPr>
            <p:nvPr/>
          </p:nvGrpSpPr>
          <p:grpSpPr bwMode="auto">
            <a:xfrm>
              <a:off x="1208656" y="3516493"/>
              <a:ext cx="496001" cy="615833"/>
              <a:chOff x="7689976" y="2536627"/>
              <a:chExt cx="522193" cy="655439"/>
            </a:xfrm>
          </p:grpSpPr>
          <p:sp>
            <p:nvSpPr>
              <p:cNvPr id="65" name="Freeform 1374">
                <a:extLst>
                  <a:ext uri="{FF2B5EF4-FFF2-40B4-BE49-F238E27FC236}">
                    <a16:creationId xmlns:a16="http://schemas.microsoft.com/office/drawing/2014/main" id="{9807BA33-34B2-4554-BF18-090ADA8B1294}"/>
                  </a:ext>
                </a:extLst>
              </p:cNvPr>
              <p:cNvSpPr>
                <a:spLocks noChangeArrowheads="1"/>
              </p:cNvSpPr>
              <p:nvPr/>
            </p:nvSpPr>
            <p:spPr bwMode="auto">
              <a:xfrm>
                <a:off x="7689976" y="2536627"/>
                <a:ext cx="522193" cy="655439"/>
              </a:xfrm>
              <a:custGeom>
                <a:avLst/>
                <a:gdLst>
                  <a:gd name="T0" fmla="*/ 88663502 w 4855"/>
                  <a:gd name="T1" fmla="*/ 44179289 h 4855"/>
                  <a:gd name="T2" fmla="*/ 88663502 w 4855"/>
                  <a:gd name="T3" fmla="*/ 44179289 h 4855"/>
                  <a:gd name="T4" fmla="*/ 44258634 w 4855"/>
                  <a:gd name="T5" fmla="*/ 0 h 4855"/>
                  <a:gd name="T6" fmla="*/ 0 w 4855"/>
                  <a:gd name="T7" fmla="*/ 44179289 h 4855"/>
                  <a:gd name="T8" fmla="*/ 44258634 w 4855"/>
                  <a:gd name="T9" fmla="*/ 88467930 h 4855"/>
                  <a:gd name="T10" fmla="*/ 88663502 w 4855"/>
                  <a:gd name="T11" fmla="*/ 44179289 h 48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5">
                    <a:moveTo>
                      <a:pt x="4854" y="2424"/>
                    </a:moveTo>
                    <a:lnTo>
                      <a:pt x="4854" y="2424"/>
                    </a:lnTo>
                    <a:cubicBezTo>
                      <a:pt x="4854" y="1082"/>
                      <a:pt x="3763" y="0"/>
                      <a:pt x="2423" y="0"/>
                    </a:cubicBezTo>
                    <a:cubicBezTo>
                      <a:pt x="1082" y="0"/>
                      <a:pt x="0" y="1082"/>
                      <a:pt x="0" y="2424"/>
                    </a:cubicBezTo>
                    <a:cubicBezTo>
                      <a:pt x="0" y="3764"/>
                      <a:pt x="1082" y="4854"/>
                      <a:pt x="2423" y="4854"/>
                    </a:cubicBezTo>
                    <a:cubicBezTo>
                      <a:pt x="3763" y="4854"/>
                      <a:pt x="4854" y="3764"/>
                      <a:pt x="4854"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6" name="Freeform 1375">
                <a:extLst>
                  <a:ext uri="{FF2B5EF4-FFF2-40B4-BE49-F238E27FC236}">
                    <a16:creationId xmlns:a16="http://schemas.microsoft.com/office/drawing/2014/main" id="{BA880F95-C86A-4320-9635-931AAD5980E5}"/>
                  </a:ext>
                </a:extLst>
              </p:cNvPr>
              <p:cNvSpPr>
                <a:spLocks noChangeArrowheads="1"/>
              </p:cNvSpPr>
              <p:nvPr/>
            </p:nvSpPr>
            <p:spPr bwMode="auto">
              <a:xfrm>
                <a:off x="7937632" y="2536627"/>
                <a:ext cx="271404" cy="655439"/>
              </a:xfrm>
              <a:custGeom>
                <a:avLst/>
                <a:gdLst>
                  <a:gd name="T0" fmla="*/ 44455191 w 2432"/>
                  <a:gd name="T1" fmla="*/ 44179289 h 4855"/>
                  <a:gd name="T2" fmla="*/ 44455191 w 2432"/>
                  <a:gd name="T3" fmla="*/ 44179289 h 4855"/>
                  <a:gd name="T4" fmla="*/ 0 w 2432"/>
                  <a:gd name="T5" fmla="*/ 0 h 4855"/>
                  <a:gd name="T6" fmla="*/ 0 w 2432"/>
                  <a:gd name="T7" fmla="*/ 88467930 h 4855"/>
                  <a:gd name="T8" fmla="*/ 44455191 w 2432"/>
                  <a:gd name="T9" fmla="*/ 44179289 h 4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5">
                    <a:moveTo>
                      <a:pt x="2431" y="2424"/>
                    </a:moveTo>
                    <a:lnTo>
                      <a:pt x="2431" y="2424"/>
                    </a:lnTo>
                    <a:cubicBezTo>
                      <a:pt x="2431" y="1082"/>
                      <a:pt x="1340" y="0"/>
                      <a:pt x="0" y="0"/>
                    </a:cubicBezTo>
                    <a:cubicBezTo>
                      <a:pt x="0" y="4854"/>
                      <a:pt x="0" y="4854"/>
                      <a:pt x="0" y="4854"/>
                    </a:cubicBezTo>
                    <a:cubicBezTo>
                      <a:pt x="1340" y="4854"/>
                      <a:pt x="2431" y="3764"/>
                      <a:pt x="2431" y="242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7" name="Freeform 1376">
                <a:extLst>
                  <a:ext uri="{FF2B5EF4-FFF2-40B4-BE49-F238E27FC236}">
                    <a16:creationId xmlns:a16="http://schemas.microsoft.com/office/drawing/2014/main" id="{52E6822A-7AF8-48F3-8D5A-08B2E0203E41}"/>
                  </a:ext>
                </a:extLst>
              </p:cNvPr>
              <p:cNvSpPr>
                <a:spLocks noChangeArrowheads="1"/>
              </p:cNvSpPr>
              <p:nvPr/>
            </p:nvSpPr>
            <p:spPr bwMode="auto">
              <a:xfrm>
                <a:off x="7889968" y="2946078"/>
                <a:ext cx="95326" cy="104743"/>
              </a:xfrm>
              <a:custGeom>
                <a:avLst/>
                <a:gdLst>
                  <a:gd name="T0" fmla="*/ 12762690 w 711"/>
                  <a:gd name="T1" fmla="*/ 13993692 h 783"/>
                  <a:gd name="T2" fmla="*/ 0 w 711"/>
                  <a:gd name="T3" fmla="*/ 13993692 h 783"/>
                  <a:gd name="T4" fmla="*/ 0 w 711"/>
                  <a:gd name="T5" fmla="*/ 0 h 783"/>
                  <a:gd name="T6" fmla="*/ 12762690 w 711"/>
                  <a:gd name="T7" fmla="*/ 0 h 783"/>
                  <a:gd name="T8" fmla="*/ 12762690 w 711"/>
                  <a:gd name="T9" fmla="*/ 13993692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1" h="783">
                    <a:moveTo>
                      <a:pt x="710" y="782"/>
                    </a:moveTo>
                    <a:lnTo>
                      <a:pt x="0" y="782"/>
                    </a:lnTo>
                    <a:lnTo>
                      <a:pt x="0" y="0"/>
                    </a:lnTo>
                    <a:lnTo>
                      <a:pt x="710" y="0"/>
                    </a:lnTo>
                    <a:lnTo>
                      <a:pt x="710" y="782"/>
                    </a:lnTo>
                  </a:path>
                </a:pathLst>
              </a:custGeom>
              <a:solidFill>
                <a:srgbClr val="D9A88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8" name="Freeform 1377">
                <a:extLst>
                  <a:ext uri="{FF2B5EF4-FFF2-40B4-BE49-F238E27FC236}">
                    <a16:creationId xmlns:a16="http://schemas.microsoft.com/office/drawing/2014/main" id="{CBD40F51-8B56-4996-A20A-EE049EBD327A}"/>
                  </a:ext>
                </a:extLst>
              </p:cNvPr>
              <p:cNvSpPr>
                <a:spLocks noChangeArrowheads="1"/>
              </p:cNvSpPr>
              <p:nvPr/>
            </p:nvSpPr>
            <p:spPr bwMode="auto">
              <a:xfrm>
                <a:off x="7937631" y="3007972"/>
                <a:ext cx="206540" cy="184094"/>
              </a:xfrm>
              <a:custGeom>
                <a:avLst/>
                <a:gdLst>
                  <a:gd name="T0" fmla="*/ 8112372 w 1528"/>
                  <a:gd name="T1" fmla="*/ 0 h 1356"/>
                  <a:gd name="T2" fmla="*/ 8112372 w 1528"/>
                  <a:gd name="T3" fmla="*/ 0 h 1356"/>
                  <a:gd name="T4" fmla="*/ 22272257 w 1528"/>
                  <a:gd name="T5" fmla="*/ 3833798 h 1356"/>
                  <a:gd name="T6" fmla="*/ 27899796 w 1528"/>
                  <a:gd name="T7" fmla="*/ 24974605 h 1356"/>
                  <a:gd name="T8" fmla="*/ 0 w 1528"/>
                  <a:gd name="T9" fmla="*/ 24974605 h 1356"/>
                  <a:gd name="T10" fmla="*/ 0 w 1528"/>
                  <a:gd name="T11" fmla="*/ 663472 h 1356"/>
                  <a:gd name="T12" fmla="*/ 8112372 w 1528"/>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8" h="1356">
                    <a:moveTo>
                      <a:pt x="444" y="0"/>
                    </a:moveTo>
                    <a:lnTo>
                      <a:pt x="444" y="0"/>
                    </a:lnTo>
                    <a:cubicBezTo>
                      <a:pt x="444" y="0"/>
                      <a:pt x="1118" y="100"/>
                      <a:pt x="1219" y="208"/>
                    </a:cubicBezTo>
                    <a:cubicBezTo>
                      <a:pt x="1305" y="294"/>
                      <a:pt x="1492" y="1161"/>
                      <a:pt x="1527" y="1355"/>
                    </a:cubicBezTo>
                    <a:cubicBezTo>
                      <a:pt x="344" y="1355"/>
                      <a:pt x="0" y="1355"/>
                      <a:pt x="0" y="1355"/>
                    </a:cubicBezTo>
                    <a:cubicBezTo>
                      <a:pt x="0" y="36"/>
                      <a:pt x="0" y="36"/>
                      <a:pt x="0" y="36"/>
                    </a:cubicBezTo>
                    <a:lnTo>
                      <a:pt x="444" y="0"/>
                    </a:lnTo>
                  </a:path>
                </a:pathLst>
              </a:custGeom>
              <a:solidFill>
                <a:srgbClr val="C0D5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9" name="Freeform 1378">
                <a:extLst>
                  <a:ext uri="{FF2B5EF4-FFF2-40B4-BE49-F238E27FC236}">
                    <a16:creationId xmlns:a16="http://schemas.microsoft.com/office/drawing/2014/main" id="{67D9D082-042A-4056-80CF-DA90E560166E}"/>
                  </a:ext>
                </a:extLst>
              </p:cNvPr>
              <p:cNvSpPr>
                <a:spLocks noChangeArrowheads="1"/>
              </p:cNvSpPr>
              <p:nvPr/>
            </p:nvSpPr>
            <p:spPr bwMode="auto">
              <a:xfrm>
                <a:off x="7937631" y="2644544"/>
                <a:ext cx="120747" cy="320578"/>
              </a:xfrm>
              <a:custGeom>
                <a:avLst/>
                <a:gdLst>
                  <a:gd name="T0" fmla="*/ 0 w 897"/>
                  <a:gd name="T1" fmla="*/ 0 h 2374"/>
                  <a:gd name="T2" fmla="*/ 0 w 897"/>
                  <a:gd name="T3" fmla="*/ 0 h 2374"/>
                  <a:gd name="T4" fmla="*/ 16235827 w 897"/>
                  <a:gd name="T5" fmla="*/ 20404911 h 2374"/>
                  <a:gd name="T6" fmla="*/ 11687690 w 897"/>
                  <a:gd name="T7" fmla="*/ 38165932 h 2374"/>
                  <a:gd name="T8" fmla="*/ 0 w 897"/>
                  <a:gd name="T9" fmla="*/ 43271683 h 2374"/>
                  <a:gd name="T10" fmla="*/ 0 w 897"/>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74">
                    <a:moveTo>
                      <a:pt x="0" y="0"/>
                    </a:moveTo>
                    <a:lnTo>
                      <a:pt x="0" y="0"/>
                    </a:lnTo>
                    <a:cubicBezTo>
                      <a:pt x="351" y="0"/>
                      <a:pt x="896" y="201"/>
                      <a:pt x="896" y="1119"/>
                    </a:cubicBezTo>
                    <a:cubicBezTo>
                      <a:pt x="896" y="1649"/>
                      <a:pt x="724" y="2000"/>
                      <a:pt x="645" y="2093"/>
                    </a:cubicBezTo>
                    <a:cubicBezTo>
                      <a:pt x="574" y="2180"/>
                      <a:pt x="187" y="2373"/>
                      <a:pt x="0" y="2373"/>
                    </a:cubicBezTo>
                    <a:cubicBezTo>
                      <a:pt x="0" y="1441"/>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0" name="Freeform 1379">
                <a:extLst>
                  <a:ext uri="{FF2B5EF4-FFF2-40B4-BE49-F238E27FC236}">
                    <a16:creationId xmlns:a16="http://schemas.microsoft.com/office/drawing/2014/main" id="{66384617-2F73-4B7B-95C4-5A13226179A4}"/>
                  </a:ext>
                </a:extLst>
              </p:cNvPr>
              <p:cNvSpPr>
                <a:spLocks noChangeArrowheads="1"/>
              </p:cNvSpPr>
              <p:nvPr/>
            </p:nvSpPr>
            <p:spPr bwMode="auto">
              <a:xfrm>
                <a:off x="8029780" y="2784202"/>
                <a:ext cx="54018" cy="76177"/>
              </a:xfrm>
              <a:custGeom>
                <a:avLst/>
                <a:gdLst>
                  <a:gd name="T0" fmla="*/ 6953041 w 403"/>
                  <a:gd name="T1" fmla="*/ 5699264 h 560"/>
                  <a:gd name="T2" fmla="*/ 6953041 w 403"/>
                  <a:gd name="T3" fmla="*/ 5699264 h 560"/>
                  <a:gd name="T4" fmla="*/ 4114349 w 403"/>
                  <a:gd name="T5" fmla="*/ 277502 h 560"/>
                  <a:gd name="T6" fmla="*/ 251593 w 403"/>
                  <a:gd name="T7" fmla="*/ 4774121 h 560"/>
                  <a:gd name="T8" fmla="*/ 3090285 w 403"/>
                  <a:gd name="T9" fmla="*/ 10103383 h 560"/>
                  <a:gd name="T10" fmla="*/ 6953041 w 403"/>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0">
                    <a:moveTo>
                      <a:pt x="387" y="308"/>
                    </a:moveTo>
                    <a:lnTo>
                      <a:pt x="387" y="308"/>
                    </a:lnTo>
                    <a:cubicBezTo>
                      <a:pt x="402" y="158"/>
                      <a:pt x="330" y="29"/>
                      <a:pt x="229" y="15"/>
                    </a:cubicBezTo>
                    <a:cubicBezTo>
                      <a:pt x="129" y="0"/>
                      <a:pt x="36" y="108"/>
                      <a:pt x="14" y="258"/>
                    </a:cubicBezTo>
                    <a:cubicBezTo>
                      <a:pt x="0" y="402"/>
                      <a:pt x="72" y="531"/>
                      <a:pt x="172" y="546"/>
                    </a:cubicBezTo>
                    <a:cubicBezTo>
                      <a:pt x="272" y="559"/>
                      <a:pt x="373" y="452"/>
                      <a:pt x="387" y="308"/>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1" name="Freeform 1380">
                <a:extLst>
                  <a:ext uri="{FF2B5EF4-FFF2-40B4-BE49-F238E27FC236}">
                    <a16:creationId xmlns:a16="http://schemas.microsoft.com/office/drawing/2014/main" id="{F02EEDFC-F92E-40B8-882F-63F9E47153F7}"/>
                  </a:ext>
                </a:extLst>
              </p:cNvPr>
              <p:cNvSpPr>
                <a:spLocks noChangeArrowheads="1"/>
              </p:cNvSpPr>
              <p:nvPr/>
            </p:nvSpPr>
            <p:spPr bwMode="auto">
              <a:xfrm>
                <a:off x="7816884" y="2644544"/>
                <a:ext cx="120747" cy="320578"/>
              </a:xfrm>
              <a:custGeom>
                <a:avLst/>
                <a:gdLst>
                  <a:gd name="T0" fmla="*/ 16363389 w 890"/>
                  <a:gd name="T1" fmla="*/ 0 h 2374"/>
                  <a:gd name="T2" fmla="*/ 16363389 w 890"/>
                  <a:gd name="T3" fmla="*/ 0 h 2374"/>
                  <a:gd name="T4" fmla="*/ 0 w 890"/>
                  <a:gd name="T5" fmla="*/ 20404911 h 2374"/>
                  <a:gd name="T6" fmla="*/ 4619997 w 890"/>
                  <a:gd name="T7" fmla="*/ 38165932 h 2374"/>
                  <a:gd name="T8" fmla="*/ 16363389 w 890"/>
                  <a:gd name="T9" fmla="*/ 43271683 h 2374"/>
                  <a:gd name="T10" fmla="*/ 16363389 w 890"/>
                  <a:gd name="T11" fmla="*/ 0 h 23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74">
                    <a:moveTo>
                      <a:pt x="889" y="0"/>
                    </a:moveTo>
                    <a:lnTo>
                      <a:pt x="889" y="0"/>
                    </a:lnTo>
                    <a:cubicBezTo>
                      <a:pt x="545" y="0"/>
                      <a:pt x="0" y="201"/>
                      <a:pt x="0" y="1119"/>
                    </a:cubicBezTo>
                    <a:cubicBezTo>
                      <a:pt x="0" y="1649"/>
                      <a:pt x="171" y="2000"/>
                      <a:pt x="251" y="2093"/>
                    </a:cubicBezTo>
                    <a:cubicBezTo>
                      <a:pt x="323" y="2180"/>
                      <a:pt x="710" y="2373"/>
                      <a:pt x="889" y="2373"/>
                    </a:cubicBezTo>
                    <a:cubicBezTo>
                      <a:pt x="889" y="1441"/>
                      <a:pt x="889" y="0"/>
                      <a:pt x="889"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2" name="Freeform 1381">
                <a:extLst>
                  <a:ext uri="{FF2B5EF4-FFF2-40B4-BE49-F238E27FC236}">
                    <a16:creationId xmlns:a16="http://schemas.microsoft.com/office/drawing/2014/main" id="{327E899B-8727-4192-B2E2-C4C126E61059}"/>
                  </a:ext>
                </a:extLst>
              </p:cNvPr>
              <p:cNvSpPr>
                <a:spLocks noChangeArrowheads="1"/>
              </p:cNvSpPr>
              <p:nvPr/>
            </p:nvSpPr>
            <p:spPr bwMode="auto">
              <a:xfrm>
                <a:off x="7793053" y="2784202"/>
                <a:ext cx="54018" cy="76177"/>
              </a:xfrm>
              <a:custGeom>
                <a:avLst/>
                <a:gdLst>
                  <a:gd name="T0" fmla="*/ 234750 w 402"/>
                  <a:gd name="T1" fmla="*/ 5699264 h 560"/>
                  <a:gd name="T2" fmla="*/ 234750 w 402"/>
                  <a:gd name="T3" fmla="*/ 5699264 h 560"/>
                  <a:gd name="T4" fmla="*/ 3087626 w 402"/>
                  <a:gd name="T5" fmla="*/ 277502 h 560"/>
                  <a:gd name="T6" fmla="*/ 6987672 w 402"/>
                  <a:gd name="T7" fmla="*/ 4774121 h 560"/>
                  <a:gd name="T8" fmla="*/ 4134796 w 402"/>
                  <a:gd name="T9" fmla="*/ 10103383 h 560"/>
                  <a:gd name="T10" fmla="*/ 234750 w 402"/>
                  <a:gd name="T11" fmla="*/ 5699264 h 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560">
                    <a:moveTo>
                      <a:pt x="13" y="308"/>
                    </a:moveTo>
                    <a:lnTo>
                      <a:pt x="13" y="308"/>
                    </a:lnTo>
                    <a:cubicBezTo>
                      <a:pt x="0" y="158"/>
                      <a:pt x="71" y="29"/>
                      <a:pt x="171" y="15"/>
                    </a:cubicBezTo>
                    <a:cubicBezTo>
                      <a:pt x="272" y="0"/>
                      <a:pt x="365" y="108"/>
                      <a:pt x="387" y="258"/>
                    </a:cubicBezTo>
                    <a:cubicBezTo>
                      <a:pt x="401" y="402"/>
                      <a:pt x="329" y="531"/>
                      <a:pt x="229" y="546"/>
                    </a:cubicBezTo>
                    <a:cubicBezTo>
                      <a:pt x="128" y="559"/>
                      <a:pt x="28" y="452"/>
                      <a:pt x="13" y="308"/>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3" name="Freeform 1382">
                <a:extLst>
                  <a:ext uri="{FF2B5EF4-FFF2-40B4-BE49-F238E27FC236}">
                    <a16:creationId xmlns:a16="http://schemas.microsoft.com/office/drawing/2014/main" id="{7EAA5512-D548-4BBE-91FC-1C386070C0E5}"/>
                  </a:ext>
                </a:extLst>
              </p:cNvPr>
              <p:cNvSpPr>
                <a:spLocks noChangeArrowheads="1"/>
              </p:cNvSpPr>
              <p:nvPr/>
            </p:nvSpPr>
            <p:spPr bwMode="auto">
              <a:xfrm>
                <a:off x="7732680" y="3007972"/>
                <a:ext cx="204951" cy="184094"/>
              </a:xfrm>
              <a:custGeom>
                <a:avLst/>
                <a:gdLst>
                  <a:gd name="T0" fmla="*/ 19656174 w 1522"/>
                  <a:gd name="T1" fmla="*/ 0 h 1356"/>
                  <a:gd name="T2" fmla="*/ 19656174 w 1522"/>
                  <a:gd name="T3" fmla="*/ 0 h 1356"/>
                  <a:gd name="T4" fmla="*/ 5603161 w 1522"/>
                  <a:gd name="T5" fmla="*/ 3833798 h 1356"/>
                  <a:gd name="T6" fmla="*/ 0 w 1522"/>
                  <a:gd name="T7" fmla="*/ 24974605 h 1356"/>
                  <a:gd name="T8" fmla="*/ 27580318 w 1522"/>
                  <a:gd name="T9" fmla="*/ 24974605 h 1356"/>
                  <a:gd name="T10" fmla="*/ 27580318 w 1522"/>
                  <a:gd name="T11" fmla="*/ 663472 h 1356"/>
                  <a:gd name="T12" fmla="*/ 19656174 w 1522"/>
                  <a:gd name="T13" fmla="*/ 0 h 1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2" h="1356">
                    <a:moveTo>
                      <a:pt x="1084" y="0"/>
                    </a:moveTo>
                    <a:lnTo>
                      <a:pt x="1084" y="0"/>
                    </a:lnTo>
                    <a:cubicBezTo>
                      <a:pt x="1084" y="0"/>
                      <a:pt x="409" y="100"/>
                      <a:pt x="309" y="208"/>
                    </a:cubicBezTo>
                    <a:cubicBezTo>
                      <a:pt x="223" y="294"/>
                      <a:pt x="37" y="1161"/>
                      <a:pt x="0" y="1355"/>
                    </a:cubicBezTo>
                    <a:cubicBezTo>
                      <a:pt x="1184" y="1355"/>
                      <a:pt x="1521" y="1355"/>
                      <a:pt x="1521" y="1355"/>
                    </a:cubicBezTo>
                    <a:cubicBezTo>
                      <a:pt x="1521" y="36"/>
                      <a:pt x="1521" y="36"/>
                      <a:pt x="1521" y="36"/>
                    </a:cubicBezTo>
                    <a:lnTo>
                      <a:pt x="1084" y="0"/>
                    </a:lnTo>
                  </a:path>
                </a:pathLst>
              </a:custGeom>
              <a:solidFill>
                <a:srgbClr val="D0E1EB"/>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4" name="Freeform 1383">
                <a:extLst>
                  <a:ext uri="{FF2B5EF4-FFF2-40B4-BE49-F238E27FC236}">
                    <a16:creationId xmlns:a16="http://schemas.microsoft.com/office/drawing/2014/main" id="{14235574-404D-4955-9503-7E564F134F96}"/>
                  </a:ext>
                </a:extLst>
              </p:cNvPr>
              <p:cNvSpPr>
                <a:spLocks noChangeArrowheads="1"/>
              </p:cNvSpPr>
              <p:nvPr/>
            </p:nvSpPr>
            <p:spPr bwMode="auto">
              <a:xfrm>
                <a:off x="7877258" y="2993688"/>
                <a:ext cx="60373" cy="66655"/>
              </a:xfrm>
              <a:custGeom>
                <a:avLst/>
                <a:gdLst>
                  <a:gd name="T0" fmla="*/ 8154145 w 446"/>
                  <a:gd name="T1" fmla="*/ 2675469 h 489"/>
                  <a:gd name="T2" fmla="*/ 1575789 w 446"/>
                  <a:gd name="T3" fmla="*/ 0 h 489"/>
                  <a:gd name="T4" fmla="*/ 0 w 446"/>
                  <a:gd name="T5" fmla="*/ 1746525 h 489"/>
                  <a:gd name="T6" fmla="*/ 3279905 w 446"/>
                  <a:gd name="T7" fmla="*/ 9067125 h 489"/>
                  <a:gd name="T8" fmla="*/ 8154145 w 446"/>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9">
                    <a:moveTo>
                      <a:pt x="445" y="144"/>
                    </a:moveTo>
                    <a:lnTo>
                      <a:pt x="86" y="0"/>
                    </a:lnTo>
                    <a:lnTo>
                      <a:pt x="0" y="94"/>
                    </a:lnTo>
                    <a:lnTo>
                      <a:pt x="179" y="488"/>
                    </a:lnTo>
                    <a:lnTo>
                      <a:pt x="445"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5" name="Freeform 1384">
                <a:extLst>
                  <a:ext uri="{FF2B5EF4-FFF2-40B4-BE49-F238E27FC236}">
                    <a16:creationId xmlns:a16="http://schemas.microsoft.com/office/drawing/2014/main" id="{56260F46-8671-41D4-AB78-74085964185E}"/>
                  </a:ext>
                </a:extLst>
              </p:cNvPr>
              <p:cNvSpPr>
                <a:spLocks noChangeArrowheads="1"/>
              </p:cNvSpPr>
              <p:nvPr/>
            </p:nvSpPr>
            <p:spPr bwMode="auto">
              <a:xfrm>
                <a:off x="7937631" y="2993688"/>
                <a:ext cx="61963" cy="66655"/>
              </a:xfrm>
              <a:custGeom>
                <a:avLst/>
                <a:gdLst>
                  <a:gd name="T0" fmla="*/ 0 w 452"/>
                  <a:gd name="T1" fmla="*/ 2675469 h 489"/>
                  <a:gd name="T2" fmla="*/ 6878167 w 452"/>
                  <a:gd name="T3" fmla="*/ 0 h 489"/>
                  <a:gd name="T4" fmla="*/ 8475497 w 452"/>
                  <a:gd name="T5" fmla="*/ 1746525 h 489"/>
                  <a:gd name="T6" fmla="*/ 5130454 w 452"/>
                  <a:gd name="T7" fmla="*/ 9067125 h 489"/>
                  <a:gd name="T8" fmla="*/ 0 w 452"/>
                  <a:gd name="T9" fmla="*/ 2675469 h 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489">
                    <a:moveTo>
                      <a:pt x="0" y="144"/>
                    </a:moveTo>
                    <a:lnTo>
                      <a:pt x="366" y="0"/>
                    </a:lnTo>
                    <a:lnTo>
                      <a:pt x="451" y="94"/>
                    </a:lnTo>
                    <a:lnTo>
                      <a:pt x="273" y="488"/>
                    </a:lnTo>
                    <a:lnTo>
                      <a:pt x="0" y="144"/>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6" name="Freeform 1385">
                <a:extLst>
                  <a:ext uri="{FF2B5EF4-FFF2-40B4-BE49-F238E27FC236}">
                    <a16:creationId xmlns:a16="http://schemas.microsoft.com/office/drawing/2014/main" id="{CD96D37B-97F6-4BDC-831B-25ED07818934}"/>
                  </a:ext>
                </a:extLst>
              </p:cNvPr>
              <p:cNvSpPr>
                <a:spLocks noChangeArrowheads="1"/>
              </p:cNvSpPr>
              <p:nvPr/>
            </p:nvSpPr>
            <p:spPr bwMode="auto">
              <a:xfrm>
                <a:off x="7772399" y="2609630"/>
                <a:ext cx="327287" cy="219009"/>
              </a:xfrm>
              <a:custGeom>
                <a:avLst/>
                <a:gdLst>
                  <a:gd name="T0" fmla="*/ 38798423 w 2425"/>
                  <a:gd name="T1" fmla="*/ 24130382 h 1629"/>
                  <a:gd name="T2" fmla="*/ 38798423 w 2425"/>
                  <a:gd name="T3" fmla="*/ 24130382 h 1629"/>
                  <a:gd name="T4" fmla="*/ 22222585 w 2425"/>
                  <a:gd name="T5" fmla="*/ 0 h 1629"/>
                  <a:gd name="T6" fmla="*/ 5628527 w 2425"/>
                  <a:gd name="T7" fmla="*/ 23461524 h 1629"/>
                  <a:gd name="T8" fmla="*/ 8634034 w 2425"/>
                  <a:gd name="T9" fmla="*/ 29426393 h 1629"/>
                  <a:gd name="T10" fmla="*/ 9144061 w 2425"/>
                  <a:gd name="T11" fmla="*/ 29426393 h 1629"/>
                  <a:gd name="T12" fmla="*/ 10601265 w 2425"/>
                  <a:gd name="T13" fmla="*/ 19719952 h 1629"/>
                  <a:gd name="T14" fmla="*/ 30984024 w 2425"/>
                  <a:gd name="T15" fmla="*/ 13881729 h 1629"/>
                  <a:gd name="T16" fmla="*/ 34772860 w 2425"/>
                  <a:gd name="T17" fmla="*/ 21129865 h 1629"/>
                  <a:gd name="T18" fmla="*/ 33315657 w 2425"/>
                  <a:gd name="T19" fmla="*/ 21654061 h 1629"/>
                  <a:gd name="T20" fmla="*/ 34772860 w 2425"/>
                  <a:gd name="T21" fmla="*/ 29426393 h 1629"/>
                  <a:gd name="T22" fmla="*/ 35792916 w 2425"/>
                  <a:gd name="T23" fmla="*/ 29426393 h 1629"/>
                  <a:gd name="T24" fmla="*/ 38798423 w 2425"/>
                  <a:gd name="T25" fmla="*/ 24130382 h 16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25" h="1629">
                    <a:moveTo>
                      <a:pt x="2130" y="1335"/>
                    </a:moveTo>
                    <a:lnTo>
                      <a:pt x="2130" y="1335"/>
                    </a:lnTo>
                    <a:cubicBezTo>
                      <a:pt x="2130" y="1335"/>
                      <a:pt x="2424" y="0"/>
                      <a:pt x="1220" y="0"/>
                    </a:cubicBezTo>
                    <a:cubicBezTo>
                      <a:pt x="0" y="0"/>
                      <a:pt x="309" y="1298"/>
                      <a:pt x="309" y="1298"/>
                    </a:cubicBezTo>
                    <a:cubicBezTo>
                      <a:pt x="309" y="1298"/>
                      <a:pt x="474" y="1205"/>
                      <a:pt x="474" y="1628"/>
                    </a:cubicBezTo>
                    <a:cubicBezTo>
                      <a:pt x="539" y="1628"/>
                      <a:pt x="502" y="1628"/>
                      <a:pt x="502" y="1628"/>
                    </a:cubicBezTo>
                    <a:cubicBezTo>
                      <a:pt x="502" y="1628"/>
                      <a:pt x="560" y="1342"/>
                      <a:pt x="582" y="1091"/>
                    </a:cubicBezTo>
                    <a:cubicBezTo>
                      <a:pt x="1004" y="1091"/>
                      <a:pt x="1385" y="1033"/>
                      <a:pt x="1701" y="768"/>
                    </a:cubicBezTo>
                    <a:cubicBezTo>
                      <a:pt x="1887" y="768"/>
                      <a:pt x="1909" y="997"/>
                      <a:pt x="1909" y="1169"/>
                    </a:cubicBezTo>
                    <a:cubicBezTo>
                      <a:pt x="1829" y="1198"/>
                      <a:pt x="1829" y="1198"/>
                      <a:pt x="1829" y="1198"/>
                    </a:cubicBezTo>
                    <a:cubicBezTo>
                      <a:pt x="1829" y="1198"/>
                      <a:pt x="1909" y="1348"/>
                      <a:pt x="1909" y="1628"/>
                    </a:cubicBezTo>
                    <a:cubicBezTo>
                      <a:pt x="1965" y="1628"/>
                      <a:pt x="1965" y="1628"/>
                      <a:pt x="1965" y="1628"/>
                    </a:cubicBezTo>
                    <a:cubicBezTo>
                      <a:pt x="1965" y="1628"/>
                      <a:pt x="1959" y="1155"/>
                      <a:pt x="2130" y="1335"/>
                    </a:cubicBezTo>
                  </a:path>
                </a:pathLst>
              </a:custGeom>
              <a:solidFill>
                <a:srgbClr val="8B60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77" name="Freeform 1386">
                <a:extLst>
                  <a:ext uri="{FF2B5EF4-FFF2-40B4-BE49-F238E27FC236}">
                    <a16:creationId xmlns:a16="http://schemas.microsoft.com/office/drawing/2014/main" id="{1CDE3DA9-9B80-4918-94D0-4E89CDF1C616}"/>
                  </a:ext>
                </a:extLst>
              </p:cNvPr>
              <p:cNvSpPr>
                <a:spLocks noChangeArrowheads="1"/>
              </p:cNvSpPr>
              <p:nvPr/>
            </p:nvSpPr>
            <p:spPr bwMode="auto">
              <a:xfrm>
                <a:off x="7899500" y="2901641"/>
                <a:ext cx="77850" cy="15870"/>
              </a:xfrm>
              <a:custGeom>
                <a:avLst/>
                <a:gdLst>
                  <a:gd name="T0" fmla="*/ 5135157 w 582"/>
                  <a:gd name="T1" fmla="*/ 2152437 h 116"/>
                  <a:gd name="T2" fmla="*/ 5135157 w 582"/>
                  <a:gd name="T3" fmla="*/ 2152437 h 116"/>
                  <a:gd name="T4" fmla="*/ 10395516 w 582"/>
                  <a:gd name="T5" fmla="*/ 0 h 116"/>
                  <a:gd name="T6" fmla="*/ 0 w 582"/>
                  <a:gd name="T7" fmla="*/ 0 h 116"/>
                  <a:gd name="T8" fmla="*/ 5135157 w 582"/>
                  <a:gd name="T9" fmla="*/ 2152437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116">
                    <a:moveTo>
                      <a:pt x="287" y="115"/>
                    </a:moveTo>
                    <a:lnTo>
                      <a:pt x="287" y="115"/>
                    </a:lnTo>
                    <a:cubicBezTo>
                      <a:pt x="452" y="115"/>
                      <a:pt x="581" y="65"/>
                      <a:pt x="581" y="0"/>
                    </a:cubicBezTo>
                    <a:cubicBezTo>
                      <a:pt x="0" y="0"/>
                      <a:pt x="0" y="0"/>
                      <a:pt x="0" y="0"/>
                    </a:cubicBezTo>
                    <a:cubicBezTo>
                      <a:pt x="0" y="65"/>
                      <a:pt x="129" y="115"/>
                      <a:pt x="287" y="1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grpSp>
        <p:grpSp>
          <p:nvGrpSpPr>
            <p:cNvPr id="27" name="Group 9708">
              <a:extLst>
                <a:ext uri="{FF2B5EF4-FFF2-40B4-BE49-F238E27FC236}">
                  <a16:creationId xmlns:a16="http://schemas.microsoft.com/office/drawing/2014/main" id="{066759B2-98BC-482B-8AE4-C97AF0CF7BF5}"/>
                </a:ext>
              </a:extLst>
            </p:cNvPr>
            <p:cNvGrpSpPr>
              <a:grpSpLocks/>
            </p:cNvGrpSpPr>
            <p:nvPr/>
          </p:nvGrpSpPr>
          <p:grpSpPr bwMode="auto">
            <a:xfrm>
              <a:off x="751362" y="3212891"/>
              <a:ext cx="515287" cy="606781"/>
              <a:chOff x="5135530" y="4046934"/>
              <a:chExt cx="555884" cy="676275"/>
            </a:xfrm>
          </p:grpSpPr>
          <p:sp>
            <p:nvSpPr>
              <p:cNvPr id="47" name="Freeform 1488">
                <a:extLst>
                  <a:ext uri="{FF2B5EF4-FFF2-40B4-BE49-F238E27FC236}">
                    <a16:creationId xmlns:a16="http://schemas.microsoft.com/office/drawing/2014/main" id="{90CA8B38-6CDF-4C58-B292-EF89B797E7B5}"/>
                  </a:ext>
                </a:extLst>
              </p:cNvPr>
              <p:cNvSpPr>
                <a:spLocks noChangeArrowheads="1"/>
              </p:cNvSpPr>
              <p:nvPr/>
            </p:nvSpPr>
            <p:spPr bwMode="auto">
              <a:xfrm>
                <a:off x="5178564" y="4065984"/>
                <a:ext cx="493030" cy="655637"/>
              </a:xfrm>
              <a:custGeom>
                <a:avLst/>
                <a:gdLst>
                  <a:gd name="T0" fmla="*/ 88502490 w 4855"/>
                  <a:gd name="T1" fmla="*/ 44169492 h 4856"/>
                  <a:gd name="T2" fmla="*/ 88502490 w 4855"/>
                  <a:gd name="T3" fmla="*/ 44169492 h 4856"/>
                  <a:gd name="T4" fmla="*/ 44196558 w 4855"/>
                  <a:gd name="T5" fmla="*/ 0 h 4856"/>
                  <a:gd name="T6" fmla="*/ 0 w 4855"/>
                  <a:gd name="T7" fmla="*/ 44169492 h 4856"/>
                  <a:gd name="T8" fmla="*/ 44196558 w 4855"/>
                  <a:gd name="T9" fmla="*/ 88503164 h 4856"/>
                  <a:gd name="T10" fmla="*/ 88502490 w 4855"/>
                  <a:gd name="T11" fmla="*/ 44169492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5" h="4856">
                    <a:moveTo>
                      <a:pt x="4854" y="2423"/>
                    </a:moveTo>
                    <a:lnTo>
                      <a:pt x="4854" y="2423"/>
                    </a:lnTo>
                    <a:cubicBezTo>
                      <a:pt x="4854" y="1083"/>
                      <a:pt x="3765" y="0"/>
                      <a:pt x="2424" y="0"/>
                    </a:cubicBezTo>
                    <a:cubicBezTo>
                      <a:pt x="1082" y="0"/>
                      <a:pt x="0" y="1083"/>
                      <a:pt x="0" y="2423"/>
                    </a:cubicBezTo>
                    <a:cubicBezTo>
                      <a:pt x="0" y="3764"/>
                      <a:pt x="1082" y="4855"/>
                      <a:pt x="2424" y="4855"/>
                    </a:cubicBezTo>
                    <a:cubicBezTo>
                      <a:pt x="3765" y="4855"/>
                      <a:pt x="4854" y="3764"/>
                      <a:pt x="4854"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8" name="Freeform 1489">
                <a:extLst>
                  <a:ext uri="{FF2B5EF4-FFF2-40B4-BE49-F238E27FC236}">
                    <a16:creationId xmlns:a16="http://schemas.microsoft.com/office/drawing/2014/main" id="{264B2005-0CFA-40A1-83D3-2ED5380420FC}"/>
                  </a:ext>
                </a:extLst>
              </p:cNvPr>
              <p:cNvSpPr>
                <a:spLocks noChangeArrowheads="1"/>
              </p:cNvSpPr>
              <p:nvPr/>
            </p:nvSpPr>
            <p:spPr bwMode="auto">
              <a:xfrm>
                <a:off x="5413312" y="4065984"/>
                <a:ext cx="278102" cy="655637"/>
              </a:xfrm>
              <a:custGeom>
                <a:avLst/>
                <a:gdLst>
                  <a:gd name="T0" fmla="*/ 44392631 w 2431"/>
                  <a:gd name="T1" fmla="*/ 44169492 h 4856"/>
                  <a:gd name="T2" fmla="*/ 44392631 w 2431"/>
                  <a:gd name="T3" fmla="*/ 44169492 h 4856"/>
                  <a:gd name="T4" fmla="*/ 0 w 2431"/>
                  <a:gd name="T5" fmla="*/ 0 h 4856"/>
                  <a:gd name="T6" fmla="*/ 0 w 2431"/>
                  <a:gd name="T7" fmla="*/ 88503164 h 4856"/>
                  <a:gd name="T8" fmla="*/ 44392631 w 2431"/>
                  <a:gd name="T9" fmla="*/ 44169492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1" h="4856">
                    <a:moveTo>
                      <a:pt x="2430" y="2423"/>
                    </a:moveTo>
                    <a:lnTo>
                      <a:pt x="2430" y="2423"/>
                    </a:lnTo>
                    <a:cubicBezTo>
                      <a:pt x="2430" y="1083"/>
                      <a:pt x="1341" y="0"/>
                      <a:pt x="0" y="0"/>
                    </a:cubicBezTo>
                    <a:cubicBezTo>
                      <a:pt x="0" y="4855"/>
                      <a:pt x="0" y="4855"/>
                      <a:pt x="0" y="4855"/>
                    </a:cubicBezTo>
                    <a:cubicBezTo>
                      <a:pt x="1341" y="4855"/>
                      <a:pt x="2430" y="3764"/>
                      <a:pt x="2430"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9" name="Freeform 1490">
                <a:extLst>
                  <a:ext uri="{FF2B5EF4-FFF2-40B4-BE49-F238E27FC236}">
                    <a16:creationId xmlns:a16="http://schemas.microsoft.com/office/drawing/2014/main" id="{078F6959-E2BA-4E4F-84A9-19080C59C66D}"/>
                  </a:ext>
                </a:extLst>
              </p:cNvPr>
              <p:cNvSpPr>
                <a:spLocks noChangeArrowheads="1"/>
              </p:cNvSpPr>
              <p:nvPr/>
            </p:nvSpPr>
            <p:spPr bwMode="auto">
              <a:xfrm>
                <a:off x="5270452" y="4135834"/>
                <a:ext cx="287307" cy="287337"/>
              </a:xfrm>
              <a:custGeom>
                <a:avLst/>
                <a:gdLst>
                  <a:gd name="T0" fmla="*/ 38844880 w 2124"/>
                  <a:gd name="T1" fmla="*/ 19290007 h 2131"/>
                  <a:gd name="T2" fmla="*/ 38844880 w 2124"/>
                  <a:gd name="T3" fmla="*/ 19290007 h 2131"/>
                  <a:gd name="T4" fmla="*/ 19413242 w 2124"/>
                  <a:gd name="T5" fmla="*/ 0 h 2131"/>
                  <a:gd name="T6" fmla="*/ 0 w 2124"/>
                  <a:gd name="T7" fmla="*/ 19290007 h 2131"/>
                  <a:gd name="T8" fmla="*/ 19413242 w 2124"/>
                  <a:gd name="T9" fmla="*/ 38725369 h 2131"/>
                  <a:gd name="T10" fmla="*/ 38844880 w 2124"/>
                  <a:gd name="T11" fmla="*/ 19290007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1" y="0"/>
                    </a:cubicBezTo>
                    <a:cubicBezTo>
                      <a:pt x="473" y="0"/>
                      <a:pt x="0" y="481"/>
                      <a:pt x="0" y="1061"/>
                    </a:cubicBezTo>
                    <a:cubicBezTo>
                      <a:pt x="0" y="1649"/>
                      <a:pt x="473" y="2130"/>
                      <a:pt x="1061" y="2130"/>
                    </a:cubicBezTo>
                    <a:cubicBezTo>
                      <a:pt x="1649" y="2130"/>
                      <a:pt x="2123" y="1649"/>
                      <a:pt x="2123" y="1061"/>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0" name="Freeform 1491">
                <a:extLst>
                  <a:ext uri="{FF2B5EF4-FFF2-40B4-BE49-F238E27FC236}">
                    <a16:creationId xmlns:a16="http://schemas.microsoft.com/office/drawing/2014/main" id="{02D0C8CB-2A9A-4979-8183-8D4EA9BC6C12}"/>
                  </a:ext>
                </a:extLst>
              </p:cNvPr>
              <p:cNvSpPr>
                <a:spLocks noChangeArrowheads="1"/>
              </p:cNvSpPr>
              <p:nvPr/>
            </p:nvSpPr>
            <p:spPr bwMode="auto">
              <a:xfrm>
                <a:off x="5365692" y="4480321"/>
                <a:ext cx="96828" cy="242888"/>
              </a:xfrm>
              <a:custGeom>
                <a:avLst/>
                <a:gdLst>
                  <a:gd name="T0" fmla="*/ 13058005 w 717"/>
                  <a:gd name="T1" fmla="*/ 14350170 h 1793"/>
                  <a:gd name="T2" fmla="*/ 6401317 w 717"/>
                  <a:gd name="T3" fmla="*/ 32884434 h 1793"/>
                  <a:gd name="T4" fmla="*/ 0 w 717"/>
                  <a:gd name="T5" fmla="*/ 14350170 h 1793"/>
                  <a:gd name="T6" fmla="*/ 0 w 717"/>
                  <a:gd name="T7" fmla="*/ 0 h 1793"/>
                  <a:gd name="T8" fmla="*/ 13058005 w 717"/>
                  <a:gd name="T9" fmla="*/ 0 h 1793"/>
                  <a:gd name="T10" fmla="*/ 13058005 w 717"/>
                  <a:gd name="T11" fmla="*/ 14350170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7" h="1793">
                    <a:moveTo>
                      <a:pt x="716" y="782"/>
                    </a:moveTo>
                    <a:lnTo>
                      <a:pt x="351" y="1792"/>
                    </a:lnTo>
                    <a:lnTo>
                      <a:pt x="0" y="782"/>
                    </a:lnTo>
                    <a:lnTo>
                      <a:pt x="0" y="0"/>
                    </a:lnTo>
                    <a:lnTo>
                      <a:pt x="716" y="0"/>
                    </a:lnTo>
                    <a:lnTo>
                      <a:pt x="716"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1" name="Freeform 1492">
                <a:extLst>
                  <a:ext uri="{FF2B5EF4-FFF2-40B4-BE49-F238E27FC236}">
                    <a16:creationId xmlns:a16="http://schemas.microsoft.com/office/drawing/2014/main" id="{7DFA7BE5-5DD6-4BEB-BE6E-9776006DB64A}"/>
                  </a:ext>
                </a:extLst>
              </p:cNvPr>
              <p:cNvSpPr>
                <a:spLocks noChangeArrowheads="1"/>
              </p:cNvSpPr>
              <p:nvPr/>
            </p:nvSpPr>
            <p:spPr bwMode="auto">
              <a:xfrm>
                <a:off x="5294262" y="4189809"/>
                <a:ext cx="120637" cy="319087"/>
              </a:xfrm>
              <a:custGeom>
                <a:avLst/>
                <a:gdLst>
                  <a:gd name="T0" fmla="*/ 16315376 w 891"/>
                  <a:gd name="T1" fmla="*/ 0 h 2367"/>
                  <a:gd name="T2" fmla="*/ 16315376 w 891"/>
                  <a:gd name="T3" fmla="*/ 0 h 2367"/>
                  <a:gd name="T4" fmla="*/ 0 w 891"/>
                  <a:gd name="T5" fmla="*/ 20189970 h 2367"/>
                  <a:gd name="T6" fmla="*/ 5151241 w 891"/>
                  <a:gd name="T7" fmla="*/ 36200265 h 2367"/>
                  <a:gd name="T8" fmla="*/ 16315376 w 891"/>
                  <a:gd name="T9" fmla="*/ 42996805 h 2367"/>
                  <a:gd name="T10" fmla="*/ 16315376 w 891"/>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1" h="2367">
                    <a:moveTo>
                      <a:pt x="890" y="0"/>
                    </a:moveTo>
                    <a:lnTo>
                      <a:pt x="890" y="0"/>
                    </a:lnTo>
                    <a:cubicBezTo>
                      <a:pt x="545" y="0"/>
                      <a:pt x="0" y="193"/>
                      <a:pt x="0" y="1111"/>
                    </a:cubicBezTo>
                    <a:cubicBezTo>
                      <a:pt x="0" y="1641"/>
                      <a:pt x="208" y="1892"/>
                      <a:pt x="281" y="1992"/>
                    </a:cubicBezTo>
                    <a:cubicBezTo>
                      <a:pt x="352" y="2079"/>
                      <a:pt x="703" y="2366"/>
                      <a:pt x="890" y="2366"/>
                    </a:cubicBezTo>
                    <a:cubicBezTo>
                      <a:pt x="890" y="1434"/>
                      <a:pt x="890" y="0"/>
                      <a:pt x="890"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2" name="Freeform 1493">
                <a:extLst>
                  <a:ext uri="{FF2B5EF4-FFF2-40B4-BE49-F238E27FC236}">
                    <a16:creationId xmlns:a16="http://schemas.microsoft.com/office/drawing/2014/main" id="{A0BEA44C-60B5-407D-816E-94BBDC4EB5ED}"/>
                  </a:ext>
                </a:extLst>
              </p:cNvPr>
              <p:cNvSpPr>
                <a:spLocks noChangeArrowheads="1"/>
              </p:cNvSpPr>
              <p:nvPr/>
            </p:nvSpPr>
            <p:spPr bwMode="auto">
              <a:xfrm>
                <a:off x="5268865" y="4327921"/>
                <a:ext cx="53969" cy="76200"/>
              </a:xfrm>
              <a:custGeom>
                <a:avLst/>
                <a:gdLst>
                  <a:gd name="T0" fmla="*/ 279956 w 395"/>
                  <a:gd name="T1" fmla="*/ 5700874 h 561"/>
                  <a:gd name="T2" fmla="*/ 279956 w 395"/>
                  <a:gd name="T3" fmla="*/ 5700874 h 561"/>
                  <a:gd name="T4" fmla="*/ 3229532 w 395"/>
                  <a:gd name="T5" fmla="*/ 258347 h 561"/>
                  <a:gd name="T6" fmla="*/ 7093849 w 395"/>
                  <a:gd name="T7" fmla="*/ 4759987 h 561"/>
                  <a:gd name="T8" fmla="*/ 4162991 w 395"/>
                  <a:gd name="T9" fmla="*/ 10055004 h 561"/>
                  <a:gd name="T10" fmla="*/ 279956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15" y="309"/>
                    </a:moveTo>
                    <a:lnTo>
                      <a:pt x="15" y="309"/>
                    </a:lnTo>
                    <a:cubicBezTo>
                      <a:pt x="0" y="158"/>
                      <a:pt x="65" y="28"/>
                      <a:pt x="173" y="14"/>
                    </a:cubicBezTo>
                    <a:cubicBezTo>
                      <a:pt x="273" y="0"/>
                      <a:pt x="366" y="108"/>
                      <a:pt x="380" y="258"/>
                    </a:cubicBezTo>
                    <a:cubicBezTo>
                      <a:pt x="394" y="402"/>
                      <a:pt x="323" y="538"/>
                      <a:pt x="223" y="545"/>
                    </a:cubicBezTo>
                    <a:cubicBezTo>
                      <a:pt x="123" y="560"/>
                      <a:pt x="30" y="452"/>
                      <a:pt x="15"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3" name="Freeform 1494">
                <a:extLst>
                  <a:ext uri="{FF2B5EF4-FFF2-40B4-BE49-F238E27FC236}">
                    <a16:creationId xmlns:a16="http://schemas.microsoft.com/office/drawing/2014/main" id="{E5C967D4-7F60-47D7-AC18-BB404E39EBF4}"/>
                  </a:ext>
                </a:extLst>
              </p:cNvPr>
              <p:cNvSpPr>
                <a:spLocks noChangeArrowheads="1"/>
              </p:cNvSpPr>
              <p:nvPr/>
            </p:nvSpPr>
            <p:spPr bwMode="auto">
              <a:xfrm>
                <a:off x="5414899" y="4189809"/>
                <a:ext cx="119049" cy="319087"/>
              </a:xfrm>
              <a:custGeom>
                <a:avLst/>
                <a:gdLst>
                  <a:gd name="T0" fmla="*/ 0 w 890"/>
                  <a:gd name="T1" fmla="*/ 0 h 2367"/>
                  <a:gd name="T2" fmla="*/ 0 w 890"/>
                  <a:gd name="T3" fmla="*/ 0 h 2367"/>
                  <a:gd name="T4" fmla="*/ 15906418 w 890"/>
                  <a:gd name="T5" fmla="*/ 20189970 h 2367"/>
                  <a:gd name="T6" fmla="*/ 10789183 w 890"/>
                  <a:gd name="T7" fmla="*/ 36200265 h 2367"/>
                  <a:gd name="T8" fmla="*/ 0 w 890"/>
                  <a:gd name="T9" fmla="*/ 42996805 h 2367"/>
                  <a:gd name="T10" fmla="*/ 0 w 890"/>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0" h="2367">
                    <a:moveTo>
                      <a:pt x="0" y="0"/>
                    </a:moveTo>
                    <a:lnTo>
                      <a:pt x="0" y="0"/>
                    </a:lnTo>
                    <a:cubicBezTo>
                      <a:pt x="344" y="0"/>
                      <a:pt x="889" y="193"/>
                      <a:pt x="889" y="1111"/>
                    </a:cubicBezTo>
                    <a:cubicBezTo>
                      <a:pt x="889" y="1641"/>
                      <a:pt x="681" y="1892"/>
                      <a:pt x="603" y="1992"/>
                    </a:cubicBezTo>
                    <a:cubicBezTo>
                      <a:pt x="538" y="2079"/>
                      <a:pt x="179"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4" name="Freeform 1495">
                <a:extLst>
                  <a:ext uri="{FF2B5EF4-FFF2-40B4-BE49-F238E27FC236}">
                    <a16:creationId xmlns:a16="http://schemas.microsoft.com/office/drawing/2014/main" id="{F725DBBB-6035-48FE-9600-C7FFB81BC7E6}"/>
                  </a:ext>
                </a:extLst>
              </p:cNvPr>
              <p:cNvSpPr>
                <a:spLocks noChangeArrowheads="1"/>
              </p:cNvSpPr>
              <p:nvPr/>
            </p:nvSpPr>
            <p:spPr bwMode="auto">
              <a:xfrm>
                <a:off x="5505377" y="4327921"/>
                <a:ext cx="53969" cy="76200"/>
              </a:xfrm>
              <a:custGeom>
                <a:avLst/>
                <a:gdLst>
                  <a:gd name="T0" fmla="*/ 7112431 w 395"/>
                  <a:gd name="T1" fmla="*/ 5700874 h 561"/>
                  <a:gd name="T2" fmla="*/ 7112431 w 395"/>
                  <a:gd name="T3" fmla="*/ 5700874 h 561"/>
                  <a:gd name="T4" fmla="*/ 4162991 w 395"/>
                  <a:gd name="T5" fmla="*/ 258347 h 561"/>
                  <a:gd name="T6" fmla="*/ 279956 w 395"/>
                  <a:gd name="T7" fmla="*/ 4759987 h 561"/>
                  <a:gd name="T8" fmla="*/ 3229532 w 395"/>
                  <a:gd name="T9" fmla="*/ 10055004 h 561"/>
                  <a:gd name="T10" fmla="*/ 7112431 w 395"/>
                  <a:gd name="T11" fmla="*/ 5700874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5" h="561">
                    <a:moveTo>
                      <a:pt x="381" y="309"/>
                    </a:moveTo>
                    <a:lnTo>
                      <a:pt x="381" y="309"/>
                    </a:lnTo>
                    <a:cubicBezTo>
                      <a:pt x="394" y="158"/>
                      <a:pt x="329" y="28"/>
                      <a:pt x="223" y="14"/>
                    </a:cubicBezTo>
                    <a:cubicBezTo>
                      <a:pt x="122" y="0"/>
                      <a:pt x="28" y="108"/>
                      <a:pt x="15" y="258"/>
                    </a:cubicBezTo>
                    <a:cubicBezTo>
                      <a:pt x="0" y="402"/>
                      <a:pt x="72" y="538"/>
                      <a:pt x="173" y="545"/>
                    </a:cubicBezTo>
                    <a:cubicBezTo>
                      <a:pt x="273" y="560"/>
                      <a:pt x="366" y="452"/>
                      <a:pt x="381"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5" name="Freeform 1496">
                <a:extLst>
                  <a:ext uri="{FF2B5EF4-FFF2-40B4-BE49-F238E27FC236}">
                    <a16:creationId xmlns:a16="http://schemas.microsoft.com/office/drawing/2014/main" id="{52D0B192-EE48-462D-9063-65F4D29C7CD2}"/>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8544720 h 1442"/>
                  <a:gd name="T6" fmla="*/ 15963517 w 1198"/>
                  <a:gd name="T7" fmla="*/ 3410467 h 1442"/>
                  <a:gd name="T8" fmla="*/ 15452118 w 1198"/>
                  <a:gd name="T9" fmla="*/ 0 h 1442"/>
                  <a:gd name="T10" fmla="*/ 2484016 w 1198"/>
                  <a:gd name="T11" fmla="*/ 7352830 h 1442"/>
                  <a:gd name="T12" fmla="*/ 0 w 1198"/>
                  <a:gd name="T13" fmla="*/ 26422523 h 1442"/>
                  <a:gd name="T14" fmla="*/ 21863121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1" y="401"/>
                      <a:pt x="874" y="186"/>
                    </a:cubicBezTo>
                    <a:cubicBezTo>
                      <a:pt x="846" y="86"/>
                      <a:pt x="846" y="0"/>
                      <a:pt x="846" y="0"/>
                    </a:cubicBezTo>
                    <a:cubicBezTo>
                      <a:pt x="846" y="0"/>
                      <a:pt x="272" y="193"/>
                      <a:pt x="136" y="401"/>
                    </a:cubicBezTo>
                    <a:cubicBezTo>
                      <a:pt x="28" y="717"/>
                      <a:pt x="0" y="1441"/>
                      <a:pt x="0" y="1441"/>
                    </a:cubicBezTo>
                    <a:lnTo>
                      <a:pt x="1197"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6" name="Freeform 1497">
                <a:extLst>
                  <a:ext uri="{FF2B5EF4-FFF2-40B4-BE49-F238E27FC236}">
                    <a16:creationId xmlns:a16="http://schemas.microsoft.com/office/drawing/2014/main" id="{AFB3AFAE-BA66-4695-BDB9-5D9F622C8666}"/>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8544720 h 1442"/>
                  <a:gd name="T6" fmla="*/ 6009209 w 1198"/>
                  <a:gd name="T7" fmla="*/ 3410467 h 1442"/>
                  <a:gd name="T8" fmla="*/ 6411004 w 1198"/>
                  <a:gd name="T9" fmla="*/ 0 h 1442"/>
                  <a:gd name="T10" fmla="*/ 19379106 w 1198"/>
                  <a:gd name="T11" fmla="*/ 7352830 h 1442"/>
                  <a:gd name="T12" fmla="*/ 21863121 w 1198"/>
                  <a:gd name="T13" fmla="*/ 26422523 h 1442"/>
                  <a:gd name="T14" fmla="*/ 0 w 1198"/>
                  <a:gd name="T15" fmla="*/ 26422523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0" y="1441"/>
                    </a:moveTo>
                    <a:lnTo>
                      <a:pt x="0" y="1441"/>
                    </a:lnTo>
                    <a:cubicBezTo>
                      <a:pt x="0" y="466"/>
                      <a:pt x="0" y="466"/>
                      <a:pt x="0" y="466"/>
                    </a:cubicBezTo>
                    <a:cubicBezTo>
                      <a:pt x="0" y="466"/>
                      <a:pt x="264" y="401"/>
                      <a:pt x="329" y="186"/>
                    </a:cubicBezTo>
                    <a:cubicBezTo>
                      <a:pt x="351" y="86"/>
                      <a:pt x="351" y="0"/>
                      <a:pt x="351" y="0"/>
                    </a:cubicBezTo>
                    <a:cubicBezTo>
                      <a:pt x="351" y="0"/>
                      <a:pt x="932" y="193"/>
                      <a:pt x="1061" y="401"/>
                    </a:cubicBezTo>
                    <a:cubicBezTo>
                      <a:pt x="1168" y="717"/>
                      <a:pt x="1197" y="1441"/>
                      <a:pt x="1197" y="1441"/>
                    </a:cubicBezTo>
                    <a:lnTo>
                      <a:pt x="0" y="1441"/>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7" name="Freeform 1498">
                <a:extLst>
                  <a:ext uri="{FF2B5EF4-FFF2-40B4-BE49-F238E27FC236}">
                    <a16:creationId xmlns:a16="http://schemas.microsoft.com/office/drawing/2014/main" id="{22397D53-7A7A-4A7D-91D8-7C4393F3CF53}"/>
                  </a:ext>
                </a:extLst>
              </p:cNvPr>
              <p:cNvSpPr>
                <a:spLocks noChangeArrowheads="1"/>
              </p:cNvSpPr>
              <p:nvPr/>
            </p:nvSpPr>
            <p:spPr bwMode="auto">
              <a:xfrm>
                <a:off x="5381565" y="4440634"/>
                <a:ext cx="66668" cy="25400"/>
              </a:xfrm>
              <a:custGeom>
                <a:avLst/>
                <a:gdLst>
                  <a:gd name="T0" fmla="*/ 4535200 w 488"/>
                  <a:gd name="T1" fmla="*/ 3413463 h 188"/>
                  <a:gd name="T2" fmla="*/ 4535200 w 488"/>
                  <a:gd name="T3" fmla="*/ 3413463 h 188"/>
                  <a:gd name="T4" fmla="*/ 9089116 w 488"/>
                  <a:gd name="T5" fmla="*/ 0 h 188"/>
                  <a:gd name="T6" fmla="*/ 0 w 488"/>
                  <a:gd name="T7" fmla="*/ 0 h 188"/>
                  <a:gd name="T8" fmla="*/ 4535200 w 488"/>
                  <a:gd name="T9" fmla="*/ 3413463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3" y="187"/>
                    </a:moveTo>
                    <a:lnTo>
                      <a:pt x="243" y="187"/>
                    </a:lnTo>
                    <a:cubicBezTo>
                      <a:pt x="379" y="187"/>
                      <a:pt x="487" y="101"/>
                      <a:pt x="487" y="0"/>
                    </a:cubicBezTo>
                    <a:cubicBezTo>
                      <a:pt x="0" y="0"/>
                      <a:pt x="0" y="0"/>
                      <a:pt x="0" y="0"/>
                    </a:cubicBezTo>
                    <a:cubicBezTo>
                      <a:pt x="0" y="101"/>
                      <a:pt x="106" y="187"/>
                      <a:pt x="243"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8" name="Freeform 1499">
                <a:extLst>
                  <a:ext uri="{FF2B5EF4-FFF2-40B4-BE49-F238E27FC236}">
                    <a16:creationId xmlns:a16="http://schemas.microsoft.com/office/drawing/2014/main" id="{9A18247B-4098-45A6-966A-EED9B8EBE5C4}"/>
                  </a:ext>
                </a:extLst>
              </p:cNvPr>
              <p:cNvSpPr>
                <a:spLocks noChangeArrowheads="1"/>
              </p:cNvSpPr>
              <p:nvPr/>
            </p:nvSpPr>
            <p:spPr bwMode="auto">
              <a:xfrm>
                <a:off x="5265691" y="4153296"/>
                <a:ext cx="223813" cy="203200"/>
              </a:xfrm>
              <a:custGeom>
                <a:avLst/>
                <a:gdLst>
                  <a:gd name="T0" fmla="*/ 19229413 w 1657"/>
                  <a:gd name="T1" fmla="*/ 0 h 1507"/>
                  <a:gd name="T2" fmla="*/ 19229413 w 1657"/>
                  <a:gd name="T3" fmla="*/ 0 h 1507"/>
                  <a:gd name="T4" fmla="*/ 4177888 w 1657"/>
                  <a:gd name="T5" fmla="*/ 14599387 h 1507"/>
                  <a:gd name="T6" fmla="*/ 7845071 w 1657"/>
                  <a:gd name="T7" fmla="*/ 27380762 h 1507"/>
                  <a:gd name="T8" fmla="*/ 7845071 w 1657"/>
                  <a:gd name="T9" fmla="*/ 24526388 h 1507"/>
                  <a:gd name="T10" fmla="*/ 16729920 w 1657"/>
                  <a:gd name="T11" fmla="*/ 17999313 h 1507"/>
                  <a:gd name="T12" fmla="*/ 27074484 w 1657"/>
                  <a:gd name="T13" fmla="*/ 11217800 h 1507"/>
                  <a:gd name="T14" fmla="*/ 19229413 w 1657"/>
                  <a:gd name="T15" fmla="*/ 0 h 15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7" h="1507">
                    <a:moveTo>
                      <a:pt x="1054" y="0"/>
                    </a:moveTo>
                    <a:lnTo>
                      <a:pt x="1054" y="0"/>
                    </a:lnTo>
                    <a:cubicBezTo>
                      <a:pt x="422" y="0"/>
                      <a:pt x="229" y="552"/>
                      <a:pt x="229" y="803"/>
                    </a:cubicBezTo>
                    <a:cubicBezTo>
                      <a:pt x="0" y="1126"/>
                      <a:pt x="251" y="1405"/>
                      <a:pt x="430" y="1506"/>
                    </a:cubicBezTo>
                    <a:cubicBezTo>
                      <a:pt x="430" y="1449"/>
                      <a:pt x="430" y="1427"/>
                      <a:pt x="430" y="1349"/>
                    </a:cubicBezTo>
                    <a:cubicBezTo>
                      <a:pt x="430" y="1148"/>
                      <a:pt x="623" y="955"/>
                      <a:pt x="917" y="990"/>
                    </a:cubicBezTo>
                    <a:cubicBezTo>
                      <a:pt x="1183" y="1018"/>
                      <a:pt x="1348" y="868"/>
                      <a:pt x="1484" y="617"/>
                    </a:cubicBezTo>
                    <a:cubicBezTo>
                      <a:pt x="1656" y="273"/>
                      <a:pt x="1441" y="0"/>
                      <a:pt x="1054" y="0"/>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59" name="Freeform 1500">
                <a:extLst>
                  <a:ext uri="{FF2B5EF4-FFF2-40B4-BE49-F238E27FC236}">
                    <a16:creationId xmlns:a16="http://schemas.microsoft.com/office/drawing/2014/main" id="{24A2FDBD-9EDB-47E9-ADF0-D9299D687DC9}"/>
                  </a:ext>
                </a:extLst>
              </p:cNvPr>
              <p:cNvSpPr>
                <a:spLocks noChangeArrowheads="1"/>
              </p:cNvSpPr>
              <p:nvPr/>
            </p:nvSpPr>
            <p:spPr bwMode="auto">
              <a:xfrm>
                <a:off x="5462519" y="4169171"/>
                <a:ext cx="88890" cy="161925"/>
              </a:xfrm>
              <a:custGeom>
                <a:avLst/>
                <a:gdLst>
                  <a:gd name="T0" fmla="*/ 0 w 661"/>
                  <a:gd name="T1" fmla="*/ 7325822 h 1198"/>
                  <a:gd name="T2" fmla="*/ 0 w 661"/>
                  <a:gd name="T3" fmla="*/ 7325822 h 1198"/>
                  <a:gd name="T4" fmla="*/ 9874052 w 661"/>
                  <a:gd name="T5" fmla="*/ 21867985 h 1198"/>
                  <a:gd name="T6" fmla="*/ 9874052 w 661"/>
                  <a:gd name="T7" fmla="*/ 9024818 h 1198"/>
                  <a:gd name="T8" fmla="*/ 0 w 661"/>
                  <a:gd name="T9" fmla="*/ 0 h 1198"/>
                  <a:gd name="T10" fmla="*/ 0 w 661"/>
                  <a:gd name="T11" fmla="*/ 7325822 h 1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1" h="1198">
                    <a:moveTo>
                      <a:pt x="0" y="401"/>
                    </a:moveTo>
                    <a:lnTo>
                      <a:pt x="0" y="401"/>
                    </a:lnTo>
                    <a:cubicBezTo>
                      <a:pt x="0" y="401"/>
                      <a:pt x="144" y="1003"/>
                      <a:pt x="546" y="1197"/>
                    </a:cubicBezTo>
                    <a:cubicBezTo>
                      <a:pt x="617" y="659"/>
                      <a:pt x="660" y="774"/>
                      <a:pt x="546" y="494"/>
                    </a:cubicBezTo>
                    <a:cubicBezTo>
                      <a:pt x="431" y="208"/>
                      <a:pt x="0" y="0"/>
                      <a:pt x="0" y="0"/>
                    </a:cubicBezTo>
                    <a:lnTo>
                      <a:pt x="0" y="401"/>
                    </a:ln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0" name="Freeform 1501">
                <a:extLst>
                  <a:ext uri="{FF2B5EF4-FFF2-40B4-BE49-F238E27FC236}">
                    <a16:creationId xmlns:a16="http://schemas.microsoft.com/office/drawing/2014/main" id="{496B5951-2AFC-40D3-898C-655AEFCA65B0}"/>
                  </a:ext>
                </a:extLst>
              </p:cNvPr>
              <p:cNvSpPr>
                <a:spLocks noChangeArrowheads="1"/>
              </p:cNvSpPr>
              <p:nvPr/>
            </p:nvSpPr>
            <p:spPr bwMode="auto">
              <a:xfrm>
                <a:off x="5251404" y="4527946"/>
                <a:ext cx="161907" cy="195263"/>
              </a:xfrm>
              <a:custGeom>
                <a:avLst/>
                <a:gdLst>
                  <a:gd name="T0" fmla="*/ 21863121 w 1198"/>
                  <a:gd name="T1" fmla="*/ 26422523 h 1442"/>
                  <a:gd name="T2" fmla="*/ 21863121 w 1198"/>
                  <a:gd name="T3" fmla="*/ 26422523 h 1442"/>
                  <a:gd name="T4" fmla="*/ 21863121 w 1198"/>
                  <a:gd name="T5" fmla="*/ 2622103 h 1442"/>
                  <a:gd name="T6" fmla="*/ 15452118 w 1198"/>
                  <a:gd name="T7" fmla="*/ 0 h 1442"/>
                  <a:gd name="T8" fmla="*/ 2484016 w 1198"/>
                  <a:gd name="T9" fmla="*/ 7352830 h 1442"/>
                  <a:gd name="T10" fmla="*/ 0 w 1198"/>
                  <a:gd name="T11" fmla="*/ 26422523 h 1442"/>
                  <a:gd name="T12" fmla="*/ 21863121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1197" y="1441"/>
                    </a:moveTo>
                    <a:lnTo>
                      <a:pt x="1197" y="1441"/>
                    </a:lnTo>
                    <a:cubicBezTo>
                      <a:pt x="1197" y="143"/>
                      <a:pt x="1197" y="143"/>
                      <a:pt x="1197" y="143"/>
                    </a:cubicBezTo>
                    <a:cubicBezTo>
                      <a:pt x="846" y="0"/>
                      <a:pt x="846" y="0"/>
                      <a:pt x="846" y="0"/>
                    </a:cubicBezTo>
                    <a:cubicBezTo>
                      <a:pt x="846" y="0"/>
                      <a:pt x="272" y="193"/>
                      <a:pt x="136" y="401"/>
                    </a:cubicBezTo>
                    <a:cubicBezTo>
                      <a:pt x="28" y="717"/>
                      <a:pt x="0" y="1441"/>
                      <a:pt x="0" y="1441"/>
                    </a:cubicBezTo>
                    <a:lnTo>
                      <a:pt x="1197" y="1441"/>
                    </a:ln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1" name="Freeform 1502">
                <a:extLst>
                  <a:ext uri="{FF2B5EF4-FFF2-40B4-BE49-F238E27FC236}">
                    <a16:creationId xmlns:a16="http://schemas.microsoft.com/office/drawing/2014/main" id="{A7139664-C3A5-45C1-A762-0F9E372C5172}"/>
                  </a:ext>
                </a:extLst>
              </p:cNvPr>
              <p:cNvSpPr>
                <a:spLocks noChangeArrowheads="1"/>
              </p:cNvSpPr>
              <p:nvPr/>
            </p:nvSpPr>
            <p:spPr bwMode="auto">
              <a:xfrm>
                <a:off x="5413312" y="4527946"/>
                <a:ext cx="161907" cy="195263"/>
              </a:xfrm>
              <a:custGeom>
                <a:avLst/>
                <a:gdLst>
                  <a:gd name="T0" fmla="*/ 0 w 1198"/>
                  <a:gd name="T1" fmla="*/ 26422523 h 1442"/>
                  <a:gd name="T2" fmla="*/ 0 w 1198"/>
                  <a:gd name="T3" fmla="*/ 26422523 h 1442"/>
                  <a:gd name="T4" fmla="*/ 0 w 1198"/>
                  <a:gd name="T5" fmla="*/ 2622103 h 1442"/>
                  <a:gd name="T6" fmla="*/ 6411004 w 1198"/>
                  <a:gd name="T7" fmla="*/ 0 h 1442"/>
                  <a:gd name="T8" fmla="*/ 19379106 w 1198"/>
                  <a:gd name="T9" fmla="*/ 7352830 h 1442"/>
                  <a:gd name="T10" fmla="*/ 21863121 w 1198"/>
                  <a:gd name="T11" fmla="*/ 26422523 h 1442"/>
                  <a:gd name="T12" fmla="*/ 0 w 1198"/>
                  <a:gd name="T13" fmla="*/ 26422523 h 1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8" h="1442">
                    <a:moveTo>
                      <a:pt x="0" y="1441"/>
                    </a:moveTo>
                    <a:lnTo>
                      <a:pt x="0" y="1441"/>
                    </a:lnTo>
                    <a:cubicBezTo>
                      <a:pt x="0" y="143"/>
                      <a:pt x="0" y="143"/>
                      <a:pt x="0" y="143"/>
                    </a:cubicBezTo>
                    <a:cubicBezTo>
                      <a:pt x="351" y="0"/>
                      <a:pt x="351" y="0"/>
                      <a:pt x="351" y="0"/>
                    </a:cubicBezTo>
                    <a:cubicBezTo>
                      <a:pt x="351" y="0"/>
                      <a:pt x="932" y="193"/>
                      <a:pt x="1061" y="401"/>
                    </a:cubicBezTo>
                    <a:cubicBezTo>
                      <a:pt x="1168" y="717"/>
                      <a:pt x="1197" y="1441"/>
                      <a:pt x="1197" y="1441"/>
                    </a:cubicBezTo>
                    <a:lnTo>
                      <a:pt x="0" y="1441"/>
                    </a:lnTo>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2" name="Freeform 1503">
                <a:extLst>
                  <a:ext uri="{FF2B5EF4-FFF2-40B4-BE49-F238E27FC236}">
                    <a16:creationId xmlns:a16="http://schemas.microsoft.com/office/drawing/2014/main" id="{3B0DA428-C271-4519-9313-CA1B35F408C4}"/>
                  </a:ext>
                </a:extLst>
              </p:cNvPr>
              <p:cNvSpPr>
                <a:spLocks noChangeArrowheads="1"/>
              </p:cNvSpPr>
              <p:nvPr/>
            </p:nvSpPr>
            <p:spPr bwMode="auto">
              <a:xfrm>
                <a:off x="5135530" y="4046934"/>
                <a:ext cx="252385" cy="361950"/>
              </a:xfrm>
              <a:custGeom>
                <a:avLst/>
                <a:gdLst>
                  <a:gd name="T0" fmla="*/ 34136255 w 1865"/>
                  <a:gd name="T1" fmla="*/ 15160079 h 2683"/>
                  <a:gd name="T2" fmla="*/ 34136255 w 1865"/>
                  <a:gd name="T3" fmla="*/ 15160079 h 2683"/>
                  <a:gd name="T4" fmla="*/ 12196759 w 1865"/>
                  <a:gd name="T5" fmla="*/ 11756832 h 2683"/>
                  <a:gd name="T6" fmla="*/ 6684346 w 1865"/>
                  <a:gd name="T7" fmla="*/ 48810637 h 2683"/>
                  <a:gd name="T8" fmla="*/ 15877791 w 1865"/>
                  <a:gd name="T9" fmla="*/ 26771214 h 2683"/>
                  <a:gd name="T10" fmla="*/ 28880287 w 1865"/>
                  <a:gd name="T11" fmla="*/ 17362133 h 2683"/>
                  <a:gd name="T12" fmla="*/ 34136255 w 1865"/>
                  <a:gd name="T13" fmla="*/ 15160079 h 26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5" h="2683">
                    <a:moveTo>
                      <a:pt x="1864" y="833"/>
                    </a:moveTo>
                    <a:lnTo>
                      <a:pt x="1864" y="833"/>
                    </a:lnTo>
                    <a:cubicBezTo>
                      <a:pt x="1864" y="833"/>
                      <a:pt x="1326" y="0"/>
                      <a:pt x="666" y="646"/>
                    </a:cubicBezTo>
                    <a:cubicBezTo>
                      <a:pt x="0" y="1298"/>
                      <a:pt x="768" y="2495"/>
                      <a:pt x="365" y="2682"/>
                    </a:cubicBezTo>
                    <a:cubicBezTo>
                      <a:pt x="803" y="2625"/>
                      <a:pt x="911" y="2008"/>
                      <a:pt x="867" y="1471"/>
                    </a:cubicBezTo>
                    <a:cubicBezTo>
                      <a:pt x="831" y="990"/>
                      <a:pt x="1248" y="753"/>
                      <a:pt x="1577" y="954"/>
                    </a:cubicBezTo>
                    <a:cubicBezTo>
                      <a:pt x="1714" y="1034"/>
                      <a:pt x="1864" y="833"/>
                      <a:pt x="1864" y="833"/>
                    </a:cubicBezTo>
                  </a:path>
                </a:pathLst>
              </a:custGeom>
              <a:solidFill>
                <a:srgbClr val="451A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3" name="Freeform 1504">
                <a:extLst>
                  <a:ext uri="{FF2B5EF4-FFF2-40B4-BE49-F238E27FC236}">
                    <a16:creationId xmlns:a16="http://schemas.microsoft.com/office/drawing/2014/main" id="{BA4209EB-3556-47DE-BBD9-F98286CDD653}"/>
                  </a:ext>
                </a:extLst>
              </p:cNvPr>
              <p:cNvSpPr>
                <a:spLocks noChangeArrowheads="1"/>
              </p:cNvSpPr>
              <p:nvPr/>
            </p:nvSpPr>
            <p:spPr bwMode="auto">
              <a:xfrm>
                <a:off x="5352993" y="4527946"/>
                <a:ext cx="60318" cy="66675"/>
              </a:xfrm>
              <a:custGeom>
                <a:avLst/>
                <a:gdLst>
                  <a:gd name="T0" fmla="*/ 8139278 w 446"/>
                  <a:gd name="T1" fmla="*/ 2669459 h 488"/>
                  <a:gd name="T2" fmla="*/ 1573001 w 446"/>
                  <a:gd name="T3" fmla="*/ 0 h 488"/>
                  <a:gd name="T4" fmla="*/ 0 w 446"/>
                  <a:gd name="T5" fmla="*/ 1736146 h 488"/>
                  <a:gd name="T6" fmla="*/ 3273942 w 446"/>
                  <a:gd name="T7" fmla="*/ 9091027 h 488"/>
                  <a:gd name="T8" fmla="*/ 8139278 w 446"/>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488">
                    <a:moveTo>
                      <a:pt x="445" y="143"/>
                    </a:moveTo>
                    <a:lnTo>
                      <a:pt x="86" y="0"/>
                    </a:lnTo>
                    <a:lnTo>
                      <a:pt x="0" y="93"/>
                    </a:lnTo>
                    <a:lnTo>
                      <a:pt x="179" y="487"/>
                    </a:lnTo>
                    <a:lnTo>
                      <a:pt x="445"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64" name="Freeform 1505">
                <a:extLst>
                  <a:ext uri="{FF2B5EF4-FFF2-40B4-BE49-F238E27FC236}">
                    <a16:creationId xmlns:a16="http://schemas.microsoft.com/office/drawing/2014/main" id="{B1BE8908-9F6A-4FF2-A8A5-C19CAE5FD972}"/>
                  </a:ext>
                </a:extLst>
              </p:cNvPr>
              <p:cNvSpPr>
                <a:spLocks noChangeArrowheads="1"/>
              </p:cNvSpPr>
              <p:nvPr/>
            </p:nvSpPr>
            <p:spPr bwMode="auto">
              <a:xfrm>
                <a:off x="5413312" y="4527946"/>
                <a:ext cx="61906" cy="66675"/>
              </a:xfrm>
              <a:custGeom>
                <a:avLst/>
                <a:gdLst>
                  <a:gd name="T0" fmla="*/ 0 w 453"/>
                  <a:gd name="T1" fmla="*/ 2669459 h 488"/>
                  <a:gd name="T2" fmla="*/ 6816493 w 453"/>
                  <a:gd name="T3" fmla="*/ 0 h 488"/>
                  <a:gd name="T4" fmla="*/ 8441218 w 453"/>
                  <a:gd name="T5" fmla="*/ 1736146 h 488"/>
                  <a:gd name="T6" fmla="*/ 5079708 w 453"/>
                  <a:gd name="T7" fmla="*/ 9091027 h 488"/>
                  <a:gd name="T8" fmla="*/ 0 w 453"/>
                  <a:gd name="T9" fmla="*/ 2669459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88">
                    <a:moveTo>
                      <a:pt x="0" y="143"/>
                    </a:moveTo>
                    <a:lnTo>
                      <a:pt x="365" y="0"/>
                    </a:lnTo>
                    <a:lnTo>
                      <a:pt x="452" y="93"/>
                    </a:lnTo>
                    <a:lnTo>
                      <a:pt x="272" y="487"/>
                    </a:lnTo>
                    <a:lnTo>
                      <a:pt x="0" y="14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grpSp>
        <p:grpSp>
          <p:nvGrpSpPr>
            <p:cNvPr id="28" name="Group 9709">
              <a:extLst>
                <a:ext uri="{FF2B5EF4-FFF2-40B4-BE49-F238E27FC236}">
                  <a16:creationId xmlns:a16="http://schemas.microsoft.com/office/drawing/2014/main" id="{BDA13237-DC41-440F-8198-D78FFE5A2053}"/>
                </a:ext>
              </a:extLst>
            </p:cNvPr>
            <p:cNvGrpSpPr>
              <a:grpSpLocks/>
            </p:cNvGrpSpPr>
            <p:nvPr/>
          </p:nvGrpSpPr>
          <p:grpSpPr bwMode="auto">
            <a:xfrm>
              <a:off x="1258307" y="2995172"/>
              <a:ext cx="503879" cy="588266"/>
              <a:chOff x="6009237" y="4066578"/>
              <a:chExt cx="543250" cy="656631"/>
            </a:xfrm>
          </p:grpSpPr>
          <p:sp>
            <p:nvSpPr>
              <p:cNvPr id="30" name="Freeform 1420">
                <a:extLst>
                  <a:ext uri="{FF2B5EF4-FFF2-40B4-BE49-F238E27FC236}">
                    <a16:creationId xmlns:a16="http://schemas.microsoft.com/office/drawing/2014/main" id="{9F42880C-3E01-4E17-88D0-217C0E1E366A}"/>
                  </a:ext>
                </a:extLst>
              </p:cNvPr>
              <p:cNvSpPr>
                <a:spLocks noChangeArrowheads="1"/>
              </p:cNvSpPr>
              <p:nvPr/>
            </p:nvSpPr>
            <p:spPr bwMode="auto">
              <a:xfrm>
                <a:off x="6009237" y="4066578"/>
                <a:ext cx="543250" cy="655039"/>
              </a:xfrm>
              <a:custGeom>
                <a:avLst/>
                <a:gdLst>
                  <a:gd name="T0" fmla="*/ 88696505 w 4862"/>
                  <a:gd name="T1" fmla="*/ 44089008 h 4856"/>
                  <a:gd name="T2" fmla="*/ 88696505 w 4862"/>
                  <a:gd name="T3" fmla="*/ 44089008 h 4856"/>
                  <a:gd name="T4" fmla="*/ 44339135 w 4862"/>
                  <a:gd name="T5" fmla="*/ 0 h 4856"/>
                  <a:gd name="T6" fmla="*/ 0 w 4862"/>
                  <a:gd name="T7" fmla="*/ 44089008 h 4856"/>
                  <a:gd name="T8" fmla="*/ 44339135 w 4862"/>
                  <a:gd name="T9" fmla="*/ 88341775 h 4856"/>
                  <a:gd name="T10" fmla="*/ 88696505 w 4862"/>
                  <a:gd name="T11" fmla="*/ 44089008 h 48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62" h="4856">
                    <a:moveTo>
                      <a:pt x="4861" y="2423"/>
                    </a:moveTo>
                    <a:lnTo>
                      <a:pt x="4861" y="2423"/>
                    </a:lnTo>
                    <a:cubicBezTo>
                      <a:pt x="4861" y="1083"/>
                      <a:pt x="3771" y="0"/>
                      <a:pt x="2430" y="0"/>
                    </a:cubicBezTo>
                    <a:cubicBezTo>
                      <a:pt x="1090" y="0"/>
                      <a:pt x="0" y="1083"/>
                      <a:pt x="0" y="2423"/>
                    </a:cubicBezTo>
                    <a:cubicBezTo>
                      <a:pt x="0" y="3764"/>
                      <a:pt x="1090" y="4855"/>
                      <a:pt x="2430" y="4855"/>
                    </a:cubicBezTo>
                    <a:cubicBezTo>
                      <a:pt x="3771" y="4855"/>
                      <a:pt x="4861" y="3764"/>
                      <a:pt x="486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1" name="Freeform 1421">
                <a:extLst>
                  <a:ext uri="{FF2B5EF4-FFF2-40B4-BE49-F238E27FC236}">
                    <a16:creationId xmlns:a16="http://schemas.microsoft.com/office/drawing/2014/main" id="{89885069-3992-4ED0-85E3-75C4C371AF5F}"/>
                  </a:ext>
                </a:extLst>
              </p:cNvPr>
              <p:cNvSpPr>
                <a:spLocks noChangeArrowheads="1"/>
              </p:cNvSpPr>
              <p:nvPr/>
            </p:nvSpPr>
            <p:spPr bwMode="auto">
              <a:xfrm>
                <a:off x="6278086" y="4066581"/>
                <a:ext cx="232652" cy="655039"/>
              </a:xfrm>
              <a:custGeom>
                <a:avLst/>
                <a:gdLst>
                  <a:gd name="T0" fmla="*/ 44320903 w 2432"/>
                  <a:gd name="T1" fmla="*/ 44089008 h 4856"/>
                  <a:gd name="T2" fmla="*/ 44320903 w 2432"/>
                  <a:gd name="T3" fmla="*/ 44089008 h 4856"/>
                  <a:gd name="T4" fmla="*/ 0 w 2432"/>
                  <a:gd name="T5" fmla="*/ 0 h 4856"/>
                  <a:gd name="T6" fmla="*/ 0 w 2432"/>
                  <a:gd name="T7" fmla="*/ 88341775 h 4856"/>
                  <a:gd name="T8" fmla="*/ 44320903 w 2432"/>
                  <a:gd name="T9" fmla="*/ 44089008 h 48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2" h="4856">
                    <a:moveTo>
                      <a:pt x="2431" y="2423"/>
                    </a:moveTo>
                    <a:lnTo>
                      <a:pt x="2431" y="2423"/>
                    </a:lnTo>
                    <a:cubicBezTo>
                      <a:pt x="2431" y="1083"/>
                      <a:pt x="1341" y="0"/>
                      <a:pt x="0" y="0"/>
                    </a:cubicBezTo>
                    <a:cubicBezTo>
                      <a:pt x="0" y="4855"/>
                      <a:pt x="0" y="4855"/>
                      <a:pt x="0" y="4855"/>
                    </a:cubicBezTo>
                    <a:cubicBezTo>
                      <a:pt x="1341" y="4855"/>
                      <a:pt x="2431" y="3764"/>
                      <a:pt x="2431" y="2423"/>
                    </a:cubicBezTo>
                  </a:path>
                </a:pathLst>
              </a:custGeom>
              <a:solidFill>
                <a:srgbClr val="A32F25"/>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2" name="Freeform 1422">
                <a:extLst>
                  <a:ext uri="{FF2B5EF4-FFF2-40B4-BE49-F238E27FC236}">
                    <a16:creationId xmlns:a16="http://schemas.microsoft.com/office/drawing/2014/main" id="{466931C9-1915-4AFA-9B05-F8734D101747}"/>
                  </a:ext>
                </a:extLst>
              </p:cNvPr>
              <p:cNvSpPr>
                <a:spLocks noChangeArrowheads="1"/>
              </p:cNvSpPr>
              <p:nvPr/>
            </p:nvSpPr>
            <p:spPr bwMode="auto">
              <a:xfrm>
                <a:off x="6106744" y="4314604"/>
                <a:ext cx="172914" cy="319570"/>
              </a:xfrm>
              <a:custGeom>
                <a:avLst/>
                <a:gdLst>
                  <a:gd name="T0" fmla="*/ 23505692 w 1271"/>
                  <a:gd name="T1" fmla="*/ 43018054 h 2373"/>
                  <a:gd name="T2" fmla="*/ 23505692 w 1271"/>
                  <a:gd name="T3" fmla="*/ 43018054 h 2373"/>
                  <a:gd name="T4" fmla="*/ 7440336 w 1271"/>
                  <a:gd name="T5" fmla="*/ 43018054 h 2373"/>
                  <a:gd name="T6" fmla="*/ 3720168 w 1271"/>
                  <a:gd name="T7" fmla="*/ 25607751 h 2373"/>
                  <a:gd name="T8" fmla="*/ 10901473 w 1271"/>
                  <a:gd name="T9" fmla="*/ 0 h 2373"/>
                  <a:gd name="T10" fmla="*/ 23505692 w 1271"/>
                  <a:gd name="T11" fmla="*/ 0 h 2373"/>
                  <a:gd name="T12" fmla="*/ 23505692 w 1271"/>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1" h="2373">
                    <a:moveTo>
                      <a:pt x="1270" y="2372"/>
                    </a:moveTo>
                    <a:lnTo>
                      <a:pt x="1270" y="2372"/>
                    </a:lnTo>
                    <a:cubicBezTo>
                      <a:pt x="402" y="2372"/>
                      <a:pt x="402" y="2372"/>
                      <a:pt x="402" y="2372"/>
                    </a:cubicBezTo>
                    <a:cubicBezTo>
                      <a:pt x="402" y="2372"/>
                      <a:pt x="0" y="1985"/>
                      <a:pt x="201" y="1412"/>
                    </a:cubicBezTo>
                    <a:cubicBezTo>
                      <a:pt x="402" y="838"/>
                      <a:pt x="574" y="609"/>
                      <a:pt x="589" y="0"/>
                    </a:cubicBezTo>
                    <a:cubicBezTo>
                      <a:pt x="1191" y="0"/>
                      <a:pt x="1270" y="0"/>
                      <a:pt x="1270" y="0"/>
                    </a:cubicBezTo>
                    <a:lnTo>
                      <a:pt x="127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3" name="Freeform 1423">
                <a:extLst>
                  <a:ext uri="{FF2B5EF4-FFF2-40B4-BE49-F238E27FC236}">
                    <a16:creationId xmlns:a16="http://schemas.microsoft.com/office/drawing/2014/main" id="{8604D1AB-ED3C-4675-8BDE-38A5C350D51B}"/>
                  </a:ext>
                </a:extLst>
              </p:cNvPr>
              <p:cNvSpPr>
                <a:spLocks noChangeArrowheads="1"/>
              </p:cNvSpPr>
              <p:nvPr/>
            </p:nvSpPr>
            <p:spPr bwMode="auto">
              <a:xfrm>
                <a:off x="6276486" y="4314604"/>
                <a:ext cx="171328" cy="319570"/>
              </a:xfrm>
              <a:custGeom>
                <a:avLst/>
                <a:gdLst>
                  <a:gd name="T0" fmla="*/ 0 w 1269"/>
                  <a:gd name="T1" fmla="*/ 43018054 h 2373"/>
                  <a:gd name="T2" fmla="*/ 0 w 1269"/>
                  <a:gd name="T3" fmla="*/ 43018054 h 2373"/>
                  <a:gd name="T4" fmla="*/ 15803489 w 1269"/>
                  <a:gd name="T5" fmla="*/ 43018054 h 2373"/>
                  <a:gd name="T6" fmla="*/ 19449036 w 1269"/>
                  <a:gd name="T7" fmla="*/ 25607751 h 2373"/>
                  <a:gd name="T8" fmla="*/ 12394885 w 1269"/>
                  <a:gd name="T9" fmla="*/ 0 h 2373"/>
                  <a:gd name="T10" fmla="*/ 0 w 1269"/>
                  <a:gd name="T11" fmla="*/ 0 h 2373"/>
                  <a:gd name="T12" fmla="*/ 0 w 1269"/>
                  <a:gd name="T13" fmla="*/ 43018054 h 23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9" h="2373">
                    <a:moveTo>
                      <a:pt x="0" y="2372"/>
                    </a:moveTo>
                    <a:lnTo>
                      <a:pt x="0" y="2372"/>
                    </a:lnTo>
                    <a:cubicBezTo>
                      <a:pt x="867" y="2372"/>
                      <a:pt x="867" y="2372"/>
                      <a:pt x="867" y="2372"/>
                    </a:cubicBezTo>
                    <a:cubicBezTo>
                      <a:pt x="867" y="2372"/>
                      <a:pt x="1268" y="1985"/>
                      <a:pt x="1067" y="1412"/>
                    </a:cubicBezTo>
                    <a:cubicBezTo>
                      <a:pt x="867" y="838"/>
                      <a:pt x="688" y="609"/>
                      <a:pt x="680" y="0"/>
                    </a:cubicBezTo>
                    <a:cubicBezTo>
                      <a:pt x="78" y="0"/>
                      <a:pt x="0" y="0"/>
                      <a:pt x="0" y="0"/>
                    </a:cubicBezTo>
                    <a:lnTo>
                      <a:pt x="0" y="2372"/>
                    </a:ln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4" name="Freeform 1424">
                <a:extLst>
                  <a:ext uri="{FF2B5EF4-FFF2-40B4-BE49-F238E27FC236}">
                    <a16:creationId xmlns:a16="http://schemas.microsoft.com/office/drawing/2014/main" id="{F6576622-A5AE-467B-B9CC-AEE46D025D88}"/>
                  </a:ext>
                </a:extLst>
              </p:cNvPr>
              <p:cNvSpPr>
                <a:spLocks noChangeArrowheads="1"/>
              </p:cNvSpPr>
              <p:nvPr/>
            </p:nvSpPr>
            <p:spPr bwMode="auto">
              <a:xfrm>
                <a:off x="6135299" y="4134946"/>
                <a:ext cx="287133" cy="287771"/>
              </a:xfrm>
              <a:custGeom>
                <a:avLst/>
                <a:gdLst>
                  <a:gd name="T0" fmla="*/ 38797833 w 2124"/>
                  <a:gd name="T1" fmla="*/ 19348312 h 2131"/>
                  <a:gd name="T2" fmla="*/ 38797833 w 2124"/>
                  <a:gd name="T3" fmla="*/ 19348312 h 2131"/>
                  <a:gd name="T4" fmla="*/ 19408109 w 2124"/>
                  <a:gd name="T5" fmla="*/ 0 h 2131"/>
                  <a:gd name="T6" fmla="*/ 0 w 2124"/>
                  <a:gd name="T7" fmla="*/ 19348312 h 2131"/>
                  <a:gd name="T8" fmla="*/ 19408109 w 2124"/>
                  <a:gd name="T9" fmla="*/ 38842468 h 2131"/>
                  <a:gd name="T10" fmla="*/ 38797833 w 2124"/>
                  <a:gd name="T11" fmla="*/ 19348312 h 2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4" h="2131">
                    <a:moveTo>
                      <a:pt x="2123" y="1061"/>
                    </a:moveTo>
                    <a:lnTo>
                      <a:pt x="2123" y="1061"/>
                    </a:lnTo>
                    <a:cubicBezTo>
                      <a:pt x="2123" y="481"/>
                      <a:pt x="1649" y="0"/>
                      <a:pt x="1062" y="0"/>
                    </a:cubicBezTo>
                    <a:cubicBezTo>
                      <a:pt x="474" y="0"/>
                      <a:pt x="0" y="481"/>
                      <a:pt x="0" y="1061"/>
                    </a:cubicBezTo>
                    <a:cubicBezTo>
                      <a:pt x="0" y="1649"/>
                      <a:pt x="474" y="2130"/>
                      <a:pt x="1062" y="2130"/>
                    </a:cubicBezTo>
                    <a:cubicBezTo>
                      <a:pt x="1649" y="2130"/>
                      <a:pt x="2123" y="1649"/>
                      <a:pt x="2123" y="106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5" name="Freeform 1425">
                <a:extLst>
                  <a:ext uri="{FF2B5EF4-FFF2-40B4-BE49-F238E27FC236}">
                    <a16:creationId xmlns:a16="http://schemas.microsoft.com/office/drawing/2014/main" id="{97609D7D-A75D-40A9-AF42-9C01540D68F9}"/>
                  </a:ext>
                </a:extLst>
              </p:cNvPr>
              <p:cNvSpPr>
                <a:spLocks noChangeArrowheads="1"/>
              </p:cNvSpPr>
              <p:nvPr/>
            </p:nvSpPr>
            <p:spPr bwMode="auto">
              <a:xfrm>
                <a:off x="6230481" y="4481544"/>
                <a:ext cx="95182" cy="241665"/>
              </a:xfrm>
              <a:custGeom>
                <a:avLst/>
                <a:gdLst>
                  <a:gd name="T0" fmla="*/ 12724133 w 711"/>
                  <a:gd name="T1" fmla="*/ 14206074 h 1793"/>
                  <a:gd name="T2" fmla="*/ 6290446 w 711"/>
                  <a:gd name="T3" fmla="*/ 32554014 h 1793"/>
                  <a:gd name="T4" fmla="*/ 0 w 711"/>
                  <a:gd name="T5" fmla="*/ 14206074 h 1793"/>
                  <a:gd name="T6" fmla="*/ 0 w 711"/>
                  <a:gd name="T7" fmla="*/ 0 h 1793"/>
                  <a:gd name="T8" fmla="*/ 12724133 w 711"/>
                  <a:gd name="T9" fmla="*/ 0 h 1793"/>
                  <a:gd name="T10" fmla="*/ 12724133 w 711"/>
                  <a:gd name="T11" fmla="*/ 14206074 h 17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1" h="1793">
                    <a:moveTo>
                      <a:pt x="710" y="782"/>
                    </a:moveTo>
                    <a:lnTo>
                      <a:pt x="351" y="1792"/>
                    </a:lnTo>
                    <a:lnTo>
                      <a:pt x="0" y="782"/>
                    </a:lnTo>
                    <a:lnTo>
                      <a:pt x="0" y="0"/>
                    </a:lnTo>
                    <a:lnTo>
                      <a:pt x="710" y="0"/>
                    </a:lnTo>
                    <a:lnTo>
                      <a:pt x="710" y="782"/>
                    </a:lnTo>
                  </a:path>
                </a:pathLst>
              </a:custGeom>
              <a:solidFill>
                <a:srgbClr val="EAC8AE"/>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6" name="Freeform 1426">
                <a:extLst>
                  <a:ext uri="{FF2B5EF4-FFF2-40B4-BE49-F238E27FC236}">
                    <a16:creationId xmlns:a16="http://schemas.microsoft.com/office/drawing/2014/main" id="{0868565E-4B73-4249-8B36-BA44C48644D7}"/>
                  </a:ext>
                </a:extLst>
              </p:cNvPr>
              <p:cNvSpPr>
                <a:spLocks noChangeArrowheads="1"/>
              </p:cNvSpPr>
              <p:nvPr/>
            </p:nvSpPr>
            <p:spPr bwMode="auto">
              <a:xfrm>
                <a:off x="6157508" y="4190592"/>
                <a:ext cx="122150" cy="319570"/>
              </a:xfrm>
              <a:custGeom>
                <a:avLst/>
                <a:gdLst>
                  <a:gd name="T0" fmla="*/ 16596893 w 898"/>
                  <a:gd name="T1" fmla="*/ 0 h 2367"/>
                  <a:gd name="T2" fmla="*/ 16596893 w 898"/>
                  <a:gd name="T3" fmla="*/ 0 h 2367"/>
                  <a:gd name="T4" fmla="*/ 0 w 898"/>
                  <a:gd name="T5" fmla="*/ 20251179 h 2367"/>
                  <a:gd name="T6" fmla="*/ 5310260 w 898"/>
                  <a:gd name="T7" fmla="*/ 36309876 h 2367"/>
                  <a:gd name="T8" fmla="*/ 16596893 w 898"/>
                  <a:gd name="T9" fmla="*/ 43127099 h 2367"/>
                  <a:gd name="T10" fmla="*/ 16596893 w 898"/>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8" h="2367">
                    <a:moveTo>
                      <a:pt x="897" y="0"/>
                    </a:moveTo>
                    <a:lnTo>
                      <a:pt x="897" y="0"/>
                    </a:lnTo>
                    <a:cubicBezTo>
                      <a:pt x="552" y="0"/>
                      <a:pt x="0" y="193"/>
                      <a:pt x="0" y="1111"/>
                    </a:cubicBezTo>
                    <a:cubicBezTo>
                      <a:pt x="0" y="1641"/>
                      <a:pt x="208" y="1892"/>
                      <a:pt x="287" y="1992"/>
                    </a:cubicBezTo>
                    <a:cubicBezTo>
                      <a:pt x="352" y="2079"/>
                      <a:pt x="710" y="2366"/>
                      <a:pt x="897" y="2366"/>
                    </a:cubicBezTo>
                    <a:cubicBezTo>
                      <a:pt x="897" y="1434"/>
                      <a:pt x="897" y="0"/>
                      <a:pt x="897" y="0"/>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7" name="Freeform 1427">
                <a:extLst>
                  <a:ext uri="{FF2B5EF4-FFF2-40B4-BE49-F238E27FC236}">
                    <a16:creationId xmlns:a16="http://schemas.microsoft.com/office/drawing/2014/main" id="{8AEA1338-5B71-45D3-BAC4-86B7D6ED0DEF}"/>
                  </a:ext>
                </a:extLst>
              </p:cNvPr>
              <p:cNvSpPr>
                <a:spLocks noChangeArrowheads="1"/>
              </p:cNvSpPr>
              <p:nvPr/>
            </p:nvSpPr>
            <p:spPr bwMode="auto">
              <a:xfrm>
                <a:off x="6132126" y="4327324"/>
                <a:ext cx="53937" cy="76315"/>
              </a:xfrm>
              <a:custGeom>
                <a:avLst/>
                <a:gdLst>
                  <a:gd name="T0" fmla="*/ 250814 w 403"/>
                  <a:gd name="T1" fmla="*/ 5718048 h 561"/>
                  <a:gd name="T2" fmla="*/ 250814 w 403"/>
                  <a:gd name="T3" fmla="*/ 5718048 h 561"/>
                  <a:gd name="T4" fmla="*/ 3080967 w 403"/>
                  <a:gd name="T5" fmla="*/ 259008 h 561"/>
                  <a:gd name="T6" fmla="*/ 6932310 w 403"/>
                  <a:gd name="T7" fmla="*/ 4774381 h 561"/>
                  <a:gd name="T8" fmla="*/ 4102023 w 403"/>
                  <a:gd name="T9" fmla="*/ 10085279 h 561"/>
                  <a:gd name="T10" fmla="*/ 250814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14" y="309"/>
                    </a:moveTo>
                    <a:lnTo>
                      <a:pt x="14" y="309"/>
                    </a:lnTo>
                    <a:cubicBezTo>
                      <a:pt x="0" y="158"/>
                      <a:pt x="71" y="28"/>
                      <a:pt x="172" y="14"/>
                    </a:cubicBezTo>
                    <a:cubicBezTo>
                      <a:pt x="272" y="0"/>
                      <a:pt x="373" y="108"/>
                      <a:pt x="387" y="258"/>
                    </a:cubicBezTo>
                    <a:cubicBezTo>
                      <a:pt x="402" y="402"/>
                      <a:pt x="330" y="538"/>
                      <a:pt x="229" y="545"/>
                    </a:cubicBezTo>
                    <a:cubicBezTo>
                      <a:pt x="129" y="560"/>
                      <a:pt x="36" y="452"/>
                      <a:pt x="14" y="309"/>
                    </a:cubicBezTo>
                  </a:path>
                </a:pathLst>
              </a:custGeom>
              <a:solidFill>
                <a:srgbClr val="F2D8BC"/>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8" name="Freeform 1428">
                <a:extLst>
                  <a:ext uri="{FF2B5EF4-FFF2-40B4-BE49-F238E27FC236}">
                    <a16:creationId xmlns:a16="http://schemas.microsoft.com/office/drawing/2014/main" id="{FA8BC06F-964E-4641-973D-154D19ACBB18}"/>
                  </a:ext>
                </a:extLst>
              </p:cNvPr>
              <p:cNvSpPr>
                <a:spLocks noChangeArrowheads="1"/>
              </p:cNvSpPr>
              <p:nvPr/>
            </p:nvSpPr>
            <p:spPr bwMode="auto">
              <a:xfrm>
                <a:off x="6278072" y="4190592"/>
                <a:ext cx="120564" cy="319570"/>
              </a:xfrm>
              <a:custGeom>
                <a:avLst/>
                <a:gdLst>
                  <a:gd name="T0" fmla="*/ 0 w 897"/>
                  <a:gd name="T1" fmla="*/ 0 h 2367"/>
                  <a:gd name="T2" fmla="*/ 0 w 897"/>
                  <a:gd name="T3" fmla="*/ 0 h 2367"/>
                  <a:gd name="T4" fmla="*/ 16186759 w 897"/>
                  <a:gd name="T5" fmla="*/ 20251179 h 2367"/>
                  <a:gd name="T6" fmla="*/ 11019980 w 897"/>
                  <a:gd name="T7" fmla="*/ 36309876 h 2367"/>
                  <a:gd name="T8" fmla="*/ 0 w 897"/>
                  <a:gd name="T9" fmla="*/ 43127099 h 2367"/>
                  <a:gd name="T10" fmla="*/ 0 w 897"/>
                  <a:gd name="T11" fmla="*/ 0 h 23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2367">
                    <a:moveTo>
                      <a:pt x="0" y="0"/>
                    </a:moveTo>
                    <a:lnTo>
                      <a:pt x="0" y="0"/>
                    </a:lnTo>
                    <a:cubicBezTo>
                      <a:pt x="344" y="0"/>
                      <a:pt x="896" y="193"/>
                      <a:pt x="896" y="1111"/>
                    </a:cubicBezTo>
                    <a:cubicBezTo>
                      <a:pt x="896" y="1641"/>
                      <a:pt x="688" y="1892"/>
                      <a:pt x="610" y="1992"/>
                    </a:cubicBezTo>
                    <a:cubicBezTo>
                      <a:pt x="545" y="2079"/>
                      <a:pt x="186" y="2366"/>
                      <a:pt x="0" y="2366"/>
                    </a:cubicBezTo>
                    <a:cubicBezTo>
                      <a:pt x="0" y="1434"/>
                      <a:pt x="0" y="0"/>
                      <a:pt x="0" y="0"/>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39" name="Freeform 1429">
                <a:extLst>
                  <a:ext uri="{FF2B5EF4-FFF2-40B4-BE49-F238E27FC236}">
                    <a16:creationId xmlns:a16="http://schemas.microsoft.com/office/drawing/2014/main" id="{2AEB7A2A-1BE7-4E65-8031-948BD978A653}"/>
                  </a:ext>
                </a:extLst>
              </p:cNvPr>
              <p:cNvSpPr>
                <a:spLocks noChangeArrowheads="1"/>
              </p:cNvSpPr>
              <p:nvPr/>
            </p:nvSpPr>
            <p:spPr bwMode="auto">
              <a:xfrm>
                <a:off x="6370082" y="4327324"/>
                <a:ext cx="53937" cy="76315"/>
              </a:xfrm>
              <a:custGeom>
                <a:avLst/>
                <a:gdLst>
                  <a:gd name="T0" fmla="*/ 6932310 w 403"/>
                  <a:gd name="T1" fmla="*/ 5718048 h 561"/>
                  <a:gd name="T2" fmla="*/ 6932310 w 403"/>
                  <a:gd name="T3" fmla="*/ 5718048 h 561"/>
                  <a:gd name="T4" fmla="*/ 4102023 w 403"/>
                  <a:gd name="T5" fmla="*/ 259008 h 561"/>
                  <a:gd name="T6" fmla="*/ 376221 w 403"/>
                  <a:gd name="T7" fmla="*/ 4774381 h 561"/>
                  <a:gd name="T8" fmla="*/ 3080967 w 403"/>
                  <a:gd name="T9" fmla="*/ 10085279 h 561"/>
                  <a:gd name="T10" fmla="*/ 6932310 w 403"/>
                  <a:gd name="T11" fmla="*/ 5718048 h 5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 h="561">
                    <a:moveTo>
                      <a:pt x="387" y="309"/>
                    </a:moveTo>
                    <a:lnTo>
                      <a:pt x="387" y="309"/>
                    </a:lnTo>
                    <a:cubicBezTo>
                      <a:pt x="402" y="158"/>
                      <a:pt x="329" y="28"/>
                      <a:pt x="229" y="14"/>
                    </a:cubicBezTo>
                    <a:cubicBezTo>
                      <a:pt x="129" y="0"/>
                      <a:pt x="36" y="108"/>
                      <a:pt x="21" y="258"/>
                    </a:cubicBezTo>
                    <a:cubicBezTo>
                      <a:pt x="0" y="402"/>
                      <a:pt x="71" y="538"/>
                      <a:pt x="172" y="545"/>
                    </a:cubicBezTo>
                    <a:cubicBezTo>
                      <a:pt x="279" y="560"/>
                      <a:pt x="372" y="452"/>
                      <a:pt x="387" y="309"/>
                    </a:cubicBezTo>
                  </a:path>
                </a:pathLst>
              </a:custGeom>
              <a:solidFill>
                <a:srgbClr val="E9C0A7"/>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0" name="Freeform 1430">
                <a:extLst>
                  <a:ext uri="{FF2B5EF4-FFF2-40B4-BE49-F238E27FC236}">
                    <a16:creationId xmlns:a16="http://schemas.microsoft.com/office/drawing/2014/main" id="{18EAD66C-CD06-432E-9664-9DB351A435E7}"/>
                  </a:ext>
                </a:extLst>
              </p:cNvPr>
              <p:cNvSpPr>
                <a:spLocks noChangeArrowheads="1"/>
              </p:cNvSpPr>
              <p:nvPr/>
            </p:nvSpPr>
            <p:spPr bwMode="auto">
              <a:xfrm>
                <a:off x="6138472" y="4158794"/>
                <a:ext cx="171328" cy="179659"/>
              </a:xfrm>
              <a:custGeom>
                <a:avLst/>
                <a:gdLst>
                  <a:gd name="T0" fmla="*/ 18526627 w 1270"/>
                  <a:gd name="T1" fmla="*/ 143379 h 1342"/>
                  <a:gd name="T2" fmla="*/ 18526627 w 1270"/>
                  <a:gd name="T3" fmla="*/ 143379 h 1342"/>
                  <a:gd name="T4" fmla="*/ 17616700 w 1270"/>
                  <a:gd name="T5" fmla="*/ 0 h 1342"/>
                  <a:gd name="T6" fmla="*/ 4040238 w 1270"/>
                  <a:gd name="T7" fmla="*/ 14409535 h 1342"/>
                  <a:gd name="T8" fmla="*/ 3403222 w 1270"/>
                  <a:gd name="T9" fmla="*/ 24033742 h 1342"/>
                  <a:gd name="T10" fmla="*/ 7825642 w 1270"/>
                  <a:gd name="T11" fmla="*/ 16327148 h 1342"/>
                  <a:gd name="T12" fmla="*/ 19054372 w 1270"/>
                  <a:gd name="T13" fmla="*/ 12473850 h 1342"/>
                  <a:gd name="T14" fmla="*/ 22439516 w 1270"/>
                  <a:gd name="T15" fmla="*/ 3082584 h 1342"/>
                  <a:gd name="T16" fmla="*/ 18526627 w 1270"/>
                  <a:gd name="T17" fmla="*/ 143379 h 1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0" h="1342">
                    <a:moveTo>
                      <a:pt x="1018" y="8"/>
                    </a:moveTo>
                    <a:lnTo>
                      <a:pt x="1018" y="8"/>
                    </a:lnTo>
                    <a:cubicBezTo>
                      <a:pt x="1004" y="0"/>
                      <a:pt x="982" y="0"/>
                      <a:pt x="968" y="0"/>
                    </a:cubicBezTo>
                    <a:cubicBezTo>
                      <a:pt x="968" y="0"/>
                      <a:pt x="380" y="43"/>
                      <a:pt x="222" y="804"/>
                    </a:cubicBezTo>
                    <a:cubicBezTo>
                      <a:pt x="144" y="861"/>
                      <a:pt x="0" y="1090"/>
                      <a:pt x="187" y="1341"/>
                    </a:cubicBezTo>
                    <a:cubicBezTo>
                      <a:pt x="215" y="1126"/>
                      <a:pt x="294" y="975"/>
                      <a:pt x="430" y="911"/>
                    </a:cubicBezTo>
                    <a:cubicBezTo>
                      <a:pt x="667" y="811"/>
                      <a:pt x="767" y="904"/>
                      <a:pt x="1047" y="696"/>
                    </a:cubicBezTo>
                    <a:cubicBezTo>
                      <a:pt x="1211" y="566"/>
                      <a:pt x="1269" y="315"/>
                      <a:pt x="1233" y="172"/>
                    </a:cubicBezTo>
                    <a:cubicBezTo>
                      <a:pt x="1169" y="0"/>
                      <a:pt x="1004" y="8"/>
                      <a:pt x="1018" y="8"/>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1" name="Freeform 1431">
                <a:extLst>
                  <a:ext uri="{FF2B5EF4-FFF2-40B4-BE49-F238E27FC236}">
                    <a16:creationId xmlns:a16="http://schemas.microsoft.com/office/drawing/2014/main" id="{5A37D04D-1B29-4174-BC53-E71D9A53C34A}"/>
                  </a:ext>
                </a:extLst>
              </p:cNvPr>
              <p:cNvSpPr>
                <a:spLocks noChangeArrowheads="1"/>
              </p:cNvSpPr>
              <p:nvPr/>
            </p:nvSpPr>
            <p:spPr bwMode="auto">
              <a:xfrm>
                <a:off x="6273313" y="4177873"/>
                <a:ext cx="152292" cy="158990"/>
              </a:xfrm>
              <a:custGeom>
                <a:avLst/>
                <a:gdLst>
                  <a:gd name="T0" fmla="*/ 3757970 w 1133"/>
                  <a:gd name="T1" fmla="*/ 1282403 h 1183"/>
                  <a:gd name="T2" fmla="*/ 3757970 w 1133"/>
                  <a:gd name="T3" fmla="*/ 1282403 h 1183"/>
                  <a:gd name="T4" fmla="*/ 16585849 w 1133"/>
                  <a:gd name="T5" fmla="*/ 21349548 h 1183"/>
                  <a:gd name="T6" fmla="*/ 3757970 w 1133"/>
                  <a:gd name="T7" fmla="*/ 1282403 h 1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3" h="1183">
                    <a:moveTo>
                      <a:pt x="208" y="71"/>
                    </a:moveTo>
                    <a:lnTo>
                      <a:pt x="208" y="71"/>
                    </a:lnTo>
                    <a:cubicBezTo>
                      <a:pt x="208" y="71"/>
                      <a:pt x="0" y="853"/>
                      <a:pt x="918" y="1182"/>
                    </a:cubicBezTo>
                    <a:cubicBezTo>
                      <a:pt x="1132" y="466"/>
                      <a:pt x="731" y="0"/>
                      <a:pt x="208" y="71"/>
                    </a:cubicBezTo>
                  </a:path>
                </a:pathLst>
              </a:custGeom>
              <a:solidFill>
                <a:srgbClr val="88171A"/>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2" name="Freeform 1432">
                <a:extLst>
                  <a:ext uri="{FF2B5EF4-FFF2-40B4-BE49-F238E27FC236}">
                    <a16:creationId xmlns:a16="http://schemas.microsoft.com/office/drawing/2014/main" id="{8D57B3D9-B80E-4BE1-94C3-BA377C6E2A85}"/>
                  </a:ext>
                </a:extLst>
              </p:cNvPr>
              <p:cNvSpPr>
                <a:spLocks noChangeArrowheads="1"/>
              </p:cNvSpPr>
              <p:nvPr/>
            </p:nvSpPr>
            <p:spPr bwMode="auto">
              <a:xfrm>
                <a:off x="6152749" y="4389330"/>
                <a:ext cx="14278" cy="15899"/>
              </a:xfrm>
              <a:custGeom>
                <a:avLst/>
                <a:gdLst>
                  <a:gd name="T0" fmla="*/ 863573 w 116"/>
                  <a:gd name="T1" fmla="*/ 0 h 115"/>
                  <a:gd name="T2" fmla="*/ 0 w 116"/>
                  <a:gd name="T3" fmla="*/ 1089427 h 115"/>
                  <a:gd name="T4" fmla="*/ 863573 w 116"/>
                  <a:gd name="T5" fmla="*/ 2178993 h 115"/>
                  <a:gd name="T6" fmla="*/ 1742285 w 116"/>
                  <a:gd name="T7" fmla="*/ 1089427 h 115"/>
                  <a:gd name="T8" fmla="*/ 86357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3" name="Freeform 1433">
                <a:extLst>
                  <a:ext uri="{FF2B5EF4-FFF2-40B4-BE49-F238E27FC236}">
                    <a16:creationId xmlns:a16="http://schemas.microsoft.com/office/drawing/2014/main" id="{76E286AC-BE8B-4BED-A3DA-64173C24862E}"/>
                  </a:ext>
                </a:extLst>
              </p:cNvPr>
              <p:cNvSpPr>
                <a:spLocks noChangeArrowheads="1"/>
              </p:cNvSpPr>
              <p:nvPr/>
            </p:nvSpPr>
            <p:spPr bwMode="auto">
              <a:xfrm>
                <a:off x="6390704" y="4389330"/>
                <a:ext cx="15864" cy="15899"/>
              </a:xfrm>
              <a:custGeom>
                <a:avLst/>
                <a:gdLst>
                  <a:gd name="T0" fmla="*/ 1066033 w 116"/>
                  <a:gd name="T1" fmla="*/ 0 h 115"/>
                  <a:gd name="T2" fmla="*/ 0 w 116"/>
                  <a:gd name="T3" fmla="*/ 1089427 h 115"/>
                  <a:gd name="T4" fmla="*/ 1066033 w 116"/>
                  <a:gd name="T5" fmla="*/ 2178993 h 115"/>
                  <a:gd name="T6" fmla="*/ 2150803 w 116"/>
                  <a:gd name="T7" fmla="*/ 1089427 h 115"/>
                  <a:gd name="T8" fmla="*/ 1066033 w 116"/>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15">
                    <a:moveTo>
                      <a:pt x="57" y="0"/>
                    </a:moveTo>
                    <a:lnTo>
                      <a:pt x="0" y="57"/>
                    </a:lnTo>
                    <a:lnTo>
                      <a:pt x="57" y="114"/>
                    </a:lnTo>
                    <a:lnTo>
                      <a:pt x="115" y="57"/>
                    </a:lnTo>
                    <a:lnTo>
                      <a:pt x="57" y="0"/>
                    </a:lnTo>
                  </a:path>
                </a:pathLst>
              </a:custGeom>
              <a:solidFill>
                <a:srgbClr val="FCEE23"/>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4" name="Freeform 1434">
                <a:extLst>
                  <a:ext uri="{FF2B5EF4-FFF2-40B4-BE49-F238E27FC236}">
                    <a16:creationId xmlns:a16="http://schemas.microsoft.com/office/drawing/2014/main" id="{44A275D0-4C95-4BC1-967F-FEEC825D5F40}"/>
                  </a:ext>
                </a:extLst>
              </p:cNvPr>
              <p:cNvSpPr>
                <a:spLocks noChangeArrowheads="1"/>
              </p:cNvSpPr>
              <p:nvPr/>
            </p:nvSpPr>
            <p:spPr bwMode="auto">
              <a:xfrm>
                <a:off x="6116263" y="4529241"/>
                <a:ext cx="161810" cy="193968"/>
              </a:xfrm>
              <a:custGeom>
                <a:avLst/>
                <a:gdLst>
                  <a:gd name="T0" fmla="*/ 21836921 w 1198"/>
                  <a:gd name="T1" fmla="*/ 26073092 h 1442"/>
                  <a:gd name="T2" fmla="*/ 21836921 w 1198"/>
                  <a:gd name="T3" fmla="*/ 26073092 h 1442"/>
                  <a:gd name="T4" fmla="*/ 21836921 w 1198"/>
                  <a:gd name="T5" fmla="*/ 8431689 h 1442"/>
                  <a:gd name="T6" fmla="*/ 15962597 w 1198"/>
                  <a:gd name="T7" fmla="*/ 3365385 h 1442"/>
                  <a:gd name="T8" fmla="*/ 15433540 w 1198"/>
                  <a:gd name="T9" fmla="*/ 0 h 1442"/>
                  <a:gd name="T10" fmla="*/ 2481042 w 1198"/>
                  <a:gd name="T11" fmla="*/ 7255641 h 1442"/>
                  <a:gd name="T12" fmla="*/ 0 w 1198"/>
                  <a:gd name="T13" fmla="*/ 26073092 h 1442"/>
                  <a:gd name="T14" fmla="*/ 21836921 w 1198"/>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8" h="1442">
                    <a:moveTo>
                      <a:pt x="1197" y="1441"/>
                    </a:moveTo>
                    <a:lnTo>
                      <a:pt x="1197" y="1441"/>
                    </a:lnTo>
                    <a:cubicBezTo>
                      <a:pt x="1197" y="466"/>
                      <a:pt x="1197" y="466"/>
                      <a:pt x="1197" y="466"/>
                    </a:cubicBezTo>
                    <a:cubicBezTo>
                      <a:pt x="1197" y="466"/>
                      <a:pt x="933" y="401"/>
                      <a:pt x="875" y="186"/>
                    </a:cubicBezTo>
                    <a:cubicBezTo>
                      <a:pt x="846" y="86"/>
                      <a:pt x="846" y="0"/>
                      <a:pt x="846" y="0"/>
                    </a:cubicBezTo>
                    <a:cubicBezTo>
                      <a:pt x="846" y="0"/>
                      <a:pt x="266" y="193"/>
                      <a:pt x="136" y="401"/>
                    </a:cubicBezTo>
                    <a:cubicBezTo>
                      <a:pt x="28" y="717"/>
                      <a:pt x="0" y="1441"/>
                      <a:pt x="0" y="1441"/>
                    </a:cubicBezTo>
                    <a:lnTo>
                      <a:pt x="1197" y="1441"/>
                    </a:lnTo>
                  </a:path>
                </a:pathLst>
              </a:custGeom>
              <a:solidFill>
                <a:srgbClr val="F7A51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5" name="Freeform 1435">
                <a:extLst>
                  <a:ext uri="{FF2B5EF4-FFF2-40B4-BE49-F238E27FC236}">
                    <a16:creationId xmlns:a16="http://schemas.microsoft.com/office/drawing/2014/main" id="{9A93569D-DD8A-4F93-B1A9-FDEF6A73484D}"/>
                  </a:ext>
                </a:extLst>
              </p:cNvPr>
              <p:cNvSpPr>
                <a:spLocks noChangeArrowheads="1"/>
              </p:cNvSpPr>
              <p:nvPr/>
            </p:nvSpPr>
            <p:spPr bwMode="auto">
              <a:xfrm>
                <a:off x="6278072" y="4529241"/>
                <a:ext cx="161810" cy="193968"/>
              </a:xfrm>
              <a:custGeom>
                <a:avLst/>
                <a:gdLst>
                  <a:gd name="T0" fmla="*/ 0 w 1199"/>
                  <a:gd name="T1" fmla="*/ 26073092 h 1442"/>
                  <a:gd name="T2" fmla="*/ 0 w 1199"/>
                  <a:gd name="T3" fmla="*/ 26073092 h 1442"/>
                  <a:gd name="T4" fmla="*/ 0 w 1199"/>
                  <a:gd name="T5" fmla="*/ 8431689 h 1442"/>
                  <a:gd name="T6" fmla="*/ 5882650 w 1199"/>
                  <a:gd name="T7" fmla="*/ 3365385 h 1442"/>
                  <a:gd name="T8" fmla="*/ 6410861 w 1199"/>
                  <a:gd name="T9" fmla="*/ 0 h 1442"/>
                  <a:gd name="T10" fmla="*/ 19341761 w 1199"/>
                  <a:gd name="T11" fmla="*/ 7255641 h 1442"/>
                  <a:gd name="T12" fmla="*/ 21818709 w 1199"/>
                  <a:gd name="T13" fmla="*/ 26073092 h 1442"/>
                  <a:gd name="T14" fmla="*/ 0 w 1199"/>
                  <a:gd name="T15" fmla="*/ 26073092 h 1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9" h="1442">
                    <a:moveTo>
                      <a:pt x="0" y="1441"/>
                    </a:moveTo>
                    <a:lnTo>
                      <a:pt x="0" y="1441"/>
                    </a:lnTo>
                    <a:cubicBezTo>
                      <a:pt x="0" y="466"/>
                      <a:pt x="0" y="466"/>
                      <a:pt x="0" y="466"/>
                    </a:cubicBezTo>
                    <a:cubicBezTo>
                      <a:pt x="0" y="466"/>
                      <a:pt x="266" y="401"/>
                      <a:pt x="323" y="186"/>
                    </a:cubicBezTo>
                    <a:cubicBezTo>
                      <a:pt x="352" y="86"/>
                      <a:pt x="352" y="0"/>
                      <a:pt x="352" y="0"/>
                    </a:cubicBezTo>
                    <a:cubicBezTo>
                      <a:pt x="352" y="0"/>
                      <a:pt x="933" y="193"/>
                      <a:pt x="1062" y="401"/>
                    </a:cubicBezTo>
                    <a:cubicBezTo>
                      <a:pt x="1169" y="717"/>
                      <a:pt x="1198" y="1441"/>
                      <a:pt x="1198" y="1441"/>
                    </a:cubicBezTo>
                    <a:lnTo>
                      <a:pt x="0" y="1441"/>
                    </a:lnTo>
                  </a:path>
                </a:pathLst>
              </a:custGeom>
              <a:solidFill>
                <a:srgbClr val="F78E21"/>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sp>
            <p:nvSpPr>
              <p:cNvPr id="46" name="Freeform 1436">
                <a:extLst>
                  <a:ext uri="{FF2B5EF4-FFF2-40B4-BE49-F238E27FC236}">
                    <a16:creationId xmlns:a16="http://schemas.microsoft.com/office/drawing/2014/main" id="{2850E43F-429E-4EDA-AB90-7AAD0A16C1D4}"/>
                  </a:ext>
                </a:extLst>
              </p:cNvPr>
              <p:cNvSpPr>
                <a:spLocks noChangeArrowheads="1"/>
              </p:cNvSpPr>
              <p:nvPr/>
            </p:nvSpPr>
            <p:spPr bwMode="auto">
              <a:xfrm>
                <a:off x="6246345" y="4440207"/>
                <a:ext cx="65041" cy="25438"/>
              </a:xfrm>
              <a:custGeom>
                <a:avLst/>
                <a:gdLst>
                  <a:gd name="T0" fmla="*/ 4334423 w 488"/>
                  <a:gd name="T1" fmla="*/ 3423711 h 188"/>
                  <a:gd name="T2" fmla="*/ 4334423 w 488"/>
                  <a:gd name="T3" fmla="*/ 3423711 h 188"/>
                  <a:gd name="T4" fmla="*/ 8650986 w 488"/>
                  <a:gd name="T5" fmla="*/ 0 h 188"/>
                  <a:gd name="T6" fmla="*/ 0 w 488"/>
                  <a:gd name="T7" fmla="*/ 0 h 188"/>
                  <a:gd name="T8" fmla="*/ 4334423 w 488"/>
                  <a:gd name="T9" fmla="*/ 3423711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88">
                    <a:moveTo>
                      <a:pt x="244" y="187"/>
                    </a:moveTo>
                    <a:lnTo>
                      <a:pt x="244" y="187"/>
                    </a:lnTo>
                    <a:cubicBezTo>
                      <a:pt x="372" y="187"/>
                      <a:pt x="487" y="101"/>
                      <a:pt x="487" y="0"/>
                    </a:cubicBezTo>
                    <a:cubicBezTo>
                      <a:pt x="0" y="0"/>
                      <a:pt x="0" y="0"/>
                      <a:pt x="0" y="0"/>
                    </a:cubicBezTo>
                    <a:cubicBezTo>
                      <a:pt x="0" y="101"/>
                      <a:pt x="108" y="187"/>
                      <a:pt x="244"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22860" tIns="11430" rIns="22860" bIns="11430" anchor="ctr"/>
              <a:lstStyle/>
              <a:p>
                <a:endParaRPr lang="es-PE" sz="1200"/>
              </a:p>
            </p:txBody>
          </p:sp>
        </p:grpSp>
        <p:sp>
          <p:nvSpPr>
            <p:cNvPr id="29" name="Google Shape;214;gae5be9a9fc_1_187">
              <a:extLst>
                <a:ext uri="{FF2B5EF4-FFF2-40B4-BE49-F238E27FC236}">
                  <a16:creationId xmlns:a16="http://schemas.microsoft.com/office/drawing/2014/main" id="{571747F7-4A18-46EA-B8AC-F650DD8EA818}"/>
                </a:ext>
              </a:extLst>
            </p:cNvPr>
            <p:cNvSpPr/>
            <p:nvPr/>
          </p:nvSpPr>
          <p:spPr>
            <a:xfrm>
              <a:off x="638535" y="2552993"/>
              <a:ext cx="1140242" cy="390901"/>
            </a:xfrm>
            <a:prstGeom prst="roundRect">
              <a:avLst/>
            </a:prstGeom>
            <a:solidFill>
              <a:srgbClr val="A32F25"/>
            </a:solidFill>
            <a:ln w="38100" cap="flat" cmpd="sng">
              <a:noFill/>
              <a:prstDash val="solid"/>
              <a:miter lim="800000"/>
              <a:headEnd type="none" w="sm" len="sm"/>
              <a:tailEnd type="none" w="sm" len="sm"/>
            </a:ln>
          </p:spPr>
          <p:txBody>
            <a:bodyPr spcFirstLastPara="1" wrap="square" lIns="0" tIns="0" rIns="0" bIns="0" anchor="ctr" anchorCtr="0">
              <a:noAutofit/>
            </a:bodyPr>
            <a:lstStyle/>
            <a:p>
              <a:pPr algn="ctr">
                <a:buClr>
                  <a:srgbClr val="000000"/>
                </a:buClr>
                <a:buSzPts val="1000"/>
              </a:pPr>
              <a:r>
                <a:rPr lang="es-PE" sz="1067" b="1" dirty="0">
                  <a:solidFill>
                    <a:schemeClr val="lt1"/>
                  </a:solidFill>
                  <a:latin typeface="Raleway" pitchFamily="2" charset="0"/>
                  <a:cs typeface="Calibri"/>
                  <a:sym typeface="Calibri"/>
                </a:rPr>
                <a:t>Comisión Responsable</a:t>
              </a:r>
              <a:endParaRPr sz="1067" b="1" dirty="0">
                <a:solidFill>
                  <a:srgbClr val="000000"/>
                </a:solidFill>
                <a:latin typeface="Raleway" pitchFamily="2" charset="0"/>
                <a:sym typeface="Arial"/>
              </a:endParaRPr>
            </a:p>
          </p:txBody>
        </p:sp>
      </p:grpSp>
      <p:sp>
        <p:nvSpPr>
          <p:cNvPr id="79" name="Google Shape;268;g1d87f9941a1_2_201">
            <a:extLst>
              <a:ext uri="{FF2B5EF4-FFF2-40B4-BE49-F238E27FC236}">
                <a16:creationId xmlns:a16="http://schemas.microsoft.com/office/drawing/2014/main" id="{DF32123D-5B59-4992-A661-C0C0A5F27902}"/>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80" name="Google Shape;269;g1d87f9941a1_2_201">
            <a:extLst>
              <a:ext uri="{FF2B5EF4-FFF2-40B4-BE49-F238E27FC236}">
                <a16:creationId xmlns:a16="http://schemas.microsoft.com/office/drawing/2014/main" id="{523B66E1-FD24-43DF-B017-70102326F77B}"/>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81" name="Google Shape;270;g1d87f9941a1_2_201">
            <a:extLst>
              <a:ext uri="{FF2B5EF4-FFF2-40B4-BE49-F238E27FC236}">
                <a16:creationId xmlns:a16="http://schemas.microsoft.com/office/drawing/2014/main" id="{45A6AA95-7B81-4431-9133-A66142633676}"/>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42E97646-03EF-4681-B3C1-95E7372102C7}"/>
              </a:ext>
            </a:extLst>
          </p:cNvPr>
          <p:cNvSpPr txBox="1">
            <a:spLocks/>
          </p:cNvSpPr>
          <p:nvPr/>
        </p:nvSpPr>
        <p:spPr>
          <a:xfrm>
            <a:off x="588580" y="3129621"/>
            <a:ext cx="7246384" cy="1423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Clr>
                <a:srgbClr val="000000"/>
              </a:buClr>
              <a:buSzPts val="2800"/>
              <a:buNone/>
            </a:pPr>
            <a:r>
              <a:rPr lang="es-PE" dirty="0">
                <a:sym typeface="Calibri"/>
              </a:rPr>
              <a:t>Capacitar a los responsables de mantenimiento en la </a:t>
            </a:r>
            <a:r>
              <a:rPr lang="es-PE" b="1" dirty="0">
                <a:solidFill>
                  <a:srgbClr val="295FA3"/>
                </a:solidFill>
                <a:latin typeface="Calibri"/>
                <a:cs typeface="Calibri"/>
                <a:sym typeface="Calibri"/>
              </a:rPr>
              <a:t>etapa de ejecución</a:t>
            </a:r>
            <a:r>
              <a:rPr lang="es-PE" b="1" dirty="0">
                <a:solidFill>
                  <a:srgbClr val="295FA3"/>
                </a:solidFill>
                <a:latin typeface="Calibri"/>
                <a:ea typeface="Calibri"/>
                <a:cs typeface="Calibri"/>
                <a:sym typeface="Calibri"/>
              </a:rPr>
              <a:t> de las acciones de mantenimiento </a:t>
            </a:r>
            <a:r>
              <a:rPr lang="es-PE" dirty="0">
                <a:sym typeface="Calibri"/>
              </a:rPr>
              <a:t>por las intervenciones de mantenimiento 2024.</a:t>
            </a:r>
            <a:endParaRPr lang="es-PE" dirty="0"/>
          </a:p>
        </p:txBody>
      </p:sp>
      <p:pic>
        <p:nvPicPr>
          <p:cNvPr id="6" name="Imagen 5">
            <a:extLst>
              <a:ext uri="{FF2B5EF4-FFF2-40B4-BE49-F238E27FC236}">
                <a16:creationId xmlns:a16="http://schemas.microsoft.com/office/drawing/2014/main" id="{C0D3B07B-CFB6-4646-B1D1-DCE4F71B201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13196" y="2640918"/>
            <a:ext cx="1641055" cy="1644646"/>
          </a:xfrm>
          <a:prstGeom prst="rect">
            <a:avLst/>
          </a:prstGeom>
        </p:spPr>
      </p:pic>
      <p:sp>
        <p:nvSpPr>
          <p:cNvPr id="7" name="Google Shape;113;p3"/>
          <p:cNvSpPr txBox="1"/>
          <p:nvPr/>
        </p:nvSpPr>
        <p:spPr>
          <a:xfrm>
            <a:off x="588580" y="1539414"/>
            <a:ext cx="9264868" cy="60099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295FA3"/>
              </a:buClr>
              <a:buSzPts val="3600"/>
              <a:buFont typeface="Arial"/>
              <a:buNone/>
            </a:pPr>
            <a:r>
              <a:rPr lang="es-PE" sz="3600" b="1" i="0" u="none" strike="noStrike" cap="none" dirty="0">
                <a:solidFill>
                  <a:srgbClr val="295FA3"/>
                </a:solidFill>
                <a:latin typeface="Calibri"/>
                <a:ea typeface="Calibri"/>
                <a:cs typeface="Calibri"/>
                <a:sym typeface="Calibri"/>
              </a:rPr>
              <a:t>Objetivo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4003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39" name="Google Shape;510;p11">
            <a:extLst>
              <a:ext uri="{FF2B5EF4-FFF2-40B4-BE49-F238E27FC236}">
                <a16:creationId xmlns:a16="http://schemas.microsoft.com/office/drawing/2014/main" id="{9DDFE3E5-BF39-4B12-94D7-B8751F93553E}"/>
              </a:ext>
            </a:extLst>
          </p:cNvPr>
          <p:cNvSpPr/>
          <p:nvPr/>
        </p:nvSpPr>
        <p:spPr>
          <a:xfrm>
            <a:off x="8666648" y="1434410"/>
            <a:ext cx="3317866" cy="4556395"/>
          </a:xfrm>
          <a:prstGeom prst="rect">
            <a:avLst/>
          </a:prstGeom>
          <a:solidFill>
            <a:srgbClr val="EFF7FF"/>
          </a:solidFill>
          <a:ln>
            <a:noFill/>
          </a:ln>
        </p:spPr>
        <p:txBody>
          <a:bodyPr spcFirstLastPara="1" wrap="square" lIns="60950" tIns="30467" rIns="60950" bIns="30467" anchor="ctr" anchorCtr="0">
            <a:noAutofit/>
          </a:bodyPr>
          <a:lstStyle/>
          <a:p>
            <a:pPr algn="ctr"/>
            <a:endParaRPr sz="1867">
              <a:solidFill>
                <a:schemeClr val="lt1"/>
              </a:solidFill>
              <a:latin typeface="Raleway" pitchFamily="2" charset="0"/>
              <a:sym typeface="Arial"/>
            </a:endParaRPr>
          </a:p>
        </p:txBody>
      </p:sp>
      <p:sp>
        <p:nvSpPr>
          <p:cNvPr id="214" name="Google Shape;214;p31"/>
          <p:cNvSpPr txBox="1"/>
          <p:nvPr/>
        </p:nvSpPr>
        <p:spPr>
          <a:xfrm>
            <a:off x="2782350" y="6222448"/>
            <a:ext cx="5943601" cy="738623"/>
          </a:xfrm>
          <a:prstGeom prst="rect">
            <a:avLst/>
          </a:prstGeom>
          <a:noFill/>
          <a:ln>
            <a:noFill/>
          </a:ln>
        </p:spPr>
        <p:txBody>
          <a:bodyPr spcFirstLastPara="1" wrap="square" lIns="121900" tIns="121900" rIns="121900" bIns="121900" anchor="t" anchorCtr="0">
            <a:spAutoFit/>
          </a:bodyPr>
          <a:lstStyle/>
          <a:p>
            <a:pPr marL="198977" algn="ctr">
              <a:buClr>
                <a:schemeClr val="dk1"/>
              </a:buClr>
              <a:buSzPts val="1250"/>
            </a:pPr>
            <a:r>
              <a:rPr lang="es-PE" sz="1600" dirty="0">
                <a:solidFill>
                  <a:schemeClr val="dk1"/>
                </a:solidFill>
                <a:latin typeface="Calibri" panose="020F0502020204030204" pitchFamily="34" charset="0"/>
                <a:ea typeface="Calibri"/>
                <a:cs typeface="Calibri" panose="020F0502020204030204" pitchFamily="34" charset="0"/>
                <a:sym typeface="Calibri"/>
              </a:rPr>
              <a:t>Constatar que la </a:t>
            </a:r>
            <a:r>
              <a:rPr lang="es-PE" sz="1600" b="1" dirty="0">
                <a:solidFill>
                  <a:schemeClr val="dk1"/>
                </a:solidFill>
                <a:latin typeface="Calibri" panose="020F0502020204030204" pitchFamily="34" charset="0"/>
                <a:ea typeface="Calibri"/>
                <a:cs typeface="Calibri" panose="020F0502020204030204" pitchFamily="34" charset="0"/>
                <a:sym typeface="Calibri"/>
              </a:rPr>
              <a:t>FAM</a:t>
            </a:r>
            <a:r>
              <a:rPr lang="es-PE" sz="1600" dirty="0">
                <a:solidFill>
                  <a:schemeClr val="dk1"/>
                </a:solidFill>
                <a:latin typeface="Calibri" panose="020F0502020204030204" pitchFamily="34" charset="0"/>
                <a:ea typeface="Calibri"/>
                <a:cs typeface="Calibri" panose="020F0502020204030204" pitchFamily="34" charset="0"/>
                <a:sym typeface="Calibri"/>
              </a:rPr>
              <a:t> está </a:t>
            </a:r>
            <a:r>
              <a:rPr lang="es-PE" sz="1600" b="1" dirty="0">
                <a:solidFill>
                  <a:schemeClr val="dk1"/>
                </a:solidFill>
                <a:latin typeface="Calibri" panose="020F0502020204030204" pitchFamily="34" charset="0"/>
                <a:ea typeface="Calibri"/>
                <a:cs typeface="Calibri" panose="020F0502020204030204" pitchFamily="34" charset="0"/>
                <a:sym typeface="Calibri"/>
              </a:rPr>
              <a:t>verificada</a:t>
            </a:r>
            <a:endParaRPr lang="es-PE" sz="1600" dirty="0">
              <a:solidFill>
                <a:schemeClr val="dk1"/>
              </a:solidFill>
              <a:latin typeface="Calibri" panose="020F0502020204030204" pitchFamily="34" charset="0"/>
              <a:ea typeface="Calibri"/>
              <a:cs typeface="Calibri" panose="020F0502020204030204" pitchFamily="34" charset="0"/>
              <a:sym typeface="Calibri"/>
            </a:endParaRPr>
          </a:p>
          <a:p>
            <a:pPr marL="609630" indent="-410654">
              <a:buClr>
                <a:schemeClr val="dk1"/>
              </a:buClr>
              <a:buSzPts val="1250"/>
              <a:buFont typeface="Calibri"/>
              <a:buChar char="●"/>
            </a:pPr>
            <a:endParaRPr sz="16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24" name="Google Shape;224;p31"/>
          <p:cNvSpPr txBox="1"/>
          <p:nvPr/>
        </p:nvSpPr>
        <p:spPr>
          <a:xfrm>
            <a:off x="3290840" y="798765"/>
            <a:ext cx="5610320" cy="615513"/>
          </a:xfrm>
          <a:prstGeom prst="rect">
            <a:avLst/>
          </a:prstGeom>
          <a:noFill/>
          <a:ln>
            <a:noFill/>
          </a:ln>
        </p:spPr>
        <p:txBody>
          <a:bodyPr spcFirstLastPara="1" wrap="square" lIns="121900" tIns="121900" rIns="121900" bIns="121900" anchor="t" anchorCtr="0">
            <a:spAutoFit/>
          </a:bodyPr>
          <a:lstStyle/>
          <a:p>
            <a:r>
              <a:rPr lang="es" sz="2400" b="1" dirty="0">
                <a:highlight>
                  <a:srgbClr val="FFFFFF"/>
                </a:highlight>
                <a:latin typeface="Calibri" panose="020F0502020204030204" pitchFamily="34" charset="0"/>
                <a:cs typeface="Calibri" panose="020F0502020204030204" pitchFamily="34" charset="0"/>
              </a:rPr>
              <a:t>Consideraciones para retiro de recursos</a:t>
            </a:r>
            <a:endParaRPr sz="2400" b="1" dirty="0">
              <a:highlight>
                <a:srgbClr val="FFFFFF"/>
              </a:highlight>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7F42679C-6BB0-46F2-BB68-12A87892D004}"/>
              </a:ext>
            </a:extLst>
          </p:cNvPr>
          <p:cNvPicPr>
            <a:picLocks noChangeAspect="1"/>
          </p:cNvPicPr>
          <p:nvPr/>
        </p:nvPicPr>
        <p:blipFill rotWithShape="1">
          <a:blip r:embed="rId3"/>
          <a:srcRect l="26586" t="6907" r="14728"/>
          <a:stretch/>
        </p:blipFill>
        <p:spPr>
          <a:xfrm>
            <a:off x="3183503" y="1488471"/>
            <a:ext cx="5504803" cy="4570764"/>
          </a:xfrm>
          <a:prstGeom prst="rect">
            <a:avLst/>
          </a:prstGeom>
        </p:spPr>
      </p:pic>
      <p:sp>
        <p:nvSpPr>
          <p:cNvPr id="4" name="Elipse 3">
            <a:extLst>
              <a:ext uri="{FF2B5EF4-FFF2-40B4-BE49-F238E27FC236}">
                <a16:creationId xmlns:a16="http://schemas.microsoft.com/office/drawing/2014/main" id="{9CBF0469-9CC0-435E-981C-0838220FEF95}"/>
              </a:ext>
            </a:extLst>
          </p:cNvPr>
          <p:cNvSpPr/>
          <p:nvPr/>
        </p:nvSpPr>
        <p:spPr>
          <a:xfrm>
            <a:off x="5405530" y="4861793"/>
            <a:ext cx="1039091" cy="900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cxnSp>
        <p:nvCxnSpPr>
          <p:cNvPr id="6" name="Conector recto de flecha 5">
            <a:extLst>
              <a:ext uri="{FF2B5EF4-FFF2-40B4-BE49-F238E27FC236}">
                <a16:creationId xmlns:a16="http://schemas.microsoft.com/office/drawing/2014/main" id="{3B481FBC-9B45-454E-851B-24EB748091F8}"/>
              </a:ext>
            </a:extLst>
          </p:cNvPr>
          <p:cNvCxnSpPr>
            <a:cxnSpLocks/>
          </p:cNvCxnSpPr>
          <p:nvPr/>
        </p:nvCxnSpPr>
        <p:spPr>
          <a:xfrm>
            <a:off x="5925075" y="5833119"/>
            <a:ext cx="0" cy="5292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59764EBF-3A0A-46C3-95F3-E680223E2192}"/>
              </a:ext>
            </a:extLst>
          </p:cNvPr>
          <p:cNvSpPr txBox="1"/>
          <p:nvPr/>
        </p:nvSpPr>
        <p:spPr>
          <a:xfrm>
            <a:off x="708834" y="3746978"/>
            <a:ext cx="2353021" cy="830997"/>
          </a:xfrm>
          <a:prstGeom prst="rect">
            <a:avLst/>
          </a:prstGeom>
          <a:noFill/>
        </p:spPr>
        <p:txBody>
          <a:bodyPr wrap="square">
            <a:spAutoFit/>
          </a:bodyPr>
          <a:lstStyle/>
          <a:p>
            <a:pPr algn="ctr"/>
            <a:r>
              <a:rPr lang="es-PE" sz="1600" dirty="0">
                <a:solidFill>
                  <a:schemeClr val="dk1"/>
                </a:solidFill>
                <a:latin typeface="Calibri" panose="020F0502020204030204" pitchFamily="34" charset="0"/>
                <a:cs typeface="Calibri" panose="020F0502020204030204" pitchFamily="34" charset="0"/>
              </a:rPr>
              <a:t>Verificar el </a:t>
            </a:r>
            <a:r>
              <a:rPr lang="es-PE" sz="1600" b="1" dirty="0">
                <a:solidFill>
                  <a:schemeClr val="dk1"/>
                </a:solidFill>
                <a:latin typeface="Calibri" panose="020F0502020204030204" pitchFamily="34" charset="0"/>
                <a:cs typeface="Calibri" panose="020F0502020204030204" pitchFamily="34" charset="0"/>
              </a:rPr>
              <a:t>monto</a:t>
            </a:r>
            <a:r>
              <a:rPr lang="es-PE" sz="1600" dirty="0">
                <a:solidFill>
                  <a:schemeClr val="dk1"/>
                </a:solidFill>
                <a:latin typeface="Calibri" panose="020F0502020204030204" pitchFamily="34" charset="0"/>
                <a:cs typeface="Calibri" panose="020F0502020204030204" pitchFamily="34" charset="0"/>
              </a:rPr>
              <a:t> otorgado al local educativo</a:t>
            </a:r>
          </a:p>
        </p:txBody>
      </p:sp>
      <p:sp>
        <p:nvSpPr>
          <p:cNvPr id="25" name="Elipse 24">
            <a:extLst>
              <a:ext uri="{FF2B5EF4-FFF2-40B4-BE49-F238E27FC236}">
                <a16:creationId xmlns:a16="http://schemas.microsoft.com/office/drawing/2014/main" id="{9EE5EEF6-E8A0-4144-86DE-676DD949B27B}"/>
              </a:ext>
            </a:extLst>
          </p:cNvPr>
          <p:cNvSpPr/>
          <p:nvPr/>
        </p:nvSpPr>
        <p:spPr>
          <a:xfrm>
            <a:off x="3650621" y="3429000"/>
            <a:ext cx="1039091" cy="900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cxnSp>
        <p:nvCxnSpPr>
          <p:cNvPr id="26" name="Conector recto de flecha 25">
            <a:extLst>
              <a:ext uri="{FF2B5EF4-FFF2-40B4-BE49-F238E27FC236}">
                <a16:creationId xmlns:a16="http://schemas.microsoft.com/office/drawing/2014/main" id="{49523C14-CA74-478D-9C8D-73B52A8DA2D1}"/>
              </a:ext>
            </a:extLst>
          </p:cNvPr>
          <p:cNvCxnSpPr>
            <a:cxnSpLocks/>
          </p:cNvCxnSpPr>
          <p:nvPr/>
        </p:nvCxnSpPr>
        <p:spPr>
          <a:xfrm flipH="1">
            <a:off x="2708737" y="3909616"/>
            <a:ext cx="831065" cy="2374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3847CF8B-B75B-4465-BFD6-102D4C042D41}"/>
              </a:ext>
            </a:extLst>
          </p:cNvPr>
          <p:cNvSpPr txBox="1"/>
          <p:nvPr/>
        </p:nvSpPr>
        <p:spPr>
          <a:xfrm>
            <a:off x="591396" y="2483688"/>
            <a:ext cx="2546957" cy="584775"/>
          </a:xfrm>
          <a:prstGeom prst="rect">
            <a:avLst/>
          </a:prstGeom>
          <a:noFill/>
        </p:spPr>
        <p:txBody>
          <a:bodyPr wrap="square">
            <a:spAutoFit/>
          </a:bodyPr>
          <a:lstStyle/>
          <a:p>
            <a:pPr algn="ctr"/>
            <a:r>
              <a:rPr lang="es-PE" sz="1600" dirty="0">
                <a:solidFill>
                  <a:schemeClr val="dk1"/>
                </a:solidFill>
                <a:latin typeface="Calibri" panose="020F0502020204030204" pitchFamily="34" charset="0"/>
                <a:cs typeface="Calibri" panose="020F0502020204030204" pitchFamily="34" charset="0"/>
              </a:rPr>
              <a:t>Revisar el estado cuenta de ahorros como </a:t>
            </a:r>
            <a:r>
              <a:rPr lang="es-PE" sz="1600" b="1" dirty="0">
                <a:solidFill>
                  <a:schemeClr val="dk1"/>
                </a:solidFill>
                <a:latin typeface="Calibri" panose="020F0502020204030204" pitchFamily="34" charset="0"/>
                <a:cs typeface="Calibri" panose="020F0502020204030204" pitchFamily="34" charset="0"/>
              </a:rPr>
              <a:t>“Activa”</a:t>
            </a:r>
          </a:p>
        </p:txBody>
      </p:sp>
      <p:sp>
        <p:nvSpPr>
          <p:cNvPr id="31" name="Elipse 30">
            <a:extLst>
              <a:ext uri="{FF2B5EF4-FFF2-40B4-BE49-F238E27FC236}">
                <a16:creationId xmlns:a16="http://schemas.microsoft.com/office/drawing/2014/main" id="{0B4F78E6-AAC0-45B8-AE1E-791280CF1731}"/>
              </a:ext>
            </a:extLst>
          </p:cNvPr>
          <p:cNvSpPr/>
          <p:nvPr/>
        </p:nvSpPr>
        <p:spPr>
          <a:xfrm>
            <a:off x="5405530" y="3008715"/>
            <a:ext cx="1039091" cy="900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a:p>
        </p:txBody>
      </p:sp>
      <p:cxnSp>
        <p:nvCxnSpPr>
          <p:cNvPr id="32" name="Conector recto de flecha 31">
            <a:extLst>
              <a:ext uri="{FF2B5EF4-FFF2-40B4-BE49-F238E27FC236}">
                <a16:creationId xmlns:a16="http://schemas.microsoft.com/office/drawing/2014/main" id="{03BC392D-B62F-40BC-94C9-D3CE19899B24}"/>
              </a:ext>
            </a:extLst>
          </p:cNvPr>
          <p:cNvCxnSpPr>
            <a:cxnSpLocks/>
          </p:cNvCxnSpPr>
          <p:nvPr/>
        </p:nvCxnSpPr>
        <p:spPr>
          <a:xfrm flipH="1" flipV="1">
            <a:off x="2708736" y="2883797"/>
            <a:ext cx="2397856" cy="4481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8C6E6518-6673-4AC9-9480-483E062C4B2D}"/>
              </a:ext>
            </a:extLst>
          </p:cNvPr>
          <p:cNvSpPr txBox="1"/>
          <p:nvPr/>
        </p:nvSpPr>
        <p:spPr>
          <a:xfrm>
            <a:off x="8799125" y="1687010"/>
            <a:ext cx="3263027" cy="4262705"/>
          </a:xfrm>
          <a:prstGeom prst="rect">
            <a:avLst/>
          </a:prstGeom>
          <a:noFill/>
        </p:spPr>
        <p:txBody>
          <a:bodyPr wrap="square">
            <a:spAutoFit/>
          </a:bodyPr>
          <a:lstStyle/>
          <a:p>
            <a:pPr marL="152408">
              <a:lnSpc>
                <a:spcPct val="107000"/>
              </a:lnSpc>
              <a:spcAft>
                <a:spcPts val="533"/>
              </a:spcAft>
            </a:pPr>
            <a:r>
              <a:rPr lang="es-ES" sz="1333" b="1" u="sng" dirty="0">
                <a:latin typeface="Calibri" panose="020F0502020204030204" pitchFamily="34" charset="0"/>
                <a:ea typeface="Calibri" panose="020F0502020204030204" pitchFamily="34" charset="0"/>
                <a:cs typeface="Calibri" panose="020F0502020204030204" pitchFamily="34" charset="0"/>
              </a:rPr>
              <a:t>Para el retiro:</a:t>
            </a:r>
          </a:p>
          <a:p>
            <a:pPr marL="342917" indent="-190510">
              <a:lnSpc>
                <a:spcPct val="107000"/>
              </a:lnSpc>
              <a:spcAft>
                <a:spcPts val="533"/>
              </a:spcAft>
              <a:buFont typeface="Arial" panose="020B0604020202020204" pitchFamily="34" charset="0"/>
              <a:buChar char="•"/>
            </a:pPr>
            <a:r>
              <a:rPr lang="es-ES" sz="1333" dirty="0">
                <a:latin typeface="Calibri" panose="020F0502020204030204" pitchFamily="34" charset="0"/>
                <a:ea typeface="Calibri" panose="020F0502020204030204" pitchFamily="34" charset="0"/>
                <a:cs typeface="Calibri" panose="020F0502020204030204" pitchFamily="34" charset="0"/>
              </a:rPr>
              <a:t>Los montos máximos de retiros diarios en el Banco de la Nación es de:</a:t>
            </a:r>
            <a:br>
              <a:rPr lang="es-ES" sz="1333" dirty="0">
                <a:latin typeface="Calibri" panose="020F0502020204030204" pitchFamily="34" charset="0"/>
                <a:ea typeface="Calibri" panose="020F0502020204030204" pitchFamily="34" charset="0"/>
                <a:cs typeface="Calibri" panose="020F0502020204030204" pitchFamily="34" charset="0"/>
              </a:rPr>
            </a:br>
            <a:r>
              <a:rPr lang="es-ES" sz="1333" b="1" dirty="0">
                <a:latin typeface="Calibri" panose="020F0502020204030204" pitchFamily="34" charset="0"/>
                <a:ea typeface="Calibri" panose="020F0502020204030204" pitchFamily="34" charset="0"/>
                <a:cs typeface="Calibri" panose="020F0502020204030204" pitchFamily="34" charset="0"/>
              </a:rPr>
              <a:t>Ventanilla: </a:t>
            </a:r>
            <a:r>
              <a:rPr lang="es-ES" sz="1333" dirty="0">
                <a:latin typeface="Calibri" panose="020F0502020204030204" pitchFamily="34" charset="0"/>
                <a:ea typeface="Calibri" panose="020F0502020204030204" pitchFamily="34" charset="0"/>
                <a:cs typeface="Calibri" panose="020F0502020204030204" pitchFamily="34" charset="0"/>
              </a:rPr>
              <a:t>hasta el 100% del monto asignado</a:t>
            </a:r>
            <a:endParaRPr lang="es-PE" sz="1333" dirty="0">
              <a:latin typeface="Calibri" panose="020F0502020204030204" pitchFamily="34" charset="0"/>
              <a:ea typeface="Calibri" panose="020F0502020204030204" pitchFamily="34" charset="0"/>
              <a:cs typeface="Calibri" panose="020F0502020204030204" pitchFamily="34" charset="0"/>
            </a:endParaRPr>
          </a:p>
          <a:p>
            <a:pPr marL="152408">
              <a:lnSpc>
                <a:spcPct val="107000"/>
              </a:lnSpc>
              <a:spcAft>
                <a:spcPts val="533"/>
              </a:spcAft>
            </a:pPr>
            <a:r>
              <a:rPr lang="es-ES" sz="1333" b="1" dirty="0">
                <a:latin typeface="Calibri" panose="020F0502020204030204" pitchFamily="34" charset="0"/>
                <a:ea typeface="Calibri" panose="020F0502020204030204" pitchFamily="34" charset="0"/>
                <a:cs typeface="Calibri" panose="020F0502020204030204" pitchFamily="34" charset="0"/>
              </a:rPr>
              <a:t>      Cajero: </a:t>
            </a:r>
            <a:r>
              <a:rPr lang="es-ES" sz="1333" dirty="0">
                <a:latin typeface="Calibri" panose="020F0502020204030204" pitchFamily="34" charset="0"/>
                <a:ea typeface="Calibri" panose="020F0502020204030204" pitchFamily="34" charset="0"/>
                <a:cs typeface="Calibri" panose="020F0502020204030204" pitchFamily="34" charset="0"/>
              </a:rPr>
              <a:t>hasta</a:t>
            </a:r>
            <a:r>
              <a:rPr lang="es-ES" sz="1333" b="1" dirty="0">
                <a:latin typeface="Calibri" panose="020F0502020204030204" pitchFamily="34" charset="0"/>
                <a:ea typeface="Calibri" panose="020F0502020204030204" pitchFamily="34" charset="0"/>
                <a:cs typeface="Calibri" panose="020F0502020204030204" pitchFamily="34" charset="0"/>
              </a:rPr>
              <a:t> </a:t>
            </a:r>
            <a:r>
              <a:rPr lang="es-ES" sz="1333" dirty="0">
                <a:latin typeface="Calibri" panose="020F0502020204030204" pitchFamily="34" charset="0"/>
                <a:ea typeface="Calibri" panose="020F0502020204030204" pitchFamily="34" charset="0"/>
                <a:cs typeface="Calibri" panose="020F0502020204030204" pitchFamily="34" charset="0"/>
              </a:rPr>
              <a:t>S/. 3,000</a:t>
            </a:r>
          </a:p>
          <a:p>
            <a:pPr marL="342917" indent="-190510">
              <a:lnSpc>
                <a:spcPct val="107000"/>
              </a:lnSpc>
              <a:spcAft>
                <a:spcPts val="533"/>
              </a:spcAft>
              <a:buFont typeface="Arial" panose="020B0604020202020204" pitchFamily="34" charset="0"/>
              <a:buChar char="•"/>
            </a:pPr>
            <a:r>
              <a:rPr lang="es-ES" sz="1333" dirty="0">
                <a:latin typeface="Calibri" panose="020F0502020204030204" pitchFamily="34" charset="0"/>
                <a:cs typeface="Calibri" panose="020F0502020204030204" pitchFamily="34" charset="0"/>
              </a:rPr>
              <a:t>No retirar intereses ni saldos de periodos anteriores.</a:t>
            </a:r>
            <a:endParaRPr lang="es-PE" sz="1333" dirty="0">
              <a:latin typeface="Calibri" panose="020F0502020204030204" pitchFamily="34" charset="0"/>
              <a:cs typeface="Calibri" panose="020F0502020204030204" pitchFamily="34" charset="0"/>
            </a:endParaRPr>
          </a:p>
          <a:p>
            <a:pPr marL="152408">
              <a:lnSpc>
                <a:spcPct val="107000"/>
              </a:lnSpc>
              <a:spcAft>
                <a:spcPts val="533"/>
              </a:spcAft>
            </a:pPr>
            <a:endParaRPr lang="es-PE" sz="1333" dirty="0">
              <a:latin typeface="Calibri" panose="020F0502020204030204" pitchFamily="34" charset="0"/>
              <a:ea typeface="Calibri" panose="020F0502020204030204" pitchFamily="34" charset="0"/>
              <a:cs typeface="Calibri" panose="020F0502020204030204" pitchFamily="34" charset="0"/>
            </a:endParaRPr>
          </a:p>
          <a:p>
            <a:pPr marL="152408">
              <a:lnSpc>
                <a:spcPct val="107000"/>
              </a:lnSpc>
              <a:spcAft>
                <a:spcPts val="533"/>
              </a:spcAft>
            </a:pPr>
            <a:r>
              <a:rPr lang="es-PE" sz="1333" b="1" u="sng" dirty="0">
                <a:latin typeface="Calibri" panose="020F0502020204030204" pitchFamily="34" charset="0"/>
                <a:cs typeface="Calibri" panose="020F0502020204030204" pitchFamily="34" charset="0"/>
              </a:rPr>
              <a:t>Luego del retiro:</a:t>
            </a:r>
            <a:endParaRPr lang="es-ES" sz="1333" b="1" u="sng" dirty="0">
              <a:latin typeface="Calibri" panose="020F0502020204030204" pitchFamily="34" charset="0"/>
              <a:cs typeface="Calibri" panose="020F0502020204030204" pitchFamily="34" charset="0"/>
            </a:endParaRPr>
          </a:p>
          <a:p>
            <a:pPr marL="342917" indent="-190510">
              <a:lnSpc>
                <a:spcPct val="107000"/>
              </a:lnSpc>
              <a:spcAft>
                <a:spcPts val="533"/>
              </a:spcAft>
              <a:buFont typeface="Arial" panose="020B0604020202020204" pitchFamily="34" charset="0"/>
              <a:buChar char="•"/>
            </a:pPr>
            <a:r>
              <a:rPr lang="es-ES" sz="1333" dirty="0">
                <a:latin typeface="Calibri" panose="020F0502020204030204" pitchFamily="34" charset="0"/>
                <a:ea typeface="Calibri" panose="020F0502020204030204" pitchFamily="34" charset="0"/>
                <a:cs typeface="Calibri" panose="020F0502020204030204" pitchFamily="34" charset="0"/>
              </a:rPr>
              <a:t>Conservar los váucher(s) de los retiros en el Banco de la Nación, y tomar una fotografía visible y/o fotocopia  de manera inmediata.</a:t>
            </a:r>
          </a:p>
          <a:p>
            <a:pPr marL="342917" indent="-190510">
              <a:lnSpc>
                <a:spcPct val="107000"/>
              </a:lnSpc>
              <a:spcAft>
                <a:spcPts val="533"/>
              </a:spcAft>
              <a:buFont typeface="Arial" panose="020B0604020202020204" pitchFamily="34" charset="0"/>
              <a:buChar char="•"/>
            </a:pPr>
            <a:r>
              <a:rPr lang="es-ES" sz="1333" dirty="0">
                <a:latin typeface="Calibri" panose="020F0502020204030204" pitchFamily="34" charset="0"/>
                <a:ea typeface="Calibri" panose="020F0502020204030204" pitchFamily="34" charset="0"/>
                <a:cs typeface="Calibri" panose="020F0502020204030204" pitchFamily="34" charset="0"/>
              </a:rPr>
              <a:t>No hacer uso de la cuenta de ahorros o de los recursos asignados para fines personales.</a:t>
            </a:r>
            <a:endParaRPr lang="es-PE" sz="1333" dirty="0">
              <a:latin typeface="Calibri" panose="020F0502020204030204" pitchFamily="34" charset="0"/>
              <a:ea typeface="Calibri" panose="020F0502020204030204" pitchFamily="34" charset="0"/>
              <a:cs typeface="Calibri" panose="020F0502020204030204" pitchFamily="34" charset="0"/>
            </a:endParaRPr>
          </a:p>
        </p:txBody>
      </p:sp>
      <p:sp>
        <p:nvSpPr>
          <p:cNvPr id="18" name="Google Shape;268;g1d87f9941a1_2_201">
            <a:extLst>
              <a:ext uri="{FF2B5EF4-FFF2-40B4-BE49-F238E27FC236}">
                <a16:creationId xmlns:a16="http://schemas.microsoft.com/office/drawing/2014/main" id="{844A6353-13DD-471E-B926-434AB7101D8D}"/>
              </a:ext>
            </a:extLst>
          </p:cNvPr>
          <p:cNvSpPr/>
          <p:nvPr/>
        </p:nvSpPr>
        <p:spPr>
          <a:xfrm>
            <a:off x="499708"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19" name="Google Shape;269;g1d87f9941a1_2_201">
            <a:extLst>
              <a:ext uri="{FF2B5EF4-FFF2-40B4-BE49-F238E27FC236}">
                <a16:creationId xmlns:a16="http://schemas.microsoft.com/office/drawing/2014/main" id="{045818F3-6873-4755-AC58-7F5133F36CFA}"/>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20" name="Google Shape;270;g1d87f9941a1_2_201">
            <a:extLst>
              <a:ext uri="{FF2B5EF4-FFF2-40B4-BE49-F238E27FC236}">
                <a16:creationId xmlns:a16="http://schemas.microsoft.com/office/drawing/2014/main" id="{28A2B4B6-36DD-4851-9686-2FFBC8EECE77}"/>
              </a:ext>
            </a:extLst>
          </p:cNvPr>
          <p:cNvSpPr txBox="1"/>
          <p:nvPr/>
        </p:nvSpPr>
        <p:spPr>
          <a:xfrm>
            <a:off x="709708"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F99C4B4-8BFB-4E5F-82B1-16136CD19824}"/>
              </a:ext>
            </a:extLst>
          </p:cNvPr>
          <p:cNvSpPr>
            <a:spLocks noGrp="1"/>
          </p:cNvSpPr>
          <p:nvPr>
            <p:ph idx="1"/>
          </p:nvPr>
        </p:nvSpPr>
        <p:spPr>
          <a:xfrm>
            <a:off x="988894" y="2389882"/>
            <a:ext cx="7771648" cy="2708954"/>
          </a:xfrm>
        </p:spPr>
        <p:txBody>
          <a:bodyPr>
            <a:noAutofit/>
          </a:bodyPr>
          <a:lstStyle/>
          <a:p>
            <a:pPr algn="just"/>
            <a:r>
              <a:rPr lang="es-PE" sz="1600" dirty="0">
                <a:latin typeface="Calibri" panose="020F0502020204030204" pitchFamily="34" charset="0"/>
                <a:cs typeface="Calibri" panose="020F0502020204030204" pitchFamily="34" charset="0"/>
              </a:rPr>
              <a:t>Verificar en el Sistema el monto y el estado de la cuenta bancaria, antes de realizar el retiro.</a:t>
            </a:r>
          </a:p>
          <a:p>
            <a:pPr algn="just"/>
            <a:r>
              <a:rPr lang="es-PE" sz="1600" dirty="0">
                <a:latin typeface="Calibri" panose="020F0502020204030204" pitchFamily="34" charset="0"/>
                <a:cs typeface="Calibri" panose="020F0502020204030204" pitchFamily="34" charset="0"/>
              </a:rPr>
              <a:t>Retirar el monto asignado al local educativo, según listado aprobado.</a:t>
            </a:r>
          </a:p>
          <a:p>
            <a:pPr algn="just"/>
            <a:r>
              <a:rPr lang="es-PE" sz="1600" dirty="0">
                <a:latin typeface="Calibri" panose="020F0502020204030204" pitchFamily="34" charset="0"/>
                <a:cs typeface="Calibri" panose="020F0502020204030204" pitchFamily="34" charset="0"/>
              </a:rPr>
              <a:t>No retirar los intereses que genera el recurso en la cuenta.</a:t>
            </a:r>
          </a:p>
          <a:p>
            <a:pPr algn="just"/>
            <a:r>
              <a:rPr lang="es-PE" sz="1600" dirty="0">
                <a:latin typeface="Calibri" panose="020F0502020204030204" pitchFamily="34" charset="0"/>
                <a:cs typeface="Calibri" panose="020F0502020204030204" pitchFamily="34" charset="0"/>
              </a:rPr>
              <a:t>Conservar todos los </a:t>
            </a:r>
            <a:r>
              <a:rPr lang="es-PE" sz="1600" i="1" dirty="0">
                <a:latin typeface="Calibri" panose="020F0502020204030204" pitchFamily="34" charset="0"/>
                <a:cs typeface="Calibri" panose="020F0502020204030204" pitchFamily="34" charset="0"/>
              </a:rPr>
              <a:t>váucher(s)</a:t>
            </a:r>
            <a:r>
              <a:rPr lang="es-PE" sz="1600" dirty="0">
                <a:latin typeface="Calibri" panose="020F0502020204030204" pitchFamily="34" charset="0"/>
                <a:cs typeface="Calibri" panose="020F0502020204030204" pitchFamily="34" charset="0"/>
              </a:rPr>
              <a:t> de las transacciones en el BN (retiros y devoluciones)</a:t>
            </a:r>
          </a:p>
          <a:p>
            <a:pPr algn="just"/>
            <a:r>
              <a:rPr lang="es-PE" sz="1600" dirty="0">
                <a:latin typeface="Calibri" panose="020F0502020204030204" pitchFamily="34" charset="0"/>
                <a:cs typeface="Calibri" panose="020F0502020204030204" pitchFamily="34" charset="0"/>
              </a:rPr>
              <a:t>Si no se utiliza todo el monto del recurso, el saldo restante debe ser devuelto.</a:t>
            </a:r>
          </a:p>
          <a:p>
            <a:pPr algn="just"/>
            <a:r>
              <a:rPr lang="es-PE" sz="1600" dirty="0">
                <a:latin typeface="Calibri" panose="020F0502020204030204" pitchFamily="34" charset="0"/>
                <a:cs typeface="Calibri" panose="020F0502020204030204" pitchFamily="34" charset="0"/>
              </a:rPr>
              <a:t>Evaluar todas las posibilidades para retiro y devolución de recursos: ventanilla, agentes y cajero.</a:t>
            </a:r>
          </a:p>
        </p:txBody>
      </p:sp>
      <p:sp>
        <p:nvSpPr>
          <p:cNvPr id="7" name="Rectángulo 41">
            <a:extLst>
              <a:ext uri="{FF2B5EF4-FFF2-40B4-BE49-F238E27FC236}">
                <a16:creationId xmlns:a16="http://schemas.microsoft.com/office/drawing/2014/main" id="{428DB1AF-6175-47C4-B6EA-D122840C1651}"/>
              </a:ext>
            </a:extLst>
          </p:cNvPr>
          <p:cNvSpPr/>
          <p:nvPr/>
        </p:nvSpPr>
        <p:spPr>
          <a:xfrm>
            <a:off x="482164" y="416558"/>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cxnSp>
        <p:nvCxnSpPr>
          <p:cNvPr id="8" name="Conector recto 2">
            <a:extLst>
              <a:ext uri="{FF2B5EF4-FFF2-40B4-BE49-F238E27FC236}">
                <a16:creationId xmlns:a16="http://schemas.microsoft.com/office/drawing/2014/main" id="{CA4A7980-C2B2-4693-B6D3-8FDA951232E8}"/>
              </a:ext>
            </a:extLst>
          </p:cNvPr>
          <p:cNvCxnSpPr>
            <a:cxnSpLocks/>
          </p:cNvCxnSpPr>
          <p:nvPr/>
        </p:nvCxnSpPr>
        <p:spPr>
          <a:xfrm>
            <a:off x="709708" y="835631"/>
            <a:ext cx="976269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Imagen 6">
            <a:extLst>
              <a:ext uri="{FF2B5EF4-FFF2-40B4-BE49-F238E27FC236}">
                <a16:creationId xmlns:a16="http://schemas.microsoft.com/office/drawing/2014/main" id="{C85724D4-3203-4EB4-9AD4-CBBA63473695}"/>
              </a:ext>
            </a:extLst>
          </p:cNvPr>
          <p:cNvPicPr>
            <a:picLocks noChangeAspect="1"/>
          </p:cNvPicPr>
          <p:nvPr/>
        </p:nvPicPr>
        <p:blipFill rotWithShape="1">
          <a:blip r:embed="rId3"/>
          <a:srcRect b="10464"/>
          <a:stretch>
            <a:fillRect/>
          </a:stretch>
        </p:blipFill>
        <p:spPr>
          <a:xfrm>
            <a:off x="10149317" y="3595480"/>
            <a:ext cx="1094963" cy="1112498"/>
          </a:xfrm>
          <a:prstGeom prst="rect">
            <a:avLst/>
          </a:prstGeom>
        </p:spPr>
      </p:pic>
      <p:pic>
        <p:nvPicPr>
          <p:cNvPr id="12" name="Imagen 11">
            <a:extLst>
              <a:ext uri="{FF2B5EF4-FFF2-40B4-BE49-F238E27FC236}">
                <a16:creationId xmlns:a16="http://schemas.microsoft.com/office/drawing/2014/main" id="{127EDA08-BD09-4AFD-9D36-79323E56F39C}"/>
              </a:ext>
            </a:extLst>
          </p:cNvPr>
          <p:cNvPicPr>
            <a:picLocks noChangeAspect="1"/>
          </p:cNvPicPr>
          <p:nvPr/>
        </p:nvPicPr>
        <p:blipFill>
          <a:blip r:embed="rId4"/>
          <a:stretch>
            <a:fillRect/>
          </a:stretch>
        </p:blipFill>
        <p:spPr>
          <a:xfrm>
            <a:off x="9290237" y="2715964"/>
            <a:ext cx="2364339" cy="722868"/>
          </a:xfrm>
          <a:prstGeom prst="rect">
            <a:avLst/>
          </a:prstGeom>
        </p:spPr>
      </p:pic>
      <p:sp>
        <p:nvSpPr>
          <p:cNvPr id="10" name="Google Shape;224;p31">
            <a:extLst>
              <a:ext uri="{FF2B5EF4-FFF2-40B4-BE49-F238E27FC236}">
                <a16:creationId xmlns:a16="http://schemas.microsoft.com/office/drawing/2014/main" id="{131B9BAA-B433-4403-A063-94900CBBF82A}"/>
              </a:ext>
            </a:extLst>
          </p:cNvPr>
          <p:cNvSpPr txBox="1"/>
          <p:nvPr/>
        </p:nvSpPr>
        <p:spPr>
          <a:xfrm>
            <a:off x="3532953" y="1143652"/>
            <a:ext cx="5610320" cy="615513"/>
          </a:xfrm>
          <a:prstGeom prst="rect">
            <a:avLst/>
          </a:prstGeom>
          <a:noFill/>
          <a:ln>
            <a:noFill/>
          </a:ln>
        </p:spPr>
        <p:txBody>
          <a:bodyPr spcFirstLastPara="1" wrap="square" lIns="121900" tIns="121900" rIns="121900" bIns="121900" anchor="t" anchorCtr="0">
            <a:spAutoFit/>
          </a:bodyPr>
          <a:lstStyle/>
          <a:p>
            <a:r>
              <a:rPr lang="es" sz="2400" b="1" dirty="0">
                <a:highlight>
                  <a:srgbClr val="FFFFFF"/>
                </a:highlight>
                <a:latin typeface="Calibri" panose="020F0502020204030204" pitchFamily="34" charset="0"/>
                <a:cs typeface="Calibri" panose="020F0502020204030204" pitchFamily="34" charset="0"/>
              </a:rPr>
              <a:t>Consideraciones para retiro de recursos</a:t>
            </a:r>
            <a:endParaRPr sz="2400" b="1" dirty="0">
              <a:highlight>
                <a:srgbClr val="FFFFFF"/>
              </a:highlight>
              <a:latin typeface="Calibri" panose="020F0502020204030204" pitchFamily="34" charset="0"/>
              <a:cs typeface="Calibri" panose="020F0502020204030204" pitchFamily="34" charset="0"/>
            </a:endParaRPr>
          </a:p>
        </p:txBody>
      </p:sp>
      <p:sp>
        <p:nvSpPr>
          <p:cNvPr id="11" name="Google Shape;270;g1d87f9941a1_2_201">
            <a:extLst>
              <a:ext uri="{FF2B5EF4-FFF2-40B4-BE49-F238E27FC236}">
                <a16:creationId xmlns:a16="http://schemas.microsoft.com/office/drawing/2014/main" id="{E004EE83-837E-4C4C-85E8-BBBF06CF0169}"/>
              </a:ext>
            </a:extLst>
          </p:cNvPr>
          <p:cNvSpPr txBox="1"/>
          <p:nvPr/>
        </p:nvSpPr>
        <p:spPr>
          <a:xfrm>
            <a:off x="709708" y="37637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77729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6" name="Google Shape;510;p11">
            <a:extLst>
              <a:ext uri="{FF2B5EF4-FFF2-40B4-BE49-F238E27FC236}">
                <a16:creationId xmlns:a16="http://schemas.microsoft.com/office/drawing/2014/main" id="{A7A85287-FBC9-4110-B6C5-80D40054C6FD}"/>
              </a:ext>
            </a:extLst>
          </p:cNvPr>
          <p:cNvSpPr/>
          <p:nvPr/>
        </p:nvSpPr>
        <p:spPr>
          <a:xfrm>
            <a:off x="323517" y="5320136"/>
            <a:ext cx="11196859" cy="1164554"/>
          </a:xfrm>
          <a:prstGeom prst="rect">
            <a:avLst/>
          </a:prstGeom>
          <a:solidFill>
            <a:srgbClr val="EFF7FF"/>
          </a:solidFill>
          <a:ln>
            <a:noFill/>
          </a:ln>
        </p:spPr>
        <p:txBody>
          <a:bodyPr spcFirstLastPara="1" wrap="square" lIns="60950" tIns="30467" rIns="60950" bIns="30467" anchor="ctr" anchorCtr="0">
            <a:noAutofit/>
          </a:bodyPr>
          <a:lstStyle/>
          <a:p>
            <a:pPr algn="ctr"/>
            <a:endParaRPr sz="1867">
              <a:solidFill>
                <a:schemeClr val="lt1"/>
              </a:solidFill>
              <a:latin typeface="Raleway" pitchFamily="2" charset="0"/>
              <a:sym typeface="Arial"/>
            </a:endParaRPr>
          </a:p>
        </p:txBody>
      </p:sp>
      <p:sp>
        <p:nvSpPr>
          <p:cNvPr id="232" name="Google Shape;232;p32"/>
          <p:cNvSpPr txBox="1"/>
          <p:nvPr/>
        </p:nvSpPr>
        <p:spPr>
          <a:xfrm>
            <a:off x="5875008" y="1228011"/>
            <a:ext cx="6140498" cy="4216499"/>
          </a:xfrm>
          <a:prstGeom prst="rect">
            <a:avLst/>
          </a:prstGeom>
          <a:noFill/>
          <a:ln>
            <a:noFill/>
          </a:ln>
        </p:spPr>
        <p:txBody>
          <a:bodyPr spcFirstLastPara="1" wrap="square" lIns="121900" tIns="121900" rIns="121900" bIns="121900" anchor="t" anchorCtr="0">
            <a:spAutoFit/>
          </a:bodyPr>
          <a:lstStyle/>
          <a:p>
            <a:pPr indent="609630" algn="ctr">
              <a:buClr>
                <a:schemeClr val="dk1"/>
              </a:buClr>
              <a:buSzPts val="1100"/>
            </a:pPr>
            <a:r>
              <a:rPr lang="es-PE" sz="2000" b="1" dirty="0">
                <a:solidFill>
                  <a:schemeClr val="accent1"/>
                </a:solidFill>
                <a:highlight>
                  <a:srgbClr val="FFFFFF"/>
                </a:highlight>
                <a:latin typeface="Calibri" panose="020F0502020204030204" pitchFamily="34" charset="0"/>
                <a:cs typeface="Calibri" panose="020F0502020204030204" pitchFamily="34" charset="0"/>
                <a:sym typeface="Droid Sans"/>
              </a:rPr>
              <a:t>Comprobantes de pago</a:t>
            </a:r>
          </a:p>
          <a:p>
            <a:pPr marL="203210">
              <a:buClr>
                <a:schemeClr val="dk1"/>
              </a:buClr>
              <a:buSzPts val="1200"/>
            </a:pPr>
            <a:endParaRPr lang="es-PE" sz="1600" b="1" dirty="0">
              <a:latin typeface="Calibri" panose="020F0502020204030204" pitchFamily="34" charset="0"/>
              <a:ea typeface="Calibri"/>
              <a:cs typeface="Calibri" panose="020F0502020204030204" pitchFamily="34" charset="0"/>
              <a:sym typeface="Calibri"/>
            </a:endParaRPr>
          </a:p>
          <a:p>
            <a:pPr marL="203210">
              <a:buClr>
                <a:schemeClr val="dk1"/>
              </a:buClr>
              <a:buSzPts val="1200"/>
            </a:pPr>
            <a:r>
              <a:rPr lang="es-PE" sz="1600" b="1" dirty="0">
                <a:latin typeface="Calibri" panose="020F0502020204030204" pitchFamily="34" charset="0"/>
                <a:ea typeface="Calibri"/>
                <a:cs typeface="Calibri" panose="020F0502020204030204" pitchFamily="34" charset="0"/>
                <a:sym typeface="Calibri"/>
              </a:rPr>
              <a:t>Boletas o Facturas </a:t>
            </a:r>
            <a:br>
              <a:rPr lang="es-PE" sz="1600" dirty="0">
                <a:latin typeface="Calibri" panose="020F0502020204030204" pitchFamily="34" charset="0"/>
                <a:ea typeface="Calibri"/>
                <a:cs typeface="Calibri" panose="020F0502020204030204" pitchFamily="34" charset="0"/>
                <a:sym typeface="Calibri"/>
              </a:rPr>
            </a:br>
            <a:endParaRPr lang="es-PE" sz="1600" dirty="0">
              <a:latin typeface="Calibri" panose="020F0502020204030204" pitchFamily="34" charset="0"/>
              <a:ea typeface="Calibri"/>
              <a:cs typeface="Calibri" panose="020F0502020204030204" pitchFamily="34" charset="0"/>
              <a:sym typeface="Calibri"/>
            </a:endParaRPr>
          </a:p>
          <a:p>
            <a:pPr marL="203210">
              <a:buClr>
                <a:schemeClr val="dk1"/>
              </a:buClr>
              <a:buSzPts val="1200"/>
            </a:pPr>
            <a:r>
              <a:rPr lang="es-PE" sz="1600" dirty="0">
                <a:solidFill>
                  <a:schemeClr val="dk1"/>
                </a:solidFill>
                <a:latin typeface="Calibri" panose="020F0502020204030204" pitchFamily="34" charset="0"/>
                <a:cs typeface="Calibri" panose="020F0502020204030204" pitchFamily="34" charset="0"/>
                <a:sym typeface="Calibri"/>
              </a:rPr>
              <a:t>Detallando insumos, cantidades, precio unitario (especificando marca y demás características). </a:t>
            </a:r>
          </a:p>
          <a:p>
            <a:pPr marL="203210">
              <a:buClr>
                <a:schemeClr val="dk1"/>
              </a:buClr>
              <a:buSzPts val="1200"/>
            </a:pPr>
            <a:r>
              <a:rPr lang="es-PE" sz="1600" i="1" dirty="0">
                <a:solidFill>
                  <a:schemeClr val="dk1"/>
                </a:solidFill>
                <a:latin typeface="Calibri" panose="020F0502020204030204" pitchFamily="34" charset="0"/>
                <a:ea typeface="Calibri"/>
                <a:cs typeface="Calibri" panose="020F0502020204030204" pitchFamily="34" charset="0"/>
                <a:sym typeface="Calibri"/>
              </a:rPr>
              <a:t>Ejemplo: </a:t>
            </a:r>
          </a:p>
          <a:p>
            <a:pPr marL="203210">
              <a:buClr>
                <a:schemeClr val="dk1"/>
              </a:buClr>
              <a:buSzPts val="1200"/>
            </a:pPr>
            <a:r>
              <a:rPr lang="es-PE" sz="1600" i="1" dirty="0">
                <a:latin typeface="Calibri" panose="020F0502020204030204" pitchFamily="34" charset="0"/>
                <a:ea typeface="Calibri"/>
                <a:cs typeface="Calibri" panose="020F0502020204030204" pitchFamily="34" charset="0"/>
                <a:sym typeface="Calibri"/>
              </a:rPr>
              <a:t>30 und. de plancha galvanizada de 3.60 m. x 0.80 m x 0.20 mm de espesor</a:t>
            </a:r>
          </a:p>
          <a:p>
            <a:pPr marL="203210">
              <a:buClr>
                <a:schemeClr val="dk1"/>
              </a:buClr>
              <a:buSzPts val="1200"/>
            </a:pPr>
            <a:r>
              <a:rPr lang="es-PE" sz="1600" i="1" dirty="0">
                <a:latin typeface="Calibri" panose="020F0502020204030204" pitchFamily="34" charset="0"/>
                <a:ea typeface="Calibri"/>
                <a:cs typeface="Calibri" panose="020F0502020204030204" pitchFamily="34" charset="0"/>
                <a:sym typeface="Calibri"/>
              </a:rPr>
              <a:t>10 listones de madera tornillo de 2”x2”x12"</a:t>
            </a:r>
            <a:br>
              <a:rPr lang="es-PE" sz="1600" i="1" dirty="0">
                <a:latin typeface="Calibri" panose="020F0502020204030204" pitchFamily="34" charset="0"/>
                <a:ea typeface="Calibri"/>
                <a:cs typeface="Calibri" panose="020F0502020204030204" pitchFamily="34" charset="0"/>
                <a:sym typeface="Calibri"/>
              </a:rPr>
            </a:br>
            <a:endParaRPr lang="es-PE" sz="1600" i="1" dirty="0">
              <a:latin typeface="Calibri" panose="020F0502020204030204" pitchFamily="34" charset="0"/>
              <a:ea typeface="Calibri"/>
              <a:cs typeface="Calibri" panose="020F0502020204030204" pitchFamily="34" charset="0"/>
              <a:sym typeface="Calibri"/>
            </a:endParaRPr>
          </a:p>
          <a:p>
            <a:pPr marL="609630" indent="-406420">
              <a:buSzPts val="1200"/>
              <a:buFont typeface="Calibri"/>
              <a:buChar char="●"/>
            </a:pPr>
            <a:r>
              <a:rPr lang="es-PE" sz="1600" dirty="0">
                <a:solidFill>
                  <a:schemeClr val="dk1"/>
                </a:solidFill>
                <a:latin typeface="Calibri" panose="020F0502020204030204" pitchFamily="34" charset="0"/>
                <a:ea typeface="Calibri"/>
                <a:cs typeface="Calibri" panose="020F0502020204030204" pitchFamily="34" charset="0"/>
                <a:sym typeface="Calibri"/>
              </a:rPr>
              <a:t>Los comprobantes deben estar a nombre de la IE o del Responsable de Mantenimiento </a:t>
            </a:r>
          </a:p>
          <a:p>
            <a:pPr marL="609630" indent="-406420">
              <a:buSzPts val="1200"/>
              <a:buFont typeface="Calibri"/>
              <a:buChar char="●"/>
            </a:pPr>
            <a:r>
              <a:rPr lang="es-PE" sz="1600" dirty="0">
                <a:latin typeface="Calibri" panose="020F0502020204030204" pitchFamily="34" charset="0"/>
                <a:ea typeface="Calibri"/>
                <a:cs typeface="Calibri" panose="020F0502020204030204" pitchFamily="34" charset="0"/>
                <a:sym typeface="Calibri"/>
              </a:rPr>
              <a:t>De haber obtenido un único comprobante, ser cuidadoso para identificar la desagregación de los montos para cada elemento de intervención para la posterior declaración de gastos.</a:t>
            </a:r>
          </a:p>
        </p:txBody>
      </p:sp>
      <p:sp>
        <p:nvSpPr>
          <p:cNvPr id="233" name="Google Shape;233;p32"/>
          <p:cNvSpPr txBox="1"/>
          <p:nvPr/>
        </p:nvSpPr>
        <p:spPr>
          <a:xfrm>
            <a:off x="934551" y="1555581"/>
            <a:ext cx="4518497" cy="2585283"/>
          </a:xfrm>
          <a:prstGeom prst="rect">
            <a:avLst/>
          </a:prstGeom>
          <a:noFill/>
          <a:ln>
            <a:noFill/>
          </a:ln>
        </p:spPr>
        <p:txBody>
          <a:bodyPr spcFirstLastPara="1" wrap="square" lIns="121900" tIns="121900" rIns="121900" bIns="121900" anchor="t" anchorCtr="0">
            <a:spAutoFit/>
          </a:bodyPr>
          <a:lstStyle/>
          <a:p>
            <a:pPr indent="609630" algn="ctr"/>
            <a:r>
              <a:rPr lang="es-PE" sz="2000" b="1" dirty="0">
                <a:solidFill>
                  <a:schemeClr val="accent1"/>
                </a:solidFill>
                <a:highlight>
                  <a:srgbClr val="FFFFFF"/>
                </a:highlight>
                <a:latin typeface="Calibri" panose="020F0502020204030204" pitchFamily="34" charset="0"/>
                <a:cs typeface="Calibri" panose="020F0502020204030204" pitchFamily="34" charset="0"/>
                <a:sym typeface="Droid Sans"/>
              </a:rPr>
              <a:t>Actividades</a:t>
            </a:r>
          </a:p>
          <a:p>
            <a:pPr indent="609630"/>
            <a:br>
              <a:rPr lang="es-PE" sz="1600" b="1" dirty="0">
                <a:solidFill>
                  <a:srgbClr val="0B5394"/>
                </a:solidFill>
                <a:latin typeface="Calibri" panose="020F0502020204030204" pitchFamily="34" charset="0"/>
                <a:ea typeface="Calibri"/>
                <a:cs typeface="Calibri" panose="020F0502020204030204" pitchFamily="34" charset="0"/>
                <a:sym typeface="Calibri"/>
              </a:rPr>
            </a:br>
            <a:r>
              <a:rPr lang="es-PE" sz="1600" b="1" dirty="0">
                <a:solidFill>
                  <a:srgbClr val="0B5394"/>
                </a:solidFill>
                <a:latin typeface="Calibri" panose="020F0502020204030204" pitchFamily="34" charset="0"/>
                <a:ea typeface="Calibri"/>
                <a:cs typeface="Calibri" panose="020F0502020204030204" pitchFamily="34" charset="0"/>
                <a:sym typeface="Calibri"/>
              </a:rPr>
              <a:t>	</a:t>
            </a:r>
            <a:r>
              <a:rPr lang="es-PE" sz="1600" b="1" dirty="0">
                <a:latin typeface="Calibri" panose="020F0502020204030204" pitchFamily="34" charset="0"/>
                <a:cs typeface="Calibri" panose="020F0502020204030204" pitchFamily="34" charset="0"/>
                <a:sym typeface="Calibri"/>
              </a:rPr>
              <a:t>Compras y contrataciones </a:t>
            </a:r>
          </a:p>
          <a:p>
            <a:pPr indent="609630"/>
            <a:endParaRPr lang="es-PE" sz="1600" b="1" dirty="0">
              <a:latin typeface="Calibri" panose="020F0502020204030204" pitchFamily="34" charset="0"/>
              <a:cs typeface="Calibri" panose="020F0502020204030204" pitchFamily="34" charset="0"/>
              <a:sym typeface="Calibri"/>
            </a:endParaRPr>
          </a:p>
          <a:p>
            <a:pPr marL="609630" indent="-406420">
              <a:buClr>
                <a:schemeClr val="dk1"/>
              </a:buClr>
              <a:buSzPts val="1200"/>
              <a:buFont typeface="Calibri"/>
              <a:buChar char="●"/>
            </a:pPr>
            <a:r>
              <a:rPr lang="es-PE" sz="1600" dirty="0">
                <a:solidFill>
                  <a:schemeClr val="dk1"/>
                </a:solidFill>
                <a:latin typeface="Calibri" panose="020F0502020204030204" pitchFamily="34" charset="0"/>
                <a:cs typeface="Calibri" panose="020F0502020204030204" pitchFamily="34" charset="0"/>
                <a:sym typeface="Calibri"/>
              </a:rPr>
              <a:t>Se podrá delegar la adquisición a algún miembro de la Comisión Responsable.</a:t>
            </a:r>
          </a:p>
          <a:p>
            <a:pPr marL="609630" indent="-406420">
              <a:buClr>
                <a:schemeClr val="dk1"/>
              </a:buClr>
              <a:buSzPts val="1200"/>
              <a:buFont typeface="Calibri"/>
              <a:buChar char="●"/>
            </a:pPr>
            <a:r>
              <a:rPr lang="es-PE" sz="1600" dirty="0">
                <a:solidFill>
                  <a:schemeClr val="dk1"/>
                </a:solidFill>
                <a:latin typeface="Calibri" panose="020F0502020204030204" pitchFamily="34" charset="0"/>
                <a:cs typeface="Calibri" panose="020F0502020204030204" pitchFamily="34" charset="0"/>
                <a:sym typeface="Calibri"/>
              </a:rPr>
              <a:t>No adquirir herramientas de trabajo que deben ser provistas por el proveedor.</a:t>
            </a:r>
          </a:p>
          <a:p>
            <a:endParaRPr sz="1600" b="1" dirty="0">
              <a:solidFill>
                <a:srgbClr val="0B5394"/>
              </a:solidFill>
              <a:latin typeface="Calibri" panose="020F0502020204030204" pitchFamily="34" charset="0"/>
              <a:ea typeface="Calibri"/>
              <a:cs typeface="Calibri" panose="020F0502020204030204" pitchFamily="34" charset="0"/>
              <a:sym typeface="Calibri"/>
            </a:endParaRPr>
          </a:p>
        </p:txBody>
      </p:sp>
      <p:pic>
        <p:nvPicPr>
          <p:cNvPr id="235" name="Google Shape;235;p32"/>
          <p:cNvPicPr preferRelativeResize="0"/>
          <p:nvPr/>
        </p:nvPicPr>
        <p:blipFill rotWithShape="1">
          <a:blip r:embed="rId3">
            <a:alphaModFix amt="70000"/>
          </a:blip>
          <a:srcRect l="4118" t="78628" r="75319" b="3774"/>
          <a:stretch/>
        </p:blipFill>
        <p:spPr>
          <a:xfrm>
            <a:off x="2357781" y="4224867"/>
            <a:ext cx="772440" cy="778673"/>
          </a:xfrm>
          <a:prstGeom prst="rect">
            <a:avLst/>
          </a:prstGeom>
          <a:noFill/>
          <a:ln>
            <a:noFill/>
          </a:ln>
        </p:spPr>
      </p:pic>
      <p:pic>
        <p:nvPicPr>
          <p:cNvPr id="236" name="Google Shape;236;p32"/>
          <p:cNvPicPr preferRelativeResize="0"/>
          <p:nvPr/>
        </p:nvPicPr>
        <p:blipFill rotWithShape="1">
          <a:blip r:embed="rId3">
            <a:alphaModFix amt="70000"/>
          </a:blip>
          <a:srcRect l="29990" t="6776" r="50339" b="77221"/>
          <a:stretch/>
        </p:blipFill>
        <p:spPr>
          <a:xfrm>
            <a:off x="4894354" y="4286743"/>
            <a:ext cx="627725" cy="601537"/>
          </a:xfrm>
          <a:prstGeom prst="rect">
            <a:avLst/>
          </a:prstGeom>
          <a:noFill/>
          <a:ln>
            <a:noFill/>
          </a:ln>
        </p:spPr>
      </p:pic>
      <p:pic>
        <p:nvPicPr>
          <p:cNvPr id="237" name="Google Shape;237;p32"/>
          <p:cNvPicPr preferRelativeResize="0"/>
          <p:nvPr/>
        </p:nvPicPr>
        <p:blipFill rotWithShape="1">
          <a:blip r:embed="rId3">
            <a:alphaModFix amt="70000"/>
          </a:blip>
          <a:srcRect l="55196" t="2771" r="25132" b="77456"/>
          <a:stretch/>
        </p:blipFill>
        <p:spPr>
          <a:xfrm>
            <a:off x="1013727" y="4055533"/>
            <a:ext cx="738941" cy="874907"/>
          </a:xfrm>
          <a:prstGeom prst="rect">
            <a:avLst/>
          </a:prstGeom>
          <a:noFill/>
          <a:ln>
            <a:noFill/>
          </a:ln>
        </p:spPr>
      </p:pic>
      <p:pic>
        <p:nvPicPr>
          <p:cNvPr id="238" name="Google Shape;238;p32"/>
          <p:cNvPicPr preferRelativeResize="0"/>
          <p:nvPr/>
        </p:nvPicPr>
        <p:blipFill rotWithShape="1">
          <a:blip r:embed="rId3">
            <a:alphaModFix amt="70000"/>
          </a:blip>
          <a:srcRect l="31176" t="27881" r="49153" b="52346"/>
          <a:stretch/>
        </p:blipFill>
        <p:spPr>
          <a:xfrm>
            <a:off x="3598948" y="4105651"/>
            <a:ext cx="738941" cy="874907"/>
          </a:xfrm>
          <a:prstGeom prst="rect">
            <a:avLst/>
          </a:prstGeom>
          <a:noFill/>
          <a:ln>
            <a:noFill/>
          </a:ln>
        </p:spPr>
      </p:pic>
      <p:sp>
        <p:nvSpPr>
          <p:cNvPr id="240" name="Google Shape;240;p32"/>
          <p:cNvSpPr txBox="1"/>
          <p:nvPr/>
        </p:nvSpPr>
        <p:spPr>
          <a:xfrm>
            <a:off x="4135467" y="738409"/>
            <a:ext cx="3479082" cy="700242"/>
          </a:xfrm>
          <a:prstGeom prst="rect">
            <a:avLst/>
          </a:prstGeom>
          <a:noFill/>
          <a:ln>
            <a:noFill/>
          </a:ln>
        </p:spPr>
        <p:txBody>
          <a:bodyPr spcFirstLastPara="1" wrap="square" lIns="91433" tIns="45700" rIns="91433" bIns="45700" anchor="ctr" anchorCtr="0">
            <a:normAutofit/>
          </a:bodyPr>
          <a:lstStyle/>
          <a:p>
            <a:pPr algn="ctr">
              <a:lnSpc>
                <a:spcPct val="90000"/>
              </a:lnSpc>
            </a:pPr>
            <a:r>
              <a:rPr lang="es-PE" sz="2400" b="1" dirty="0">
                <a:highlight>
                  <a:srgbClr val="FFFFFF"/>
                </a:highlight>
                <a:latin typeface="Calibri" panose="020F0502020204030204" pitchFamily="34" charset="0"/>
                <a:cs typeface="Calibri" panose="020F0502020204030204" pitchFamily="34" charset="0"/>
                <a:sym typeface="Calibri"/>
              </a:rPr>
              <a:t>A</a:t>
            </a:r>
            <a:r>
              <a:rPr lang="es" sz="2400" b="1" dirty="0">
                <a:highlight>
                  <a:srgbClr val="FFFFFF"/>
                </a:highlight>
                <a:latin typeface="Calibri" panose="020F0502020204030204" pitchFamily="34" charset="0"/>
                <a:cs typeface="Calibri" panose="020F0502020204030204" pitchFamily="34" charset="0"/>
                <a:sym typeface="Calibri"/>
              </a:rPr>
              <a:t>dquisición de materiales</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231" name="Google Shape;231;p32"/>
          <p:cNvSpPr txBox="1"/>
          <p:nvPr/>
        </p:nvSpPr>
        <p:spPr>
          <a:xfrm>
            <a:off x="499708" y="5322322"/>
            <a:ext cx="11807787" cy="1354176"/>
          </a:xfrm>
          <a:prstGeom prst="rect">
            <a:avLst/>
          </a:prstGeom>
          <a:noFill/>
          <a:ln>
            <a:noFill/>
          </a:ln>
        </p:spPr>
        <p:txBody>
          <a:bodyPr spcFirstLastPara="1" wrap="square" lIns="121900" tIns="121900" rIns="121900" bIns="121900" anchor="t" anchorCtr="0">
            <a:spAutoFit/>
          </a:bodyPr>
          <a:lstStyle/>
          <a:p>
            <a:r>
              <a:rPr lang="es" sz="1400" b="1" i="1" dirty="0">
                <a:latin typeface="Calibri" panose="020F0502020204030204" pitchFamily="34" charset="0"/>
                <a:ea typeface="Lato"/>
                <a:cs typeface="Calibri" panose="020F0502020204030204" pitchFamily="34" charset="0"/>
                <a:sym typeface="Lato"/>
              </a:rPr>
              <a:t>Recomendaciones:</a:t>
            </a:r>
            <a:endParaRPr lang="es" sz="1400" b="1" dirty="0">
              <a:latin typeface="Calibri" panose="020F0502020204030204" pitchFamily="34" charset="0"/>
              <a:ea typeface="Lato"/>
              <a:cs typeface="Calibri" panose="020F0502020204030204" pitchFamily="34" charset="0"/>
              <a:sym typeface="Lato"/>
            </a:endParaRPr>
          </a:p>
          <a:p>
            <a:pPr marL="304815" indent="-304815">
              <a:buFont typeface="+mj-lt"/>
              <a:buAutoNum type="arabicPeriod"/>
            </a:pPr>
            <a:r>
              <a:rPr lang="es-PE" sz="1400" i="1" dirty="0">
                <a:solidFill>
                  <a:schemeClr val="dk1"/>
                </a:solidFill>
                <a:latin typeface="Calibri" panose="020F0502020204030204" pitchFamily="34" charset="0"/>
                <a:ea typeface="Calibri"/>
                <a:cs typeface="Calibri" panose="020F0502020204030204" pitchFamily="34" charset="0"/>
                <a:sym typeface="Calibri"/>
              </a:rPr>
              <a:t>La emisión de comprobantes no debe exceder la fecha límite del registro y envío del Panel de Culminación de acciones.</a:t>
            </a:r>
          </a:p>
          <a:p>
            <a:pPr marL="304815" indent="-304815">
              <a:buFont typeface="+mj-lt"/>
              <a:buAutoNum type="arabicPeriod"/>
            </a:pPr>
            <a:r>
              <a:rPr lang="es-PE" sz="1400" dirty="0">
                <a:solidFill>
                  <a:schemeClr val="dk1"/>
                </a:solidFill>
                <a:latin typeface="Calibri" panose="020F0502020204030204" pitchFamily="34" charset="0"/>
                <a:ea typeface="Calibri"/>
                <a:cs typeface="Calibri" panose="020F0502020204030204" pitchFamily="34" charset="0"/>
                <a:sym typeface="Calibri"/>
              </a:rPr>
              <a:t>Promover que el monto del transporte de materiales sea emitido en un comprobante.</a:t>
            </a:r>
          </a:p>
          <a:p>
            <a:pPr marL="304815" indent="-304815">
              <a:buFont typeface="+mj-lt"/>
              <a:buAutoNum type="arabicPeriod"/>
            </a:pPr>
            <a:r>
              <a:rPr lang="es-PE" sz="1400" dirty="0">
                <a:latin typeface="Calibri" panose="020F0502020204030204" pitchFamily="34" charset="0"/>
                <a:ea typeface="Calibri"/>
                <a:cs typeface="Calibri" panose="020F0502020204030204" pitchFamily="34" charset="0"/>
                <a:sym typeface="Calibri"/>
              </a:rPr>
              <a:t>Solo el Especialista autoriza la presentación de las Declaraciones Juradas</a:t>
            </a:r>
            <a:endParaRPr lang="es-PE" sz="1400" i="1" dirty="0">
              <a:solidFill>
                <a:schemeClr val="dk1"/>
              </a:solidFill>
              <a:latin typeface="Calibri" panose="020F0502020204030204" pitchFamily="34" charset="0"/>
              <a:ea typeface="Calibri"/>
              <a:cs typeface="Calibri" panose="020F0502020204030204" pitchFamily="34" charset="0"/>
              <a:sym typeface="Calibri"/>
            </a:endParaRPr>
          </a:p>
          <a:p>
            <a:endParaRPr sz="1600" dirty="0">
              <a:latin typeface="Calibri" panose="020F0502020204030204" pitchFamily="34" charset="0"/>
              <a:ea typeface="Lato"/>
              <a:cs typeface="Calibri" panose="020F0502020204030204" pitchFamily="34" charset="0"/>
              <a:sym typeface="Lato"/>
            </a:endParaRPr>
          </a:p>
        </p:txBody>
      </p:sp>
      <p:sp>
        <p:nvSpPr>
          <p:cNvPr id="15" name="Google Shape;268;g1d87f9941a1_2_201">
            <a:extLst>
              <a:ext uri="{FF2B5EF4-FFF2-40B4-BE49-F238E27FC236}">
                <a16:creationId xmlns:a16="http://schemas.microsoft.com/office/drawing/2014/main" id="{ABEAA5AD-58A2-446D-9AD9-37BFBC7BCEF1}"/>
              </a:ext>
            </a:extLst>
          </p:cNvPr>
          <p:cNvSpPr/>
          <p:nvPr/>
        </p:nvSpPr>
        <p:spPr>
          <a:xfrm>
            <a:off x="499708"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18" name="Google Shape;269;g1d87f9941a1_2_201">
            <a:extLst>
              <a:ext uri="{FF2B5EF4-FFF2-40B4-BE49-F238E27FC236}">
                <a16:creationId xmlns:a16="http://schemas.microsoft.com/office/drawing/2014/main" id="{91996A2E-6752-490F-BFD0-91AAA1332D8B}"/>
              </a:ext>
            </a:extLst>
          </p:cNvPr>
          <p:cNvCxnSpPr/>
          <p:nvPr/>
        </p:nvCxnSpPr>
        <p:spPr>
          <a:xfrm>
            <a:off x="919074" y="777987"/>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19" name="Google Shape;270;g1d87f9941a1_2_201">
            <a:extLst>
              <a:ext uri="{FF2B5EF4-FFF2-40B4-BE49-F238E27FC236}">
                <a16:creationId xmlns:a16="http://schemas.microsoft.com/office/drawing/2014/main" id="{1F6EF84A-EF94-4181-9C65-D7966409BBE6}"/>
              </a:ext>
            </a:extLst>
          </p:cNvPr>
          <p:cNvSpPr txBox="1"/>
          <p:nvPr/>
        </p:nvSpPr>
        <p:spPr>
          <a:xfrm>
            <a:off x="709708" y="356298"/>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6" name="Google Shape;510;p11">
            <a:extLst>
              <a:ext uri="{FF2B5EF4-FFF2-40B4-BE49-F238E27FC236}">
                <a16:creationId xmlns:a16="http://schemas.microsoft.com/office/drawing/2014/main" id="{CBE3D2F0-41AE-4601-9EED-4691757ECDF8}"/>
              </a:ext>
            </a:extLst>
          </p:cNvPr>
          <p:cNvSpPr/>
          <p:nvPr/>
        </p:nvSpPr>
        <p:spPr>
          <a:xfrm>
            <a:off x="323517" y="6054629"/>
            <a:ext cx="11196859" cy="672047"/>
          </a:xfrm>
          <a:prstGeom prst="rect">
            <a:avLst/>
          </a:prstGeom>
          <a:solidFill>
            <a:srgbClr val="EFF7FF"/>
          </a:solidFill>
          <a:ln>
            <a:noFill/>
          </a:ln>
        </p:spPr>
        <p:txBody>
          <a:bodyPr spcFirstLastPara="1" wrap="square" lIns="60950" tIns="30467" rIns="60950" bIns="30467" anchor="ctr" anchorCtr="0">
            <a:noAutofit/>
          </a:bodyPr>
          <a:lstStyle/>
          <a:p>
            <a:pPr algn="ctr"/>
            <a:endParaRPr sz="1867">
              <a:solidFill>
                <a:schemeClr val="lt1"/>
              </a:solidFill>
              <a:latin typeface="Raleway" pitchFamily="2" charset="0"/>
              <a:sym typeface="Arial"/>
            </a:endParaRPr>
          </a:p>
        </p:txBody>
      </p:sp>
      <p:sp>
        <p:nvSpPr>
          <p:cNvPr id="245" name="Google Shape;245;p33"/>
          <p:cNvSpPr txBox="1"/>
          <p:nvPr/>
        </p:nvSpPr>
        <p:spPr>
          <a:xfrm>
            <a:off x="1393234" y="1657886"/>
            <a:ext cx="4266667" cy="2462172"/>
          </a:xfrm>
          <a:prstGeom prst="rect">
            <a:avLst/>
          </a:prstGeom>
          <a:noFill/>
          <a:ln>
            <a:noFill/>
          </a:ln>
        </p:spPr>
        <p:txBody>
          <a:bodyPr spcFirstLastPara="1" wrap="square" lIns="121900" tIns="121900" rIns="121900" bIns="121900" anchor="t" anchorCtr="0">
            <a:spAutoFit/>
          </a:bodyPr>
          <a:lstStyle/>
          <a:p>
            <a:r>
              <a:rPr lang="es" sz="1600" b="1" u="sng" dirty="0">
                <a:solidFill>
                  <a:srgbClr val="0B5394"/>
                </a:solidFill>
                <a:latin typeface="Calibri" panose="020F0502020204030204" pitchFamily="34" charset="0"/>
                <a:ea typeface="Droid Sans"/>
                <a:cs typeface="Calibri" panose="020F0502020204030204" pitchFamily="34" charset="0"/>
                <a:sym typeface="Droid Sans"/>
              </a:rPr>
              <a:t>ACTIVIDADES</a:t>
            </a:r>
            <a:endParaRPr sz="1600" b="1" u="sng" dirty="0">
              <a:solidFill>
                <a:srgbClr val="0B5394"/>
              </a:solidFill>
              <a:latin typeface="Calibri" panose="020F0502020204030204" pitchFamily="34" charset="0"/>
              <a:ea typeface="Droid Sans"/>
              <a:cs typeface="Calibri" panose="020F0502020204030204" pitchFamily="34" charset="0"/>
              <a:sym typeface="Droid Sans"/>
            </a:endParaRPr>
          </a:p>
          <a:p>
            <a:endParaRPr sz="1600" b="1" u="sng" dirty="0">
              <a:solidFill>
                <a:srgbClr val="0B5394"/>
              </a:solidFill>
              <a:latin typeface="Calibri" panose="020F0502020204030204" pitchFamily="34" charset="0"/>
              <a:ea typeface="Droid Sans"/>
              <a:cs typeface="Calibri" panose="020F0502020204030204" pitchFamily="34" charset="0"/>
              <a:sym typeface="Droid Sans"/>
            </a:endParaRPr>
          </a:p>
          <a:p>
            <a:r>
              <a:rPr lang="es" sz="1600" dirty="0">
                <a:solidFill>
                  <a:schemeClr val="dk1"/>
                </a:solidFill>
                <a:latin typeface="Calibri" panose="020F0502020204030204" pitchFamily="34" charset="0"/>
                <a:ea typeface="Calibri"/>
                <a:cs typeface="Calibri" panose="020F0502020204030204" pitchFamily="34" charset="0"/>
                <a:sym typeface="Calibri"/>
              </a:rPr>
              <a:t>El proveedor debe disponer de sus </a:t>
            </a:r>
            <a:r>
              <a:rPr lang="es" sz="1600">
                <a:solidFill>
                  <a:schemeClr val="dk1"/>
                </a:solidFill>
                <a:latin typeface="Calibri" panose="020F0502020204030204" pitchFamily="34" charset="0"/>
                <a:ea typeface="Calibri"/>
                <a:cs typeface="Calibri" panose="020F0502020204030204" pitchFamily="34" charset="0"/>
                <a:sym typeface="Calibri"/>
              </a:rPr>
              <a:t>propios EPPs (Equipo de Proteccion Personal).</a:t>
            </a:r>
            <a:endParaRPr sz="1600" dirty="0">
              <a:solidFill>
                <a:schemeClr val="dk1"/>
              </a:solidFill>
              <a:latin typeface="Calibri" panose="020F0502020204030204" pitchFamily="34" charset="0"/>
              <a:ea typeface="Calibri"/>
              <a:cs typeface="Calibri" panose="020F0502020204030204" pitchFamily="34" charset="0"/>
              <a:sym typeface="Calibri"/>
            </a:endParaRPr>
          </a:p>
          <a:p>
            <a:r>
              <a:rPr lang="es" sz="1600" dirty="0">
                <a:solidFill>
                  <a:schemeClr val="dk1"/>
                </a:solidFill>
                <a:latin typeface="Calibri" panose="020F0502020204030204" pitchFamily="34" charset="0"/>
                <a:ea typeface="Calibri"/>
                <a:cs typeface="Calibri" panose="020F0502020204030204" pitchFamily="34" charset="0"/>
                <a:sym typeface="Calibri"/>
              </a:rPr>
              <a:t>El proveedor debe disponer sus herramientas de trabajo.</a:t>
            </a:r>
            <a:endParaRPr sz="1600" dirty="0">
              <a:solidFill>
                <a:schemeClr val="dk1"/>
              </a:solidFill>
              <a:latin typeface="Calibri" panose="020F0502020204030204" pitchFamily="34" charset="0"/>
              <a:ea typeface="Calibri"/>
              <a:cs typeface="Calibri" panose="020F0502020204030204" pitchFamily="34" charset="0"/>
              <a:sym typeface="Calibri"/>
            </a:endParaRPr>
          </a:p>
          <a:p>
            <a:r>
              <a:rPr lang="es" sz="1600" dirty="0">
                <a:solidFill>
                  <a:schemeClr val="dk1"/>
                </a:solidFill>
                <a:latin typeface="Calibri" panose="020F0502020204030204" pitchFamily="34" charset="0"/>
                <a:ea typeface="Calibri"/>
                <a:cs typeface="Calibri" panose="020F0502020204030204" pitchFamily="34" charset="0"/>
                <a:sym typeface="Calibri"/>
              </a:rPr>
              <a:t>Se recomienda disponer un cronograma de trabajo, para cumplir los objetivos en los plazos normados</a:t>
            </a:r>
            <a:endParaRPr sz="1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46" name="Google Shape;246;p33"/>
          <p:cNvPicPr preferRelativeResize="0"/>
          <p:nvPr/>
        </p:nvPicPr>
        <p:blipFill>
          <a:blip r:embed="rId3">
            <a:alphaModFix amt="70000"/>
          </a:blip>
          <a:stretch>
            <a:fillRect/>
          </a:stretch>
        </p:blipFill>
        <p:spPr>
          <a:xfrm>
            <a:off x="1810071" y="3983863"/>
            <a:ext cx="1325600" cy="1325600"/>
          </a:xfrm>
          <a:prstGeom prst="rect">
            <a:avLst/>
          </a:prstGeom>
          <a:noFill/>
          <a:ln>
            <a:noFill/>
          </a:ln>
        </p:spPr>
      </p:pic>
      <p:sp>
        <p:nvSpPr>
          <p:cNvPr id="247" name="Google Shape;247;p33"/>
          <p:cNvSpPr txBox="1"/>
          <p:nvPr/>
        </p:nvSpPr>
        <p:spPr>
          <a:xfrm>
            <a:off x="6076738" y="1770254"/>
            <a:ext cx="5694218" cy="4185721"/>
          </a:xfrm>
          <a:prstGeom prst="rect">
            <a:avLst/>
          </a:prstGeom>
          <a:noFill/>
          <a:ln>
            <a:noFill/>
          </a:ln>
        </p:spPr>
        <p:txBody>
          <a:bodyPr spcFirstLastPara="1" wrap="square" lIns="121900" tIns="121900" rIns="121900" bIns="121900" anchor="t" anchorCtr="0">
            <a:spAutoFit/>
          </a:bodyPr>
          <a:lstStyle/>
          <a:p>
            <a:pPr indent="609630">
              <a:buClr>
                <a:schemeClr val="dk1"/>
              </a:buClr>
              <a:buSzPts val="1100"/>
            </a:pPr>
            <a:r>
              <a:rPr lang="es" sz="1600" b="1" u="sng" dirty="0">
                <a:solidFill>
                  <a:srgbClr val="0B5394"/>
                </a:solidFill>
                <a:latin typeface="Calibri" panose="020F0502020204030204" pitchFamily="34" charset="0"/>
                <a:ea typeface="Droid Sans"/>
                <a:cs typeface="Calibri" panose="020F0502020204030204" pitchFamily="34" charset="0"/>
                <a:sym typeface="Droid Sans"/>
              </a:rPr>
              <a:t>COMPROBANTES DE PAGO</a:t>
            </a:r>
            <a:endParaRPr sz="1600" b="1" u="sng" dirty="0">
              <a:solidFill>
                <a:srgbClr val="0B5394"/>
              </a:solidFill>
              <a:latin typeface="Calibri" panose="020F0502020204030204" pitchFamily="34" charset="0"/>
              <a:ea typeface="Droid Sans"/>
              <a:cs typeface="Calibri" panose="020F0502020204030204" pitchFamily="34" charset="0"/>
              <a:sym typeface="Droid Sans"/>
            </a:endParaRPr>
          </a:p>
          <a:p>
            <a:pPr indent="609630">
              <a:buClr>
                <a:schemeClr val="dk1"/>
              </a:buClr>
              <a:buSzPts val="1100"/>
            </a:pPr>
            <a:endParaRPr sz="1600" b="1" u="sng" dirty="0">
              <a:solidFill>
                <a:srgbClr val="0B5394"/>
              </a:solidFill>
              <a:latin typeface="Calibri" panose="020F0502020204030204" pitchFamily="34" charset="0"/>
              <a:ea typeface="Droid Sans"/>
              <a:cs typeface="Calibri" panose="020F0502020204030204" pitchFamily="34" charset="0"/>
              <a:sym typeface="Droid Sans"/>
            </a:endParaRPr>
          </a:p>
          <a:p>
            <a:pPr marL="609630" indent="-414887">
              <a:buSzPts val="1300"/>
              <a:buFont typeface="Calibri"/>
              <a:buChar char="●"/>
            </a:pPr>
            <a:r>
              <a:rPr lang="es" sz="1600" dirty="0">
                <a:latin typeface="Calibri" panose="020F0502020204030204" pitchFamily="34" charset="0"/>
                <a:ea typeface="Calibri"/>
                <a:cs typeface="Calibri" panose="020F0502020204030204" pitchFamily="34" charset="0"/>
                <a:sym typeface="Calibri"/>
              </a:rPr>
              <a:t>Se recomienda disponer de un </a:t>
            </a:r>
            <a:r>
              <a:rPr lang="es" sz="1600" b="1" dirty="0">
                <a:latin typeface="Calibri" panose="020F0502020204030204" pitchFamily="34" charset="0"/>
                <a:ea typeface="Calibri"/>
                <a:cs typeface="Calibri" panose="020F0502020204030204" pitchFamily="34" charset="0"/>
                <a:sym typeface="Calibri"/>
              </a:rPr>
              <a:t>contrato</a:t>
            </a:r>
            <a:r>
              <a:rPr lang="es" sz="1600" dirty="0">
                <a:latin typeface="Calibri" panose="020F0502020204030204" pitchFamily="34" charset="0"/>
                <a:ea typeface="Calibri"/>
                <a:cs typeface="Calibri" panose="020F0502020204030204" pitchFamily="34" charset="0"/>
                <a:sym typeface="Calibri"/>
              </a:rPr>
              <a:t> con el proveedor y </a:t>
            </a:r>
            <a:r>
              <a:rPr lang="es" sz="1600" b="1" dirty="0">
                <a:latin typeface="Calibri" panose="020F0502020204030204" pitchFamily="34" charset="0"/>
                <a:ea typeface="Calibri"/>
                <a:cs typeface="Calibri" panose="020F0502020204030204" pitchFamily="34" charset="0"/>
                <a:sym typeface="Calibri"/>
              </a:rPr>
              <a:t>no efectuar el pago total</a:t>
            </a:r>
            <a:r>
              <a:rPr lang="es" sz="1600" dirty="0">
                <a:latin typeface="Calibri" panose="020F0502020204030204" pitchFamily="34" charset="0"/>
                <a:ea typeface="Calibri"/>
                <a:cs typeface="Calibri" panose="020F0502020204030204" pitchFamily="34" charset="0"/>
                <a:sym typeface="Calibri"/>
              </a:rPr>
              <a:t> por adelantado.</a:t>
            </a:r>
          </a:p>
          <a:p>
            <a:pPr marL="609630" indent="-414887">
              <a:buSzPts val="1300"/>
              <a:buFont typeface="Calibri"/>
              <a:buChar char="●"/>
            </a:pPr>
            <a:endParaRPr sz="1600" dirty="0">
              <a:latin typeface="Calibri" panose="020F0502020204030204" pitchFamily="34" charset="0"/>
              <a:ea typeface="Calibri"/>
              <a:cs typeface="Calibri" panose="020F0502020204030204" pitchFamily="34" charset="0"/>
              <a:sym typeface="Calibri"/>
            </a:endParaRPr>
          </a:p>
          <a:p>
            <a:pPr marL="609630" indent="-414887">
              <a:buSzPts val="1300"/>
              <a:buFont typeface="Calibri"/>
              <a:buChar char="●"/>
            </a:pPr>
            <a:r>
              <a:rPr lang="es" sz="1600" dirty="0">
                <a:latin typeface="Calibri" panose="020F0502020204030204" pitchFamily="34" charset="0"/>
                <a:ea typeface="Calibri"/>
                <a:cs typeface="Calibri" panose="020F0502020204030204" pitchFamily="34" charset="0"/>
                <a:sym typeface="Calibri"/>
              </a:rPr>
              <a:t>Solicitar </a:t>
            </a:r>
            <a:r>
              <a:rPr lang="es" sz="1600" b="1" dirty="0">
                <a:latin typeface="Calibri" panose="020F0502020204030204" pitchFamily="34" charset="0"/>
                <a:ea typeface="Calibri"/>
                <a:cs typeface="Calibri" panose="020F0502020204030204" pitchFamily="34" charset="0"/>
                <a:sym typeface="Calibri"/>
              </a:rPr>
              <a:t>recibo por honorarios electrónico </a:t>
            </a:r>
            <a:r>
              <a:rPr lang="es" sz="1600" dirty="0">
                <a:latin typeface="Calibri" panose="020F0502020204030204" pitchFamily="34" charset="0"/>
                <a:ea typeface="Calibri"/>
                <a:cs typeface="Calibri" panose="020F0502020204030204" pitchFamily="34" charset="0"/>
                <a:sym typeface="Calibri"/>
              </a:rPr>
              <a:t>y detallar el concepto/acciones, área intervenida y montos desagregados. </a:t>
            </a:r>
          </a:p>
          <a:p>
            <a:pPr marL="194743">
              <a:buSzPts val="1300"/>
            </a:pPr>
            <a:r>
              <a:rPr lang="es" sz="1600" i="1" dirty="0">
                <a:latin typeface="Calibri" panose="020F0502020204030204" pitchFamily="34" charset="0"/>
                <a:ea typeface="Calibri"/>
                <a:cs typeface="Calibri" panose="020F0502020204030204" pitchFamily="34" charset="0"/>
                <a:sym typeface="Calibri"/>
              </a:rPr>
              <a:t>        Ejm: </a:t>
            </a:r>
            <a:r>
              <a:rPr lang="es" sz="1600" i="1" dirty="0">
                <a:solidFill>
                  <a:schemeClr val="dk1"/>
                </a:solidFill>
                <a:latin typeface="Calibri" panose="020F0502020204030204" pitchFamily="34" charset="0"/>
                <a:ea typeface="Calibri"/>
                <a:cs typeface="Calibri" panose="020F0502020204030204" pitchFamily="34" charset="0"/>
                <a:sym typeface="Calibri"/>
              </a:rPr>
              <a:t>Reparación de 30m2 de cobertura de plancha    </a:t>
            </a:r>
          </a:p>
          <a:p>
            <a:pPr marL="194743">
              <a:buSzPts val="1300"/>
            </a:pPr>
            <a:r>
              <a:rPr lang="es" sz="1600" i="1" dirty="0">
                <a:solidFill>
                  <a:schemeClr val="dk1"/>
                </a:solidFill>
                <a:latin typeface="Calibri" panose="020F0502020204030204" pitchFamily="34" charset="0"/>
                <a:ea typeface="Calibri"/>
                <a:cs typeface="Calibri" panose="020F0502020204030204" pitchFamily="34" charset="0"/>
                <a:sym typeface="Calibri"/>
              </a:rPr>
              <a:t>        galvanizada.</a:t>
            </a:r>
            <a:br>
              <a:rPr lang="es" sz="1600" i="1" dirty="0">
                <a:solidFill>
                  <a:schemeClr val="dk1"/>
                </a:solidFill>
                <a:latin typeface="Calibri" panose="020F0502020204030204" pitchFamily="34" charset="0"/>
                <a:ea typeface="Calibri"/>
                <a:cs typeface="Calibri" panose="020F0502020204030204" pitchFamily="34" charset="0"/>
                <a:sym typeface="Calibri"/>
              </a:rPr>
            </a:br>
            <a:r>
              <a:rPr lang="es" sz="1600" i="1" dirty="0">
                <a:solidFill>
                  <a:schemeClr val="dk1"/>
                </a:solidFill>
                <a:latin typeface="Calibri" panose="020F0502020204030204" pitchFamily="34" charset="0"/>
                <a:ea typeface="Calibri"/>
                <a:cs typeface="Calibri" panose="020F0502020204030204" pitchFamily="34" charset="0"/>
                <a:sym typeface="Calibri"/>
              </a:rPr>
              <a:t>	        </a:t>
            </a:r>
            <a:endParaRPr sz="1600" i="1" dirty="0">
              <a:solidFill>
                <a:schemeClr val="dk1"/>
              </a:solidFill>
              <a:latin typeface="Calibri" panose="020F0502020204030204" pitchFamily="34" charset="0"/>
              <a:ea typeface="Calibri"/>
              <a:cs typeface="Calibri" panose="020F0502020204030204" pitchFamily="34" charset="0"/>
              <a:sym typeface="Calibri"/>
            </a:endParaRPr>
          </a:p>
          <a:p>
            <a:pPr marL="609630" indent="-414887">
              <a:buSzPts val="1300"/>
              <a:buFont typeface="Calibri"/>
              <a:buChar char="●"/>
            </a:pPr>
            <a:r>
              <a:rPr lang="es" sz="1600" dirty="0">
                <a:latin typeface="Calibri" panose="020F0502020204030204" pitchFamily="34" charset="0"/>
                <a:ea typeface="Calibri"/>
                <a:cs typeface="Calibri" panose="020F0502020204030204" pitchFamily="34" charset="0"/>
                <a:sym typeface="Calibri"/>
              </a:rPr>
              <a:t>Si el proveedor está implementando servicios sobre elementos de intervención distintos, su </a:t>
            </a:r>
            <a:r>
              <a:rPr lang="es" sz="1600" b="1" dirty="0">
                <a:latin typeface="Calibri" panose="020F0502020204030204" pitchFamily="34" charset="0"/>
                <a:ea typeface="Calibri"/>
                <a:cs typeface="Calibri" panose="020F0502020204030204" pitchFamily="34" charset="0"/>
                <a:sym typeface="Calibri"/>
              </a:rPr>
              <a:t>comprobante </a:t>
            </a:r>
            <a:r>
              <a:rPr lang="es" sz="1600" dirty="0">
                <a:latin typeface="Calibri" panose="020F0502020204030204" pitchFamily="34" charset="0"/>
                <a:ea typeface="Calibri"/>
                <a:cs typeface="Calibri" panose="020F0502020204030204" pitchFamily="34" charset="0"/>
                <a:sym typeface="Calibri"/>
              </a:rPr>
              <a:t>debe estar </a:t>
            </a:r>
            <a:r>
              <a:rPr lang="es" sz="1600" b="1" dirty="0">
                <a:latin typeface="Calibri" panose="020F0502020204030204" pitchFamily="34" charset="0"/>
                <a:ea typeface="Calibri"/>
                <a:cs typeface="Calibri" panose="020F0502020204030204" pitchFamily="34" charset="0"/>
                <a:sym typeface="Calibri"/>
              </a:rPr>
              <a:t>desagregado por cada elemento.</a:t>
            </a:r>
          </a:p>
          <a:p>
            <a:pPr marL="194743">
              <a:buSzPts val="1300"/>
            </a:pPr>
            <a:r>
              <a:rPr lang="es" sz="1600" b="1" i="1" dirty="0">
                <a:solidFill>
                  <a:schemeClr val="dk1"/>
                </a:solidFill>
                <a:latin typeface="Calibri" panose="020F0502020204030204" pitchFamily="34" charset="0"/>
                <a:ea typeface="Calibri"/>
                <a:cs typeface="Calibri" panose="020F0502020204030204" pitchFamily="34" charset="0"/>
                <a:sym typeface="Calibri"/>
              </a:rPr>
              <a:t>         </a:t>
            </a:r>
            <a:r>
              <a:rPr lang="es" sz="1600" i="1" dirty="0">
                <a:solidFill>
                  <a:schemeClr val="dk1"/>
                </a:solidFill>
                <a:latin typeface="Calibri" panose="020F0502020204030204" pitchFamily="34" charset="0"/>
                <a:ea typeface="Calibri"/>
                <a:cs typeface="Calibri" panose="020F0502020204030204" pitchFamily="34" charset="0"/>
                <a:sym typeface="Calibri"/>
              </a:rPr>
              <a:t>Ejm: Pintado de 03 puertas metálicas </a:t>
            </a:r>
            <a:br>
              <a:rPr lang="es" sz="1600" i="1" dirty="0">
                <a:solidFill>
                  <a:schemeClr val="dk1"/>
                </a:solidFill>
                <a:latin typeface="Calibri" panose="020F0502020204030204" pitchFamily="34" charset="0"/>
                <a:ea typeface="Calibri"/>
                <a:cs typeface="Calibri" panose="020F0502020204030204" pitchFamily="34" charset="0"/>
                <a:sym typeface="Calibri"/>
              </a:rPr>
            </a:br>
            <a:r>
              <a:rPr lang="es" sz="1600" i="1" dirty="0">
                <a:solidFill>
                  <a:schemeClr val="dk1"/>
                </a:solidFill>
                <a:latin typeface="Calibri" panose="020F0502020204030204" pitchFamily="34" charset="0"/>
                <a:ea typeface="Calibri"/>
                <a:cs typeface="Calibri" panose="020F0502020204030204" pitchFamily="34" charset="0"/>
                <a:sym typeface="Calibri"/>
              </a:rPr>
              <a:t>	  Pintado de 02 mesas de madera</a:t>
            </a:r>
            <a:endParaRPr sz="1600" dirty="0">
              <a:latin typeface="Calibri" panose="020F0502020204030204" pitchFamily="34" charset="0"/>
              <a:ea typeface="Calibri"/>
              <a:cs typeface="Calibri" panose="020F0502020204030204" pitchFamily="34" charset="0"/>
              <a:sym typeface="Calibri"/>
            </a:endParaRPr>
          </a:p>
        </p:txBody>
      </p:sp>
      <p:pic>
        <p:nvPicPr>
          <p:cNvPr id="248" name="Google Shape;248;p33"/>
          <p:cNvPicPr preferRelativeResize="0"/>
          <p:nvPr/>
        </p:nvPicPr>
        <p:blipFill>
          <a:blip r:embed="rId4">
            <a:alphaModFix amt="70000"/>
          </a:blip>
          <a:stretch>
            <a:fillRect/>
          </a:stretch>
        </p:blipFill>
        <p:spPr>
          <a:xfrm>
            <a:off x="3135671" y="4055082"/>
            <a:ext cx="1225667" cy="1225667"/>
          </a:xfrm>
          <a:prstGeom prst="rect">
            <a:avLst/>
          </a:prstGeom>
          <a:noFill/>
          <a:ln>
            <a:noFill/>
          </a:ln>
        </p:spPr>
      </p:pic>
      <p:sp>
        <p:nvSpPr>
          <p:cNvPr id="252" name="Google Shape;252;p33"/>
          <p:cNvSpPr txBox="1"/>
          <p:nvPr/>
        </p:nvSpPr>
        <p:spPr>
          <a:xfrm>
            <a:off x="3135671" y="1016797"/>
            <a:ext cx="6686844" cy="504082"/>
          </a:xfrm>
          <a:prstGeom prst="rect">
            <a:avLst/>
          </a:prstGeom>
          <a:noFill/>
          <a:ln>
            <a:noFill/>
          </a:ln>
        </p:spPr>
        <p:txBody>
          <a:bodyPr spcFirstLastPara="1" wrap="square" lIns="91433" tIns="45700" rIns="91433" bIns="45700" anchor="ctr" anchorCtr="0">
            <a:no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Para la contratación de proveedores de servicios</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12" name="Google Shape;231;p32">
            <a:extLst>
              <a:ext uri="{FF2B5EF4-FFF2-40B4-BE49-F238E27FC236}">
                <a16:creationId xmlns:a16="http://schemas.microsoft.com/office/drawing/2014/main" id="{459FDB16-54A5-47BB-83E5-C0DB2D890792}"/>
              </a:ext>
            </a:extLst>
          </p:cNvPr>
          <p:cNvSpPr txBox="1"/>
          <p:nvPr/>
        </p:nvSpPr>
        <p:spPr>
          <a:xfrm>
            <a:off x="671624" y="5857321"/>
            <a:ext cx="10515600" cy="1097632"/>
          </a:xfrm>
          <a:prstGeom prst="rect">
            <a:avLst/>
          </a:prstGeom>
          <a:noFill/>
          <a:ln>
            <a:noFill/>
          </a:ln>
        </p:spPr>
        <p:txBody>
          <a:bodyPr spcFirstLastPara="1" wrap="square" lIns="121900" tIns="121900" rIns="121900" bIns="121900" anchor="t" anchorCtr="0">
            <a:spAutoFit/>
          </a:bodyPr>
          <a:lstStyle/>
          <a:p>
            <a:r>
              <a:rPr lang="es" sz="1400" b="1" i="1" dirty="0">
                <a:latin typeface="Calibri" panose="020F0502020204030204" pitchFamily="34" charset="0"/>
                <a:ea typeface="Lato"/>
                <a:cs typeface="Calibri" panose="020F0502020204030204" pitchFamily="34" charset="0"/>
                <a:sym typeface="Lato"/>
              </a:rPr>
              <a:t>NOTAS</a:t>
            </a:r>
            <a:r>
              <a:rPr lang="es" sz="1400" b="1" dirty="0">
                <a:latin typeface="Calibri" panose="020F0502020204030204" pitchFamily="34" charset="0"/>
                <a:ea typeface="Lato"/>
                <a:cs typeface="Calibri" panose="020F0502020204030204" pitchFamily="34" charset="0"/>
                <a:sym typeface="Lato"/>
              </a:rPr>
              <a:t>: </a:t>
            </a:r>
          </a:p>
          <a:p>
            <a:pPr marL="304815" indent="-304815">
              <a:buFont typeface="+mj-lt"/>
              <a:buAutoNum type="arabicPeriod"/>
            </a:pPr>
            <a:r>
              <a:rPr lang="es-PE" sz="1400" i="1" dirty="0">
                <a:latin typeface="Calibri" panose="020F0502020204030204" pitchFamily="34" charset="0"/>
                <a:ea typeface="Calibri"/>
                <a:cs typeface="Calibri" panose="020F0502020204030204" pitchFamily="34" charset="0"/>
                <a:sym typeface="Calibri"/>
              </a:rPr>
              <a:t>Los comprobantes deben estar a nombre de la IE o del Responsable de Mantenimiento.</a:t>
            </a:r>
          </a:p>
          <a:p>
            <a:pPr marL="304815" indent="-304815">
              <a:buFont typeface="+mj-lt"/>
              <a:buAutoNum type="arabicPeriod"/>
            </a:pPr>
            <a:r>
              <a:rPr lang="es-PE" sz="1400" i="1" dirty="0">
                <a:latin typeface="Calibri" panose="020F0502020204030204" pitchFamily="34" charset="0"/>
                <a:ea typeface="Calibri"/>
                <a:cs typeface="Calibri" panose="020F0502020204030204" pitchFamily="34" charset="0"/>
                <a:sym typeface="Calibri"/>
              </a:rPr>
              <a:t>La emisión de comprobantes no debe exceder la fecha límite del registro y envío del Panel de Culminación de acciones</a:t>
            </a:r>
            <a:r>
              <a:rPr lang="es-PE" sz="1333" i="1" dirty="0">
                <a:latin typeface="Raleway" pitchFamily="2" charset="0"/>
                <a:ea typeface="Calibri"/>
                <a:cs typeface="Calibri"/>
                <a:sym typeface="Calibri"/>
              </a:rPr>
              <a:t>.</a:t>
            </a:r>
          </a:p>
          <a:p>
            <a:endParaRPr sz="1333" dirty="0">
              <a:latin typeface="Lato"/>
              <a:ea typeface="Lato"/>
              <a:cs typeface="Lato"/>
              <a:sym typeface="Lato"/>
            </a:endParaRPr>
          </a:p>
        </p:txBody>
      </p:sp>
      <p:sp>
        <p:nvSpPr>
          <p:cNvPr id="17" name="Google Shape;268;g1d87f9941a1_2_201">
            <a:extLst>
              <a:ext uri="{FF2B5EF4-FFF2-40B4-BE49-F238E27FC236}">
                <a16:creationId xmlns:a16="http://schemas.microsoft.com/office/drawing/2014/main" id="{4CAC80E9-4AB1-4EA4-95FD-6F0EF18DB00E}"/>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18" name="Google Shape;269;g1d87f9941a1_2_201">
            <a:extLst>
              <a:ext uri="{FF2B5EF4-FFF2-40B4-BE49-F238E27FC236}">
                <a16:creationId xmlns:a16="http://schemas.microsoft.com/office/drawing/2014/main" id="{584B8BEB-ECC9-46ED-8A8D-860D036B62AD}"/>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19" name="Google Shape;270;g1d87f9941a1_2_201">
            <a:extLst>
              <a:ext uri="{FF2B5EF4-FFF2-40B4-BE49-F238E27FC236}">
                <a16:creationId xmlns:a16="http://schemas.microsoft.com/office/drawing/2014/main" id="{E2EBD9E1-2011-4D37-B46F-EE75483134C7}"/>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3" name="Imagen 2">
            <a:extLst>
              <a:ext uri="{FF2B5EF4-FFF2-40B4-BE49-F238E27FC236}">
                <a16:creationId xmlns:a16="http://schemas.microsoft.com/office/drawing/2014/main" id="{6B181DD4-E0CB-4ED4-9511-F9B19EA8E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31" y="5851585"/>
            <a:ext cx="649268" cy="585992"/>
          </a:xfrm>
          <a:prstGeom prst="rect">
            <a:avLst/>
          </a:prstGeom>
        </p:spPr>
      </p:pic>
      <p:sp>
        <p:nvSpPr>
          <p:cNvPr id="1048732" name="Título 2"/>
          <p:cNvSpPr txBox="1"/>
          <p:nvPr/>
        </p:nvSpPr>
        <p:spPr>
          <a:xfrm>
            <a:off x="4434058" y="1048367"/>
            <a:ext cx="3114677" cy="386513"/>
          </a:xfrm>
          <a:prstGeom prst="rect">
            <a:avLst/>
          </a:prstGeom>
        </p:spPr>
        <p:txBody>
          <a:bodyPr vert="horz" lIns="121920" tIns="60960" rIns="121920" bIns="60960" rtlCol="0" anchor="b">
            <a:noAutofit/>
          </a:bodyPr>
          <a:lstStyle>
            <a:lvl1pPr algn="l" defTabSz="914400" rtl="0" eaLnBrk="1" latinLnBrk="0" hangingPunct="1">
              <a:lnSpc>
                <a:spcPct val="90000"/>
              </a:lnSpc>
              <a:spcBef>
                <a:spcPct val="0"/>
              </a:spcBef>
              <a:buNone/>
              <a:defRPr sz="2800" b="1" kern="1200" spc="-100" baseline="0">
                <a:solidFill>
                  <a:schemeClr val="tx2"/>
                </a:solidFill>
                <a:effectLst/>
                <a:latin typeface="Arial" panose="020B0604020202020204" pitchFamily="34" charset="0"/>
                <a:ea typeface="+mj-ea"/>
                <a:cs typeface="Arial" panose="020B0604020202020204" pitchFamily="34" charset="0"/>
              </a:defRPr>
            </a:lvl1pPr>
          </a:lstStyle>
          <a:p>
            <a:r>
              <a:rPr lang="es-MX" sz="2400" dirty="0">
                <a:solidFill>
                  <a:schemeClr val="tx1"/>
                </a:solidFill>
                <a:highlight>
                  <a:srgbClr val="FFFFFF"/>
                </a:highlight>
                <a:latin typeface="Calibri" panose="020F0502020204030204" pitchFamily="34" charset="0"/>
                <a:ea typeface="+mn-ea"/>
                <a:cs typeface="Calibri" panose="020F0502020204030204" pitchFamily="34" charset="0"/>
              </a:rPr>
              <a:t>Contratación y compras</a:t>
            </a:r>
          </a:p>
        </p:txBody>
      </p:sp>
      <p:sp>
        <p:nvSpPr>
          <p:cNvPr id="1048733" name="Rectángulo 114"/>
          <p:cNvSpPr/>
          <p:nvPr/>
        </p:nvSpPr>
        <p:spPr>
          <a:xfrm>
            <a:off x="504303" y="512880"/>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
        <p:nvSpPr>
          <p:cNvPr id="1048742" name="Google Shape;78;p15"/>
          <p:cNvSpPr txBox="1"/>
          <p:nvPr/>
        </p:nvSpPr>
        <p:spPr>
          <a:xfrm flipH="1">
            <a:off x="1429005" y="4350193"/>
            <a:ext cx="1065504" cy="693491"/>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bg1"/>
                </a:solidFill>
                <a:latin typeface="Calibri" panose="020F0502020204030204" pitchFamily="34" charset="0"/>
                <a:ea typeface="Fira Sans Extra Condensed"/>
                <a:cs typeface="Calibri" panose="020F0502020204030204" pitchFamily="34" charset="0"/>
                <a:sym typeface="Fira Sans Extra Condensed"/>
              </a:rPr>
              <a:t>2</a:t>
            </a:r>
            <a:endParaRPr sz="2400" b="1" dirty="0">
              <a:solidFill>
                <a:schemeClr val="bg1"/>
              </a:solidFill>
              <a:latin typeface="Calibri" panose="020F0502020204030204" pitchFamily="34" charset="0"/>
              <a:ea typeface="Fira Sans Extra Condensed"/>
              <a:cs typeface="Calibri" panose="020F0502020204030204" pitchFamily="34" charset="0"/>
              <a:sym typeface="Fira Sans Extra Condensed"/>
            </a:endParaRPr>
          </a:p>
        </p:txBody>
      </p:sp>
      <p:sp>
        <p:nvSpPr>
          <p:cNvPr id="1048744" name="Google Shape;81;p15"/>
          <p:cNvSpPr txBox="1"/>
          <p:nvPr/>
        </p:nvSpPr>
        <p:spPr>
          <a:xfrm>
            <a:off x="1222337" y="2555696"/>
            <a:ext cx="1478840" cy="6936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bg1"/>
                </a:solidFill>
                <a:latin typeface="Calibri" panose="020F0502020204030204" pitchFamily="34" charset="0"/>
                <a:ea typeface="Fira Sans Extra Condensed"/>
                <a:cs typeface="Calibri" panose="020F0502020204030204" pitchFamily="34" charset="0"/>
                <a:sym typeface="Fira Sans Extra Condensed"/>
              </a:rPr>
              <a:t>1</a:t>
            </a:r>
            <a:endParaRPr sz="2400" b="1" dirty="0">
              <a:solidFill>
                <a:schemeClr val="bg1"/>
              </a:solidFill>
              <a:latin typeface="Calibri" panose="020F0502020204030204" pitchFamily="34" charset="0"/>
              <a:ea typeface="Fira Sans Extra Condensed"/>
              <a:cs typeface="Calibri" panose="020F0502020204030204" pitchFamily="34" charset="0"/>
              <a:sym typeface="Fira Sans Extra Condensed"/>
            </a:endParaRPr>
          </a:p>
        </p:txBody>
      </p:sp>
      <p:cxnSp>
        <p:nvCxnSpPr>
          <p:cNvPr id="22" name="Conector recto 2">
            <a:extLst>
              <a:ext uri="{FF2B5EF4-FFF2-40B4-BE49-F238E27FC236}">
                <a16:creationId xmlns:a16="http://schemas.microsoft.com/office/drawing/2014/main" id="{D110805E-A815-4DAE-B5B8-5E94C6006D42}"/>
              </a:ext>
            </a:extLst>
          </p:cNvPr>
          <p:cNvCxnSpPr>
            <a:cxnSpLocks/>
          </p:cNvCxnSpPr>
          <p:nvPr/>
        </p:nvCxnSpPr>
        <p:spPr>
          <a:xfrm>
            <a:off x="822212" y="844918"/>
            <a:ext cx="976269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91CDAA3D-4D8B-402A-B2A0-8FECA2BB276E}"/>
              </a:ext>
            </a:extLst>
          </p:cNvPr>
          <p:cNvSpPr txBox="1"/>
          <p:nvPr/>
        </p:nvSpPr>
        <p:spPr>
          <a:xfrm>
            <a:off x="911231" y="1602353"/>
            <a:ext cx="10452844" cy="4893647"/>
          </a:xfrm>
          <a:prstGeom prst="rect">
            <a:avLst/>
          </a:prstGeom>
          <a:noFill/>
        </p:spPr>
        <p:txBody>
          <a:bodyPr wrap="square" rtlCol="0">
            <a:spAutoFit/>
          </a:bodyPr>
          <a:lstStyle/>
          <a:p>
            <a:endParaRPr lang="es-PE" b="0" i="0" u="none" strike="noStrike" baseline="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Mano de obra: el Recibo por Honorarios (RRHH) de detallar las acciones y espacios conforme a lo ejecutado. </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Compra de materiales con boletas o facturas. Detallando insumos, cantidades, precio unitario (especificando marca y demás características).</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Transporte</a:t>
            </a:r>
            <a:r>
              <a:rPr lang="pt-BR" dirty="0">
                <a:latin typeface="Calibri" panose="020F0502020204030204" pitchFamily="34" charset="0"/>
                <a:cs typeface="Calibri" panose="020F0502020204030204" pitchFamily="34" charset="0"/>
              </a:rPr>
              <a:t>: boleta, </a:t>
            </a:r>
            <a:r>
              <a:rPr lang="pt-BR" dirty="0" err="1">
                <a:latin typeface="Calibri" panose="020F0502020204030204" pitchFamily="34" charset="0"/>
                <a:cs typeface="Calibri" panose="020F0502020204030204" pitchFamily="34" charset="0"/>
              </a:rPr>
              <a:t>factura</a:t>
            </a:r>
            <a:r>
              <a:rPr lang="pt-BR" dirty="0">
                <a:latin typeface="Calibri" panose="020F0502020204030204" pitchFamily="34" charset="0"/>
                <a:cs typeface="Calibri" panose="020F0502020204030204" pitchFamily="34" charset="0"/>
              </a:rPr>
              <a:t> o </a:t>
            </a:r>
            <a:r>
              <a:rPr lang="pt-BR" dirty="0" err="1">
                <a:latin typeface="Calibri" panose="020F0502020204030204" pitchFamily="34" charset="0"/>
                <a:cs typeface="Calibri" panose="020F0502020204030204" pitchFamily="34" charset="0"/>
              </a:rPr>
              <a:t>declaracion</a:t>
            </a:r>
            <a:r>
              <a:rPr lang="pt-BR" dirty="0">
                <a:latin typeface="Calibri" panose="020F0502020204030204" pitchFamily="34" charset="0"/>
                <a:cs typeface="Calibri" panose="020F0502020204030204" pitchFamily="34" charset="0"/>
              </a:rPr>
              <a:t> jurada. </a:t>
            </a:r>
            <a:r>
              <a:rPr lang="es-PE" dirty="0">
                <a:latin typeface="Calibri" panose="020F0502020204030204" pitchFamily="34" charset="0"/>
                <a:cs typeface="Calibri" panose="020F0502020204030204" pitchFamily="34" charset="0"/>
              </a:rPr>
              <a:t>Detallar elementos transportados, ruta (punto de inicio y llegada) y tipo de transporte/vehículo. </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Los comprobantes de pago deben ser visados, por toda la Comisión Responsable del mantenimiento. </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La fecha máxima de los comprobantes de pago, es máximo la fecha límite para el registro y envío del Panel de Culminación de acciones.</a:t>
            </a:r>
          </a:p>
          <a:p>
            <a:pPr marL="342900" indent="-342900" algn="just">
              <a:buFont typeface="Arial" panose="020B0604020202020204" pitchFamily="34" charset="0"/>
              <a:buChar char="•"/>
            </a:pPr>
            <a:r>
              <a:rPr lang="es-PE" sz="1800" dirty="0">
                <a:latin typeface="Calibri" panose="020F0502020204030204" pitchFamily="34" charset="0"/>
                <a:cs typeface="Calibri" panose="020F0502020204030204" pitchFamily="34" charset="0"/>
              </a:rPr>
              <a:t>La Declaración Jurada debe ser considerada como la alternativa para casos en los cuales no se puede obtener boleta o factura y autorizado por el Especialista previamente.</a:t>
            </a:r>
          </a:p>
          <a:p>
            <a:pPr marL="342900" indent="-342900" algn="just">
              <a:buFont typeface="Arial" panose="020B0604020202020204" pitchFamily="34" charset="0"/>
              <a:buChar char="•"/>
            </a:pPr>
            <a:r>
              <a:rPr lang="es-PE" sz="1800" dirty="0">
                <a:latin typeface="Calibri" panose="020F0502020204030204" pitchFamily="34" charset="0"/>
                <a:cs typeface="Calibri" panose="020F0502020204030204" pitchFamily="34" charset="0"/>
              </a:rPr>
              <a:t>El uso del Recibo por Honorarios corresponde a la prestación de servicios profesionales u oficios, por lo cual su uso debe de corresponder a dichos casos.</a:t>
            </a:r>
          </a:p>
          <a:p>
            <a:pPr marL="342900" indent="-342900" algn="just">
              <a:buFont typeface="Arial" panose="020B0604020202020204" pitchFamily="34" charset="0"/>
              <a:buChar char="•"/>
            </a:pPr>
            <a:endParaRPr lang="es-PE" sz="2200" dirty="0">
              <a:solidFill>
                <a:schemeClr val="tx1">
                  <a:lumMod val="75000"/>
                  <a:lumOff val="25000"/>
                </a:schemeClr>
              </a:solidFill>
            </a:endParaRPr>
          </a:p>
          <a:p>
            <a:pPr algn="ctr"/>
            <a:r>
              <a:rPr lang="es-PE" b="1" dirty="0">
                <a:solidFill>
                  <a:srgbClr val="E94647"/>
                </a:solidFill>
                <a:latin typeface="Calibri" panose="020F0502020204030204" pitchFamily="34" charset="0"/>
                <a:cs typeface="Calibri" panose="020F0502020204030204" pitchFamily="34" charset="0"/>
              </a:rPr>
              <a:t>LOS COMPROBANTES DEBEN ESTAR A NOMBRE DE LA IE O DEL RESPONSABLE DE MANTENIMIENTO. </a:t>
            </a:r>
          </a:p>
          <a:p>
            <a:pPr algn="ctr"/>
            <a:endParaRPr lang="es-PE" sz="2000" dirty="0">
              <a:solidFill>
                <a:schemeClr val="tx1">
                  <a:lumMod val="75000"/>
                  <a:lumOff val="25000"/>
                </a:schemeClr>
              </a:solidFill>
              <a:cs typeface="Calibri" panose="020F0502020204030204" pitchFamily="34" charset="0"/>
            </a:endParaRPr>
          </a:p>
        </p:txBody>
      </p:sp>
      <p:sp>
        <p:nvSpPr>
          <p:cNvPr id="8" name="Google Shape;270;g1d87f9941a1_2_201">
            <a:extLst>
              <a:ext uri="{FF2B5EF4-FFF2-40B4-BE49-F238E27FC236}">
                <a16:creationId xmlns:a16="http://schemas.microsoft.com/office/drawing/2014/main" id="{3F2E03AE-9212-471F-938D-62C5ADFF1FB4}"/>
              </a:ext>
            </a:extLst>
          </p:cNvPr>
          <p:cNvSpPr txBox="1"/>
          <p:nvPr/>
        </p:nvSpPr>
        <p:spPr>
          <a:xfrm>
            <a:off x="714435" y="424746"/>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920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8"/>
          <p:cNvSpPr txBox="1"/>
          <p:nvPr/>
        </p:nvSpPr>
        <p:spPr>
          <a:xfrm>
            <a:off x="3020458" y="862462"/>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pic>
        <p:nvPicPr>
          <p:cNvPr id="375" name="Google Shape;375;p38"/>
          <p:cNvPicPr preferRelativeResize="0"/>
          <p:nvPr/>
        </p:nvPicPr>
        <p:blipFill>
          <a:blip r:embed="rId3">
            <a:alphaModFix/>
          </a:blip>
          <a:stretch>
            <a:fillRect/>
          </a:stretch>
        </p:blipFill>
        <p:spPr>
          <a:xfrm>
            <a:off x="890444" y="2575574"/>
            <a:ext cx="10411112" cy="2813051"/>
          </a:xfrm>
          <a:prstGeom prst="rect">
            <a:avLst/>
          </a:prstGeom>
          <a:noFill/>
          <a:ln>
            <a:noFill/>
          </a:ln>
        </p:spPr>
      </p:pic>
      <p:sp>
        <p:nvSpPr>
          <p:cNvPr id="376" name="Google Shape;376;p38"/>
          <p:cNvSpPr txBox="1"/>
          <p:nvPr/>
        </p:nvSpPr>
        <p:spPr>
          <a:xfrm>
            <a:off x="4590650" y="1784207"/>
            <a:ext cx="2708000" cy="574476"/>
          </a:xfrm>
          <a:prstGeom prst="rect">
            <a:avLst/>
          </a:prstGeom>
          <a:solidFill>
            <a:srgbClr val="EFF7FF"/>
          </a:solidFill>
          <a:ln>
            <a:noFill/>
          </a:ln>
        </p:spPr>
        <p:txBody>
          <a:bodyPr spcFirstLastPara="1" wrap="square" lIns="60950" tIns="30467" rIns="60950" bIns="30467" anchor="ctr" anchorCtr="0">
            <a:noAutofit/>
          </a:bodyPr>
          <a:lstStyle>
            <a:defPPr marR="0" lvl="0" algn="l" rtl="0">
              <a:lnSpc>
                <a:spcPct val="100000"/>
              </a:lnSpc>
              <a:spcBef>
                <a:spcPts val="0"/>
              </a:spcBef>
              <a:spcAft>
                <a:spcPts val="0"/>
              </a:spcAft>
            </a:defPPr>
            <a:lvl1pPr marL="0" indent="0" algn="ctr">
              <a:buNone/>
              <a:defRPr sz="2800">
                <a:solidFill>
                  <a:schemeClr val="lt1"/>
                </a:solidFill>
                <a:latin typeface="Raleway" pitchFamily="2" charset="0"/>
              </a:defRPr>
            </a:lvl1pPr>
          </a:lstStyle>
          <a:p>
            <a:r>
              <a:rPr lang="es" sz="1733" b="1" i="1" dirty="0">
                <a:solidFill>
                  <a:schemeClr val="tx1"/>
                </a:solidFill>
                <a:latin typeface="Calibri"/>
                <a:cs typeface="Calibri"/>
                <a:sym typeface="Calibri"/>
              </a:rPr>
              <a:t>Ejemplo infraestructura</a:t>
            </a:r>
            <a:endParaRPr sz="1733" b="1" i="1" dirty="0">
              <a:solidFill>
                <a:schemeClr val="tx1"/>
              </a:solidFill>
              <a:latin typeface="Calibri"/>
              <a:cs typeface="Calibri"/>
              <a:sym typeface="Calibri"/>
            </a:endParaRPr>
          </a:p>
        </p:txBody>
      </p:sp>
      <p:sp>
        <p:nvSpPr>
          <p:cNvPr id="386" name="Google Shape;386;p38"/>
          <p:cNvSpPr txBox="1"/>
          <p:nvPr/>
        </p:nvSpPr>
        <p:spPr>
          <a:xfrm>
            <a:off x="890444" y="5319372"/>
            <a:ext cx="3073200" cy="1231066"/>
          </a:xfrm>
          <a:prstGeom prst="rect">
            <a:avLst/>
          </a:prstGeom>
          <a:noFill/>
          <a:ln>
            <a:noFill/>
          </a:ln>
        </p:spPr>
        <p:txBody>
          <a:bodyPr spcFirstLastPara="1" wrap="square" lIns="121900" tIns="121900" rIns="121900" bIns="121900" anchor="t" anchorCtr="0">
            <a:spAutoFit/>
          </a:bodyPr>
          <a:lstStyle/>
          <a:p>
            <a:pPr algn="ctr"/>
            <a:r>
              <a:rPr lang="es" sz="1600" dirty="0">
                <a:latin typeface="Calibri" panose="020F0502020204030204" pitchFamily="34" charset="0"/>
                <a:ea typeface="Calibri"/>
                <a:cs typeface="Calibri" panose="020F0502020204030204" pitchFamily="34" charset="0"/>
                <a:sym typeface="Calibri"/>
              </a:rPr>
              <a:t>La foto muestra el antes de realizar los trabajos de mantenimiento en el área superior del aula.</a:t>
            </a:r>
            <a:endParaRPr sz="1600" dirty="0">
              <a:latin typeface="Calibri" panose="020F0502020204030204" pitchFamily="34" charset="0"/>
              <a:ea typeface="Calibri"/>
              <a:cs typeface="Calibri" panose="020F0502020204030204" pitchFamily="34" charset="0"/>
              <a:sym typeface="Calibri"/>
            </a:endParaRPr>
          </a:p>
        </p:txBody>
      </p:sp>
      <p:sp>
        <p:nvSpPr>
          <p:cNvPr id="387" name="Google Shape;387;p38"/>
          <p:cNvSpPr txBox="1"/>
          <p:nvPr/>
        </p:nvSpPr>
        <p:spPr>
          <a:xfrm>
            <a:off x="4458377" y="5388625"/>
            <a:ext cx="3073200" cy="1231066"/>
          </a:xfrm>
          <a:prstGeom prst="rect">
            <a:avLst/>
          </a:prstGeom>
          <a:noFill/>
          <a:ln>
            <a:noFill/>
          </a:ln>
        </p:spPr>
        <p:txBody>
          <a:bodyPr spcFirstLastPara="1" wrap="square" lIns="121900" tIns="121900" rIns="121900" bIns="121900" anchor="t" anchorCtr="0">
            <a:spAutoFit/>
          </a:bodyPr>
          <a:lstStyle/>
          <a:p>
            <a:pPr algn="ctr"/>
            <a:r>
              <a:rPr lang="es" sz="1600" dirty="0">
                <a:latin typeface="Calibri" panose="020F0502020204030204" pitchFamily="34" charset="0"/>
                <a:ea typeface="Calibri"/>
                <a:cs typeface="Calibri" panose="020F0502020204030204" pitchFamily="34" charset="0"/>
                <a:sym typeface="Calibri"/>
              </a:rPr>
              <a:t>Se muestra el proceso constructivo del mantenimiento en la colocación del falso cielo raso del aula.</a:t>
            </a:r>
            <a:endParaRPr sz="1600" dirty="0">
              <a:latin typeface="Calibri" panose="020F0502020204030204" pitchFamily="34" charset="0"/>
              <a:ea typeface="Calibri"/>
              <a:cs typeface="Calibri" panose="020F0502020204030204" pitchFamily="34" charset="0"/>
              <a:sym typeface="Calibri"/>
            </a:endParaRPr>
          </a:p>
        </p:txBody>
      </p:sp>
      <p:sp>
        <p:nvSpPr>
          <p:cNvPr id="388" name="Google Shape;388;p38"/>
          <p:cNvSpPr txBox="1"/>
          <p:nvPr/>
        </p:nvSpPr>
        <p:spPr>
          <a:xfrm>
            <a:off x="7879966" y="5388625"/>
            <a:ext cx="3073200" cy="984845"/>
          </a:xfrm>
          <a:prstGeom prst="rect">
            <a:avLst/>
          </a:prstGeom>
          <a:noFill/>
          <a:ln>
            <a:noFill/>
          </a:ln>
        </p:spPr>
        <p:txBody>
          <a:bodyPr spcFirstLastPara="1" wrap="square" lIns="121900" tIns="121900" rIns="121900" bIns="121900" anchor="t" anchorCtr="0">
            <a:spAutoFit/>
          </a:bodyPr>
          <a:lstStyle/>
          <a:p>
            <a:pPr algn="ctr"/>
            <a:r>
              <a:rPr lang="es" sz="1600" dirty="0">
                <a:latin typeface="Calibri" panose="020F0502020204030204" pitchFamily="34" charset="0"/>
                <a:ea typeface="Calibri"/>
                <a:cs typeface="Calibri" panose="020F0502020204030204" pitchFamily="34" charset="0"/>
                <a:sym typeface="Calibri"/>
              </a:rPr>
              <a:t>Trabajo terminado del mantenimiento con el falso cielo raso del aula.</a:t>
            </a:r>
            <a:endParaRPr sz="1600" dirty="0">
              <a:latin typeface="Calibri" panose="020F0502020204030204" pitchFamily="34" charset="0"/>
              <a:ea typeface="Calibri"/>
              <a:cs typeface="Calibri" panose="020F0502020204030204" pitchFamily="34" charset="0"/>
              <a:sym typeface="Calibri"/>
            </a:endParaRPr>
          </a:p>
        </p:txBody>
      </p:sp>
      <p:sp>
        <p:nvSpPr>
          <p:cNvPr id="34" name="Google Shape;380;p38">
            <a:extLst>
              <a:ext uri="{FF2B5EF4-FFF2-40B4-BE49-F238E27FC236}">
                <a16:creationId xmlns:a16="http://schemas.microsoft.com/office/drawing/2014/main" id="{74E814F5-DFDA-4196-A1B1-DCED78363566}"/>
              </a:ext>
            </a:extLst>
          </p:cNvPr>
          <p:cNvSpPr/>
          <p:nvPr/>
        </p:nvSpPr>
        <p:spPr>
          <a:xfrm>
            <a:off x="3904386" y="5705317"/>
            <a:ext cx="457200" cy="342800"/>
          </a:xfrm>
          <a:prstGeom prst="rightArrow">
            <a:avLst>
              <a:gd name="adj1" fmla="val 5000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endParaRPr>
          </a:p>
        </p:txBody>
      </p:sp>
      <p:sp>
        <p:nvSpPr>
          <p:cNvPr id="35" name="Google Shape;381;p38">
            <a:extLst>
              <a:ext uri="{FF2B5EF4-FFF2-40B4-BE49-F238E27FC236}">
                <a16:creationId xmlns:a16="http://schemas.microsoft.com/office/drawing/2014/main" id="{6BF7602A-2C79-429A-8C3D-AB052EC935B6}"/>
              </a:ext>
            </a:extLst>
          </p:cNvPr>
          <p:cNvSpPr/>
          <p:nvPr/>
        </p:nvSpPr>
        <p:spPr>
          <a:xfrm>
            <a:off x="7531576" y="5705317"/>
            <a:ext cx="457200" cy="342800"/>
          </a:xfrm>
          <a:prstGeom prst="rightArrow">
            <a:avLst>
              <a:gd name="adj1" fmla="val 50000"/>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endParaRPr>
          </a:p>
        </p:txBody>
      </p:sp>
      <p:sp>
        <p:nvSpPr>
          <p:cNvPr id="30" name="Google Shape;268;g1d87f9941a1_2_201">
            <a:extLst>
              <a:ext uri="{FF2B5EF4-FFF2-40B4-BE49-F238E27FC236}">
                <a16:creationId xmlns:a16="http://schemas.microsoft.com/office/drawing/2014/main" id="{A705C547-44BA-4AE8-8F87-AEC07AA87E23}"/>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31" name="Google Shape;269;g1d87f9941a1_2_201">
            <a:extLst>
              <a:ext uri="{FF2B5EF4-FFF2-40B4-BE49-F238E27FC236}">
                <a16:creationId xmlns:a16="http://schemas.microsoft.com/office/drawing/2014/main" id="{70AB0A13-7BEE-4946-96DA-BCDB6B87C8D7}"/>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36" name="Google Shape;270;g1d87f9941a1_2_201">
            <a:extLst>
              <a:ext uri="{FF2B5EF4-FFF2-40B4-BE49-F238E27FC236}">
                <a16:creationId xmlns:a16="http://schemas.microsoft.com/office/drawing/2014/main" id="{E7B43105-593B-4BCE-8CCF-C1E5DCADF6DD}"/>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39307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1048733" name="Rectángulo 114"/>
          <p:cNvSpPr/>
          <p:nvPr/>
        </p:nvSpPr>
        <p:spPr>
          <a:xfrm>
            <a:off x="609369" y="514214"/>
            <a:ext cx="210132" cy="210131"/>
          </a:xfrm>
          <a:prstGeom prst="rect">
            <a:avLst/>
          </a:prstGeom>
          <a:noFill/>
          <a:ln w="38100">
            <a:solidFill>
              <a:srgbClr val="16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
        <p:nvSpPr>
          <p:cNvPr id="1048742" name="Google Shape;78;p15"/>
          <p:cNvSpPr txBox="1"/>
          <p:nvPr/>
        </p:nvSpPr>
        <p:spPr>
          <a:xfrm flipH="1">
            <a:off x="1429005" y="4350193"/>
            <a:ext cx="1065504" cy="693491"/>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bg1"/>
                </a:solidFill>
                <a:latin typeface="Calibri" panose="020F0502020204030204" pitchFamily="34" charset="0"/>
                <a:ea typeface="Fira Sans Extra Condensed"/>
                <a:cs typeface="Calibri" panose="020F0502020204030204" pitchFamily="34" charset="0"/>
                <a:sym typeface="Fira Sans Extra Condensed"/>
              </a:rPr>
              <a:t>2</a:t>
            </a:r>
            <a:endParaRPr sz="2400" b="1" dirty="0">
              <a:solidFill>
                <a:schemeClr val="bg1"/>
              </a:solidFill>
              <a:latin typeface="Calibri" panose="020F0502020204030204" pitchFamily="34" charset="0"/>
              <a:ea typeface="Fira Sans Extra Condensed"/>
              <a:cs typeface="Calibri" panose="020F0502020204030204" pitchFamily="34" charset="0"/>
              <a:sym typeface="Fira Sans Extra Condensed"/>
            </a:endParaRPr>
          </a:p>
        </p:txBody>
      </p:sp>
      <p:sp>
        <p:nvSpPr>
          <p:cNvPr id="1048744" name="Google Shape;81;p15"/>
          <p:cNvSpPr txBox="1"/>
          <p:nvPr/>
        </p:nvSpPr>
        <p:spPr>
          <a:xfrm>
            <a:off x="1171943" y="2601903"/>
            <a:ext cx="1478840" cy="6936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bg1"/>
                </a:solidFill>
                <a:latin typeface="Calibri" panose="020F0502020204030204" pitchFamily="34" charset="0"/>
                <a:ea typeface="Fira Sans Extra Condensed"/>
                <a:cs typeface="Calibri" panose="020F0502020204030204" pitchFamily="34" charset="0"/>
                <a:sym typeface="Fira Sans Extra Condensed"/>
              </a:rPr>
              <a:t>1</a:t>
            </a:r>
            <a:endParaRPr sz="2400" b="1" dirty="0">
              <a:solidFill>
                <a:schemeClr val="bg1"/>
              </a:solidFill>
              <a:latin typeface="Calibri" panose="020F0502020204030204" pitchFamily="34" charset="0"/>
              <a:ea typeface="Fira Sans Extra Condensed"/>
              <a:cs typeface="Calibri" panose="020F0502020204030204" pitchFamily="34" charset="0"/>
              <a:sym typeface="Fira Sans Extra Condensed"/>
            </a:endParaRPr>
          </a:p>
        </p:txBody>
      </p:sp>
      <p:cxnSp>
        <p:nvCxnSpPr>
          <p:cNvPr id="22" name="Conector recto 2">
            <a:extLst>
              <a:ext uri="{FF2B5EF4-FFF2-40B4-BE49-F238E27FC236}">
                <a16:creationId xmlns:a16="http://schemas.microsoft.com/office/drawing/2014/main" id="{D110805E-A815-4DAE-B5B8-5E94C6006D42}"/>
              </a:ext>
            </a:extLst>
          </p:cNvPr>
          <p:cNvCxnSpPr>
            <a:cxnSpLocks/>
          </p:cNvCxnSpPr>
          <p:nvPr/>
        </p:nvCxnSpPr>
        <p:spPr>
          <a:xfrm>
            <a:off x="964441" y="888035"/>
            <a:ext cx="976269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840877B-B3B3-4590-8548-4F9B0E077BB0}"/>
              </a:ext>
            </a:extLst>
          </p:cNvPr>
          <p:cNvSpPr txBox="1"/>
          <p:nvPr/>
        </p:nvSpPr>
        <p:spPr>
          <a:xfrm>
            <a:off x="964441" y="2267792"/>
            <a:ext cx="10465559" cy="4093428"/>
          </a:xfrm>
          <a:prstGeom prst="rect">
            <a:avLst/>
          </a:prstGeom>
          <a:noFill/>
        </p:spPr>
        <p:txBody>
          <a:bodyPr wrap="square" rtlCol="0">
            <a:spAutoFit/>
          </a:bodyPr>
          <a:lstStyle/>
          <a:p>
            <a:endParaRPr lang="es-PE" sz="2200" dirty="0"/>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Registrar las acciones de mantenimiento ejecutadas.</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Verificar que las fotografías registradas coincida con lo realmente efectuado.</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Tomar fotos de cada etapa de la ejecución ( antes, durante y después) para cumplir con los requisitos para el registro del PC.</a:t>
            </a:r>
          </a:p>
          <a:p>
            <a:pPr marL="342900" indent="-342900">
              <a:buFont typeface="Arial" panose="020B0604020202020204" pitchFamily="34" charset="0"/>
              <a:buChar char="•"/>
            </a:pPr>
            <a:r>
              <a:rPr lang="es-PE" dirty="0">
                <a:latin typeface="Calibri" panose="020F0502020204030204" pitchFamily="34" charset="0"/>
                <a:cs typeface="Calibri" panose="020F0502020204030204" pitchFamily="34" charset="0"/>
              </a:rPr>
              <a:t>El registro progresivo de información en el sistema facilitará el proceso de registro del PC.</a:t>
            </a:r>
          </a:p>
          <a:p>
            <a:pPr marL="342900" indent="-342900">
              <a:buFont typeface="Arial" panose="020B0604020202020204" pitchFamily="34" charset="0"/>
              <a:buChar char="•"/>
            </a:pPr>
            <a:r>
              <a:rPr lang="es-PE" dirty="0"/>
              <a:t>Sí ha realizado un cambio de partidas, se debe crear la partida en el PC y agregar las fotos para que pueda rendir en la DG.</a:t>
            </a:r>
          </a:p>
          <a:p>
            <a:pPr marL="342900" indent="-342900">
              <a:buFont typeface="Arial" panose="020B0604020202020204" pitchFamily="34" charset="0"/>
              <a:buChar char="•"/>
            </a:pPr>
            <a:r>
              <a:rPr lang="es-PE" dirty="0"/>
              <a:t>Para enviar la DG al especialista por el sistema Mi mantenimiento, el PC debe estar primero registrado y enviado.</a:t>
            </a:r>
          </a:p>
          <a:p>
            <a:pPr marL="342900" indent="-342900">
              <a:buFont typeface="Arial" panose="020B0604020202020204" pitchFamily="34" charset="0"/>
              <a:buChar char="•"/>
            </a:pPr>
            <a:endParaRPr lang="es-PE" dirty="0">
              <a:latin typeface="Calibri" panose="020F0502020204030204" pitchFamily="34" charset="0"/>
              <a:cs typeface="Calibri" panose="020F0502020204030204" pitchFamily="34" charset="0"/>
            </a:endParaRPr>
          </a:p>
          <a:p>
            <a:pPr algn="ctr"/>
            <a:r>
              <a:rPr lang="es-PE" b="1" dirty="0">
                <a:solidFill>
                  <a:srgbClr val="E94647"/>
                </a:solidFill>
                <a:latin typeface="Calibri" panose="020F0502020204030204" pitchFamily="34" charset="0"/>
                <a:cs typeface="Calibri" panose="020F0502020204030204" pitchFamily="34" charset="0"/>
              </a:rPr>
              <a:t>ADELANTARSE A REGISTRAR LA INFORMACIÓN FACILITARÁ COMPLETAR EL PANEL EN LOS PLAZOS ESTABLECIDOS.</a:t>
            </a:r>
          </a:p>
          <a:p>
            <a:pPr marL="342900" indent="-342900">
              <a:buFont typeface="Arial" panose="020B0604020202020204" pitchFamily="34" charset="0"/>
              <a:buChar char="•"/>
            </a:pPr>
            <a:endParaRPr lang="es-PE" sz="2200" dirty="0">
              <a:solidFill>
                <a:schemeClr val="tx1">
                  <a:lumMod val="75000"/>
                  <a:lumOff val="25000"/>
                </a:schemeClr>
              </a:solidFill>
            </a:endParaRPr>
          </a:p>
        </p:txBody>
      </p:sp>
      <p:sp>
        <p:nvSpPr>
          <p:cNvPr id="9" name="CuadroTexto 8">
            <a:extLst>
              <a:ext uri="{FF2B5EF4-FFF2-40B4-BE49-F238E27FC236}">
                <a16:creationId xmlns:a16="http://schemas.microsoft.com/office/drawing/2014/main" id="{A9D5DFC1-1CAD-4BE0-9FF6-0713E9487FE7}"/>
              </a:ext>
            </a:extLst>
          </p:cNvPr>
          <p:cNvSpPr txBox="1"/>
          <p:nvPr/>
        </p:nvSpPr>
        <p:spPr>
          <a:xfrm>
            <a:off x="3288322" y="1655431"/>
            <a:ext cx="6098344" cy="461665"/>
          </a:xfrm>
          <a:prstGeom prst="rect">
            <a:avLst/>
          </a:prstGeom>
          <a:noFill/>
        </p:spPr>
        <p:txBody>
          <a:bodyPr wrap="square">
            <a:spAutoFit/>
          </a:bodyPr>
          <a:lstStyle/>
          <a:p>
            <a:r>
              <a:rPr lang="es-PE" sz="2400" b="1" dirty="0">
                <a:highlight>
                  <a:srgbClr val="FFFFFF"/>
                </a:highlight>
                <a:latin typeface="Calibri" panose="020F0502020204030204" pitchFamily="34" charset="0"/>
                <a:cs typeface="Calibri" panose="020F0502020204030204" pitchFamily="34" charset="0"/>
              </a:rPr>
              <a:t>Recomendaciones para completar el PC</a:t>
            </a:r>
          </a:p>
        </p:txBody>
      </p:sp>
      <p:sp>
        <p:nvSpPr>
          <p:cNvPr id="10" name="Google Shape;270;g1d87f9941a1_2_201">
            <a:extLst>
              <a:ext uri="{FF2B5EF4-FFF2-40B4-BE49-F238E27FC236}">
                <a16:creationId xmlns:a16="http://schemas.microsoft.com/office/drawing/2014/main" id="{77D61346-42CD-4E2A-8638-214E53F72706}"/>
              </a:ext>
            </a:extLst>
          </p:cNvPr>
          <p:cNvSpPr txBox="1"/>
          <p:nvPr/>
        </p:nvSpPr>
        <p:spPr>
          <a:xfrm>
            <a:off x="819501" y="501635"/>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20088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8;g1d87f9941a1_2_201">
            <a:extLst>
              <a:ext uri="{FF2B5EF4-FFF2-40B4-BE49-F238E27FC236}">
                <a16:creationId xmlns:a16="http://schemas.microsoft.com/office/drawing/2014/main" id="{DC018BC5-75EE-4D13-938F-545F52468B55}"/>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F4D064F7-B40B-4CF3-978C-A9C5729969D4}"/>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00DACDEE-D113-4320-9D63-DB6ABF34BAEC}"/>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
        <p:nvSpPr>
          <p:cNvPr id="8" name="CuadroTexto 7">
            <a:extLst>
              <a:ext uri="{FF2B5EF4-FFF2-40B4-BE49-F238E27FC236}">
                <a16:creationId xmlns:a16="http://schemas.microsoft.com/office/drawing/2014/main" id="{F8177A29-5B6B-4DD6-A4DB-25D374BE816C}"/>
              </a:ext>
            </a:extLst>
          </p:cNvPr>
          <p:cNvSpPr txBox="1"/>
          <p:nvPr/>
        </p:nvSpPr>
        <p:spPr>
          <a:xfrm>
            <a:off x="1803220" y="1047080"/>
            <a:ext cx="10119347" cy="461665"/>
          </a:xfrm>
          <a:prstGeom prst="rect">
            <a:avLst/>
          </a:prstGeom>
          <a:noFill/>
        </p:spPr>
        <p:txBody>
          <a:bodyPr wrap="square" rtlCol="0">
            <a:spAutoFit/>
          </a:bodyPr>
          <a:lstStyle/>
          <a:p>
            <a:r>
              <a:rPr lang="es-ES" sz="2400" b="1" dirty="0">
                <a:highlight>
                  <a:srgbClr val="FFFFFF"/>
                </a:highlight>
                <a:latin typeface="Calibri" panose="020F0502020204030204" pitchFamily="34" charset="0"/>
                <a:cs typeface="Calibri" panose="020F0502020204030204" pitchFamily="34" charset="0"/>
                <a:sym typeface="Fira Sans Extra Condensed Medium"/>
              </a:rPr>
              <a:t>¿Cómo completar el panel de culminación de acciones en el Sistema?</a:t>
            </a:r>
          </a:p>
        </p:txBody>
      </p:sp>
      <p:grpSp>
        <p:nvGrpSpPr>
          <p:cNvPr id="9" name="Grupo 8">
            <a:extLst>
              <a:ext uri="{FF2B5EF4-FFF2-40B4-BE49-F238E27FC236}">
                <a16:creationId xmlns:a16="http://schemas.microsoft.com/office/drawing/2014/main" id="{8E9FCBB8-DAE7-4F43-8AB6-04CFE80FADBA}"/>
              </a:ext>
            </a:extLst>
          </p:cNvPr>
          <p:cNvGrpSpPr/>
          <p:nvPr/>
        </p:nvGrpSpPr>
        <p:grpSpPr>
          <a:xfrm>
            <a:off x="2872960" y="2121847"/>
            <a:ext cx="6532760" cy="4063316"/>
            <a:chOff x="2872960" y="2121847"/>
            <a:chExt cx="6532760" cy="4063316"/>
          </a:xfrm>
        </p:grpSpPr>
        <p:pic>
          <p:nvPicPr>
            <p:cNvPr id="10" name="Imagen 9">
              <a:extLst>
                <a:ext uri="{FF2B5EF4-FFF2-40B4-BE49-F238E27FC236}">
                  <a16:creationId xmlns:a16="http://schemas.microsoft.com/office/drawing/2014/main" id="{6531263F-A81F-4064-9993-91EC8E680F8E}"/>
                </a:ext>
              </a:extLst>
            </p:cNvPr>
            <p:cNvPicPr>
              <a:picLocks noChangeAspect="1"/>
            </p:cNvPicPr>
            <p:nvPr/>
          </p:nvPicPr>
          <p:blipFill rotWithShape="1">
            <a:blip r:embed="rId2">
              <a:extLst>
                <a:ext uri="{28A0092B-C50C-407E-A947-70E740481C1C}">
                  <a14:useLocalDpi xmlns:a14="http://schemas.microsoft.com/office/drawing/2010/main" val="0"/>
                </a:ext>
              </a:extLst>
            </a:blip>
            <a:srcRect r="14527"/>
            <a:stretch/>
          </p:blipFill>
          <p:spPr>
            <a:xfrm>
              <a:off x="2872960" y="2121847"/>
              <a:ext cx="6532760" cy="4063316"/>
            </a:xfrm>
            <a:prstGeom prst="rect">
              <a:avLst/>
            </a:prstGeom>
          </p:spPr>
        </p:pic>
        <p:grpSp>
          <p:nvGrpSpPr>
            <p:cNvPr id="11" name="Grupo 10">
              <a:extLst>
                <a:ext uri="{FF2B5EF4-FFF2-40B4-BE49-F238E27FC236}">
                  <a16:creationId xmlns:a16="http://schemas.microsoft.com/office/drawing/2014/main" id="{F9A34EEA-A9C3-4B34-AEF9-2A2504883EDD}"/>
                </a:ext>
              </a:extLst>
            </p:cNvPr>
            <p:cNvGrpSpPr/>
            <p:nvPr/>
          </p:nvGrpSpPr>
          <p:grpSpPr>
            <a:xfrm>
              <a:off x="6280152" y="3469039"/>
              <a:ext cx="1854591" cy="313521"/>
              <a:chOff x="7824003" y="2464738"/>
              <a:chExt cx="1854591" cy="313521"/>
            </a:xfrm>
          </p:grpSpPr>
          <p:sp>
            <p:nvSpPr>
              <p:cNvPr id="18" name="Rectángulo 17">
                <a:extLst>
                  <a:ext uri="{FF2B5EF4-FFF2-40B4-BE49-F238E27FC236}">
                    <a16:creationId xmlns:a16="http://schemas.microsoft.com/office/drawing/2014/main" id="{25D9463C-2674-443E-9053-5C8F7D6011A2}"/>
                  </a:ext>
                </a:extLst>
              </p:cNvPr>
              <p:cNvSpPr/>
              <p:nvPr/>
            </p:nvSpPr>
            <p:spPr>
              <a:xfrm>
                <a:off x="7824003" y="2464738"/>
                <a:ext cx="1854591" cy="306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CuadroTexto 18">
                <a:extLst>
                  <a:ext uri="{FF2B5EF4-FFF2-40B4-BE49-F238E27FC236}">
                    <a16:creationId xmlns:a16="http://schemas.microsoft.com/office/drawing/2014/main" id="{28861E30-C819-4D86-9B90-486B90E0FFA5}"/>
                  </a:ext>
                </a:extLst>
              </p:cNvPr>
              <p:cNvSpPr txBox="1"/>
              <p:nvPr/>
            </p:nvSpPr>
            <p:spPr>
              <a:xfrm>
                <a:off x="7961122" y="2501260"/>
                <a:ext cx="1717472" cy="276999"/>
              </a:xfrm>
              <a:prstGeom prst="rect">
                <a:avLst/>
              </a:prstGeom>
              <a:noFill/>
            </p:spPr>
            <p:txBody>
              <a:bodyPr wrap="square" rtlCol="0">
                <a:spAutoFit/>
              </a:bodyPr>
              <a:lstStyle/>
              <a:p>
                <a:pPr algn="ctr"/>
                <a:r>
                  <a:rPr lang="es-PE" sz="1200" dirty="0">
                    <a:solidFill>
                      <a:schemeClr val="bg1"/>
                    </a:solidFill>
                    <a:latin typeface="Arial Black" panose="020B0A04020102020204" pitchFamily="34" charset="0"/>
                  </a:rPr>
                  <a:t>N° de Cuenta</a:t>
                </a:r>
              </a:p>
            </p:txBody>
          </p:sp>
        </p:grpSp>
        <p:grpSp>
          <p:nvGrpSpPr>
            <p:cNvPr id="12" name="Grupo 11">
              <a:extLst>
                <a:ext uri="{FF2B5EF4-FFF2-40B4-BE49-F238E27FC236}">
                  <a16:creationId xmlns:a16="http://schemas.microsoft.com/office/drawing/2014/main" id="{32BE38AB-4F3F-4DF9-8F6D-DF35A240C9DB}"/>
                </a:ext>
              </a:extLst>
            </p:cNvPr>
            <p:cNvGrpSpPr/>
            <p:nvPr/>
          </p:nvGrpSpPr>
          <p:grpSpPr>
            <a:xfrm>
              <a:off x="6348711" y="3176687"/>
              <a:ext cx="1940827" cy="322461"/>
              <a:chOff x="9478574" y="586666"/>
              <a:chExt cx="1940827" cy="322461"/>
            </a:xfrm>
          </p:grpSpPr>
          <p:sp>
            <p:nvSpPr>
              <p:cNvPr id="16" name="Rectángulo 15">
                <a:extLst>
                  <a:ext uri="{FF2B5EF4-FFF2-40B4-BE49-F238E27FC236}">
                    <a16:creationId xmlns:a16="http://schemas.microsoft.com/office/drawing/2014/main" id="{82D05748-EAC0-4757-AC51-C8947D58158D}"/>
                  </a:ext>
                </a:extLst>
              </p:cNvPr>
              <p:cNvSpPr/>
              <p:nvPr/>
            </p:nvSpPr>
            <p:spPr>
              <a:xfrm>
                <a:off x="9478574" y="602212"/>
                <a:ext cx="1854591" cy="306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CuadroTexto 16">
                <a:extLst>
                  <a:ext uri="{FF2B5EF4-FFF2-40B4-BE49-F238E27FC236}">
                    <a16:creationId xmlns:a16="http://schemas.microsoft.com/office/drawing/2014/main" id="{FD30009D-B5FB-4925-9ACE-A543CDEACE61}"/>
                  </a:ext>
                </a:extLst>
              </p:cNvPr>
              <p:cNvSpPr txBox="1"/>
              <p:nvPr/>
            </p:nvSpPr>
            <p:spPr>
              <a:xfrm>
                <a:off x="9701929" y="586666"/>
                <a:ext cx="1717472" cy="276999"/>
              </a:xfrm>
              <a:prstGeom prst="rect">
                <a:avLst/>
              </a:prstGeom>
              <a:noFill/>
            </p:spPr>
            <p:txBody>
              <a:bodyPr wrap="square" rtlCol="0">
                <a:spAutoFit/>
              </a:bodyPr>
              <a:lstStyle/>
              <a:p>
                <a:r>
                  <a:rPr lang="es-PE" sz="1200" dirty="0">
                    <a:solidFill>
                      <a:schemeClr val="bg1"/>
                    </a:solidFill>
                    <a:latin typeface="Arial Black" panose="020B0A04020102020204" pitchFamily="34" charset="0"/>
                  </a:rPr>
                  <a:t>Responsable</a:t>
                </a:r>
              </a:p>
            </p:txBody>
          </p:sp>
        </p:grpSp>
        <p:grpSp>
          <p:nvGrpSpPr>
            <p:cNvPr id="13" name="Grupo 12">
              <a:extLst>
                <a:ext uri="{FF2B5EF4-FFF2-40B4-BE49-F238E27FC236}">
                  <a16:creationId xmlns:a16="http://schemas.microsoft.com/office/drawing/2014/main" id="{D9333526-FA6E-4C95-8ACA-B37316EE7506}"/>
                </a:ext>
              </a:extLst>
            </p:cNvPr>
            <p:cNvGrpSpPr/>
            <p:nvPr/>
          </p:nvGrpSpPr>
          <p:grpSpPr>
            <a:xfrm>
              <a:off x="6348711" y="2774544"/>
              <a:ext cx="1854591" cy="306915"/>
              <a:chOff x="5911121" y="1168258"/>
              <a:chExt cx="1854591" cy="306915"/>
            </a:xfrm>
          </p:grpSpPr>
          <p:sp>
            <p:nvSpPr>
              <p:cNvPr id="14" name="Rectángulo 13">
                <a:extLst>
                  <a:ext uri="{FF2B5EF4-FFF2-40B4-BE49-F238E27FC236}">
                    <a16:creationId xmlns:a16="http://schemas.microsoft.com/office/drawing/2014/main" id="{4811B3EB-2145-4F6C-AD65-DC935FF216C2}"/>
                  </a:ext>
                </a:extLst>
              </p:cNvPr>
              <p:cNvSpPr/>
              <p:nvPr/>
            </p:nvSpPr>
            <p:spPr>
              <a:xfrm>
                <a:off x="5911121" y="1168258"/>
                <a:ext cx="1854591" cy="306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88969B17-FCD6-448F-97BA-6302B9D0B41E}"/>
                  </a:ext>
                </a:extLst>
              </p:cNvPr>
              <p:cNvSpPr txBox="1"/>
              <p:nvPr/>
            </p:nvSpPr>
            <p:spPr>
              <a:xfrm>
                <a:off x="6037972" y="1178444"/>
                <a:ext cx="1717472" cy="276999"/>
              </a:xfrm>
              <a:prstGeom prst="rect">
                <a:avLst/>
              </a:prstGeom>
              <a:noFill/>
            </p:spPr>
            <p:txBody>
              <a:bodyPr wrap="square" rtlCol="0">
                <a:spAutoFit/>
              </a:bodyPr>
              <a:lstStyle/>
              <a:p>
                <a:r>
                  <a:rPr lang="es-PE" sz="1200" dirty="0">
                    <a:solidFill>
                      <a:schemeClr val="bg1"/>
                    </a:solidFill>
                    <a:latin typeface="Arial Black" panose="020B0A04020102020204" pitchFamily="34" charset="0"/>
                  </a:rPr>
                  <a:t>Nombre de la IE</a:t>
                </a:r>
              </a:p>
            </p:txBody>
          </p:sp>
        </p:grpSp>
      </p:grpSp>
      <p:sp>
        <p:nvSpPr>
          <p:cNvPr id="20" name="Elipse 19">
            <a:extLst>
              <a:ext uri="{FF2B5EF4-FFF2-40B4-BE49-F238E27FC236}">
                <a16:creationId xmlns:a16="http://schemas.microsoft.com/office/drawing/2014/main" id="{2054F829-A2D8-4C05-BF23-0EF375D0FB4D}"/>
              </a:ext>
            </a:extLst>
          </p:cNvPr>
          <p:cNvSpPr/>
          <p:nvPr/>
        </p:nvSpPr>
        <p:spPr>
          <a:xfrm>
            <a:off x="2558168" y="2924826"/>
            <a:ext cx="1589649" cy="122867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adroTexto 21">
            <a:extLst>
              <a:ext uri="{FF2B5EF4-FFF2-40B4-BE49-F238E27FC236}">
                <a16:creationId xmlns:a16="http://schemas.microsoft.com/office/drawing/2014/main" id="{B1F95A3C-2F7E-4D7F-A82E-5B4F8862195A}"/>
              </a:ext>
            </a:extLst>
          </p:cNvPr>
          <p:cNvSpPr txBox="1"/>
          <p:nvPr/>
        </p:nvSpPr>
        <p:spPr>
          <a:xfrm>
            <a:off x="882747" y="4839286"/>
            <a:ext cx="1840947" cy="1200329"/>
          </a:xfrm>
          <a:prstGeom prst="rect">
            <a:avLst/>
          </a:prstGeom>
          <a:noFill/>
        </p:spPr>
        <p:txBody>
          <a:bodyPr wrap="square" rtlCol="0">
            <a:spAutoFit/>
          </a:bodyPr>
          <a:lstStyle/>
          <a:p>
            <a:pPr algn="ctr"/>
            <a:r>
              <a:rPr lang="es-PE" b="1" dirty="0"/>
              <a:t>1. Ingresar al Panel de Culminación de Acciones</a:t>
            </a:r>
          </a:p>
        </p:txBody>
      </p:sp>
      <p:sp>
        <p:nvSpPr>
          <p:cNvPr id="23" name="CuadroTexto 22">
            <a:extLst>
              <a:ext uri="{FF2B5EF4-FFF2-40B4-BE49-F238E27FC236}">
                <a16:creationId xmlns:a16="http://schemas.microsoft.com/office/drawing/2014/main" id="{D603D738-1576-454F-B433-83BF5B721D01}"/>
              </a:ext>
            </a:extLst>
          </p:cNvPr>
          <p:cNvSpPr txBox="1"/>
          <p:nvPr/>
        </p:nvSpPr>
        <p:spPr>
          <a:xfrm>
            <a:off x="3117794" y="2410813"/>
            <a:ext cx="680060" cy="230832"/>
          </a:xfrm>
          <a:prstGeom prst="rect">
            <a:avLst/>
          </a:prstGeom>
          <a:solidFill>
            <a:schemeClr val="tx1"/>
          </a:solidFill>
          <a:ln>
            <a:noFill/>
          </a:ln>
        </p:spPr>
        <p:txBody>
          <a:bodyPr wrap="square" rtlCol="0">
            <a:spAutoFit/>
          </a:bodyPr>
          <a:lstStyle/>
          <a:p>
            <a:r>
              <a:rPr lang="es-PE" sz="900" dirty="0">
                <a:solidFill>
                  <a:schemeClr val="bg1"/>
                </a:solidFill>
                <a:latin typeface="Arial Black" panose="020B0A04020102020204" pitchFamily="34" charset="0"/>
              </a:rPr>
              <a:t>Nombre</a:t>
            </a:r>
          </a:p>
        </p:txBody>
      </p:sp>
      <p:pic>
        <p:nvPicPr>
          <p:cNvPr id="24" name="Imagen 23">
            <a:extLst>
              <a:ext uri="{FF2B5EF4-FFF2-40B4-BE49-F238E27FC236}">
                <a16:creationId xmlns:a16="http://schemas.microsoft.com/office/drawing/2014/main" id="{B9C77620-F1E6-427F-8E6E-088B5C85C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96650">
            <a:off x="2082547" y="4147683"/>
            <a:ext cx="404860" cy="404860"/>
          </a:xfrm>
          <a:prstGeom prst="rect">
            <a:avLst/>
          </a:prstGeom>
        </p:spPr>
      </p:pic>
    </p:spTree>
    <p:extLst>
      <p:ext uri="{BB962C8B-B14F-4D97-AF65-F5344CB8AC3E}">
        <p14:creationId xmlns:p14="http://schemas.microsoft.com/office/powerpoint/2010/main" val="4452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7;p38">
            <a:extLst>
              <a:ext uri="{FF2B5EF4-FFF2-40B4-BE49-F238E27FC236}">
                <a16:creationId xmlns:a16="http://schemas.microsoft.com/office/drawing/2014/main" id="{D7D192B7-E943-4AF3-A85E-BA3E84CBEDE7}"/>
              </a:ext>
            </a:extLst>
          </p:cNvPr>
          <p:cNvSpPr txBox="1"/>
          <p:nvPr/>
        </p:nvSpPr>
        <p:spPr>
          <a:xfrm>
            <a:off x="3020458" y="862462"/>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DC018BC5-75EE-4D13-938F-545F52468B55}"/>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F4D064F7-B40B-4CF3-978C-A9C5729969D4}"/>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00DACDEE-D113-4320-9D63-DB6ABF34BAEC}"/>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7251AE46-E805-4378-B916-7F7AAAF51725}"/>
              </a:ext>
            </a:extLst>
          </p:cNvPr>
          <p:cNvPicPr>
            <a:picLocks noChangeAspect="1"/>
          </p:cNvPicPr>
          <p:nvPr/>
        </p:nvPicPr>
        <p:blipFill rotWithShape="1">
          <a:blip r:embed="rId2">
            <a:extLst>
              <a:ext uri="{28A0092B-C50C-407E-A947-70E740481C1C}">
                <a14:useLocalDpi xmlns:a14="http://schemas.microsoft.com/office/drawing/2010/main" val="0"/>
              </a:ext>
            </a:extLst>
          </a:blip>
          <a:srcRect r="11862"/>
          <a:stretch/>
        </p:blipFill>
        <p:spPr>
          <a:xfrm>
            <a:off x="1003813" y="2765836"/>
            <a:ext cx="10042778" cy="2943870"/>
          </a:xfrm>
          <a:prstGeom prst="rect">
            <a:avLst/>
          </a:prstGeom>
        </p:spPr>
      </p:pic>
      <p:sp>
        <p:nvSpPr>
          <p:cNvPr id="9" name="Elipse 8">
            <a:extLst>
              <a:ext uri="{FF2B5EF4-FFF2-40B4-BE49-F238E27FC236}">
                <a16:creationId xmlns:a16="http://schemas.microsoft.com/office/drawing/2014/main" id="{4D141822-A275-46E9-A80F-579CDDBA5C08}"/>
              </a:ext>
            </a:extLst>
          </p:cNvPr>
          <p:cNvSpPr/>
          <p:nvPr/>
        </p:nvSpPr>
        <p:spPr>
          <a:xfrm>
            <a:off x="2506945" y="3157514"/>
            <a:ext cx="2088395" cy="90804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a:extLst>
              <a:ext uri="{FF2B5EF4-FFF2-40B4-BE49-F238E27FC236}">
                <a16:creationId xmlns:a16="http://schemas.microsoft.com/office/drawing/2014/main" id="{82FD309F-B8FA-44E2-BE6E-11BD5098A1CE}"/>
              </a:ext>
            </a:extLst>
          </p:cNvPr>
          <p:cNvSpPr txBox="1"/>
          <p:nvPr/>
        </p:nvSpPr>
        <p:spPr>
          <a:xfrm>
            <a:off x="5452952" y="4213031"/>
            <a:ext cx="1840947" cy="923330"/>
          </a:xfrm>
          <a:prstGeom prst="rect">
            <a:avLst/>
          </a:prstGeom>
          <a:noFill/>
        </p:spPr>
        <p:txBody>
          <a:bodyPr wrap="square" rtlCol="0">
            <a:spAutoFit/>
          </a:bodyPr>
          <a:lstStyle/>
          <a:p>
            <a:pPr algn="ctr"/>
            <a:r>
              <a:rPr lang="es-PE" b="1" dirty="0"/>
              <a:t>2. Iniciar Panel de Culminación de Acciones</a:t>
            </a:r>
          </a:p>
        </p:txBody>
      </p:sp>
      <p:sp>
        <p:nvSpPr>
          <p:cNvPr id="12" name="CuadroTexto 11">
            <a:extLst>
              <a:ext uri="{FF2B5EF4-FFF2-40B4-BE49-F238E27FC236}">
                <a16:creationId xmlns:a16="http://schemas.microsoft.com/office/drawing/2014/main" id="{1088843C-CCA3-45A7-A599-0FFE926A4FDF}"/>
              </a:ext>
            </a:extLst>
          </p:cNvPr>
          <p:cNvSpPr txBox="1"/>
          <p:nvPr/>
        </p:nvSpPr>
        <p:spPr>
          <a:xfrm>
            <a:off x="1415349" y="3198168"/>
            <a:ext cx="680060" cy="230832"/>
          </a:xfrm>
          <a:prstGeom prst="rect">
            <a:avLst/>
          </a:prstGeom>
          <a:solidFill>
            <a:schemeClr val="tx1"/>
          </a:solidFill>
          <a:ln>
            <a:noFill/>
          </a:ln>
        </p:spPr>
        <p:txBody>
          <a:bodyPr wrap="square" rtlCol="0">
            <a:spAutoFit/>
          </a:bodyPr>
          <a:lstStyle/>
          <a:p>
            <a:r>
              <a:rPr lang="es-PE" sz="900" dirty="0">
                <a:solidFill>
                  <a:schemeClr val="bg1"/>
                </a:solidFill>
                <a:latin typeface="Arial Black" panose="020B0A04020102020204" pitchFamily="34" charset="0"/>
              </a:rPr>
              <a:t>Nombre</a:t>
            </a:r>
          </a:p>
        </p:txBody>
      </p:sp>
      <p:sp>
        <p:nvSpPr>
          <p:cNvPr id="13" name="CuadroTexto 12">
            <a:extLst>
              <a:ext uri="{FF2B5EF4-FFF2-40B4-BE49-F238E27FC236}">
                <a16:creationId xmlns:a16="http://schemas.microsoft.com/office/drawing/2014/main" id="{ABDB747F-E91D-4267-9ABF-559AAD189A96}"/>
              </a:ext>
            </a:extLst>
          </p:cNvPr>
          <p:cNvSpPr txBox="1"/>
          <p:nvPr/>
        </p:nvSpPr>
        <p:spPr>
          <a:xfrm>
            <a:off x="2506945" y="2846259"/>
            <a:ext cx="1277264" cy="230832"/>
          </a:xfrm>
          <a:prstGeom prst="rect">
            <a:avLst/>
          </a:prstGeom>
          <a:solidFill>
            <a:schemeClr val="accent1"/>
          </a:solidFill>
          <a:ln>
            <a:noFill/>
          </a:ln>
        </p:spPr>
        <p:txBody>
          <a:bodyPr wrap="square" rtlCol="0">
            <a:spAutoFit/>
          </a:bodyPr>
          <a:lstStyle/>
          <a:p>
            <a:r>
              <a:rPr lang="es-PE" sz="900" dirty="0">
                <a:solidFill>
                  <a:schemeClr val="bg1"/>
                </a:solidFill>
                <a:latin typeface="Arial Black" panose="020B0A04020102020204" pitchFamily="34" charset="0"/>
              </a:rPr>
              <a:t>Periodo</a:t>
            </a:r>
          </a:p>
        </p:txBody>
      </p:sp>
      <p:pic>
        <p:nvPicPr>
          <p:cNvPr id="14" name="Imagen 13">
            <a:extLst>
              <a:ext uri="{FF2B5EF4-FFF2-40B4-BE49-F238E27FC236}">
                <a16:creationId xmlns:a16="http://schemas.microsoft.com/office/drawing/2014/main" id="{9C6658DA-475A-4AFF-A3FD-912DB7B93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29137">
            <a:off x="4804446" y="4010602"/>
            <a:ext cx="404860" cy="404860"/>
          </a:xfrm>
          <a:prstGeom prst="rect">
            <a:avLst/>
          </a:prstGeom>
        </p:spPr>
      </p:pic>
    </p:spTree>
    <p:extLst>
      <p:ext uri="{BB962C8B-B14F-4D97-AF65-F5344CB8AC3E}">
        <p14:creationId xmlns:p14="http://schemas.microsoft.com/office/powerpoint/2010/main" val="405891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7;p38">
            <a:extLst>
              <a:ext uri="{FF2B5EF4-FFF2-40B4-BE49-F238E27FC236}">
                <a16:creationId xmlns:a16="http://schemas.microsoft.com/office/drawing/2014/main" id="{D7D192B7-E943-4AF3-A85E-BA3E84CBEDE7}"/>
              </a:ext>
            </a:extLst>
          </p:cNvPr>
          <p:cNvSpPr txBox="1"/>
          <p:nvPr/>
        </p:nvSpPr>
        <p:spPr>
          <a:xfrm>
            <a:off x="3020458" y="862462"/>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solidFill>
                  <a:prstClr val="black"/>
                </a:solidFill>
                <a:highlight>
                  <a:srgbClr val="FFFFFF"/>
                </a:highlight>
                <a:cs typeface="Calibri" panose="020F0502020204030204" pitchFamily="34" charset="0"/>
                <a:sym typeface="Calibri"/>
              </a:rPr>
              <a:t>Registro de Panel de Culminación de Acciones (PC)</a:t>
            </a:r>
            <a:endParaRPr sz="2400" b="1" dirty="0">
              <a:solidFill>
                <a:prstClr val="black"/>
              </a:solidFill>
              <a:highlight>
                <a:srgbClr val="FFFFFF"/>
              </a:highlight>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DC018BC5-75EE-4D13-938F-545F52468B55}"/>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2400"/>
              <a:buFont typeface="Arial"/>
              <a:buNone/>
            </a:pPr>
            <a:endParaRPr sz="2400">
              <a:solidFill>
                <a:prstClr val="white"/>
              </a:solidFill>
              <a:ea typeface="Calibri"/>
              <a:cs typeface="Calibri"/>
              <a:sym typeface="Calibri"/>
            </a:endParaRPr>
          </a:p>
        </p:txBody>
      </p:sp>
      <p:cxnSp>
        <p:nvCxnSpPr>
          <p:cNvPr id="6" name="Google Shape;269;g1d87f9941a1_2_201">
            <a:extLst>
              <a:ext uri="{FF2B5EF4-FFF2-40B4-BE49-F238E27FC236}">
                <a16:creationId xmlns:a16="http://schemas.microsoft.com/office/drawing/2014/main" id="{F4D064F7-B40B-4CF3-978C-A9C5729969D4}"/>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00DACDEE-D113-4320-9D63-DB6ABF34BAEC}"/>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a:lnSpc>
                <a:spcPct val="90000"/>
              </a:lnSpc>
            </a:pPr>
            <a:r>
              <a:rPr lang="es-PE" sz="3000" b="1" dirty="0">
                <a:solidFill>
                  <a:srgbClr val="295FA3"/>
                </a:solidFill>
                <a:ea typeface="Arial"/>
                <a:cs typeface="Calibri"/>
                <a:sym typeface="Calibri"/>
              </a:rPr>
              <a:t>Ejecución de acciones</a:t>
            </a:r>
            <a:endParaRPr sz="3000"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51761173-0883-45DC-B0B0-B686704F3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511" y="1760979"/>
            <a:ext cx="8563760" cy="4522736"/>
          </a:xfrm>
          <a:prstGeom prst="rect">
            <a:avLst/>
          </a:prstGeom>
        </p:spPr>
      </p:pic>
      <p:sp>
        <p:nvSpPr>
          <p:cNvPr id="9" name="CuadroTexto 8">
            <a:extLst>
              <a:ext uri="{FF2B5EF4-FFF2-40B4-BE49-F238E27FC236}">
                <a16:creationId xmlns:a16="http://schemas.microsoft.com/office/drawing/2014/main" id="{BB836834-EB4B-4BAA-B52D-D288B61E5D25}"/>
              </a:ext>
            </a:extLst>
          </p:cNvPr>
          <p:cNvSpPr txBox="1"/>
          <p:nvPr/>
        </p:nvSpPr>
        <p:spPr>
          <a:xfrm>
            <a:off x="1955409" y="2093832"/>
            <a:ext cx="858126" cy="276999"/>
          </a:xfrm>
          <a:prstGeom prst="rect">
            <a:avLst/>
          </a:prstGeom>
          <a:solidFill>
            <a:schemeClr val="tx1"/>
          </a:solidFill>
          <a:ln>
            <a:noFill/>
          </a:ln>
        </p:spPr>
        <p:txBody>
          <a:bodyPr wrap="square" rtlCol="0">
            <a:spAutoFit/>
          </a:bodyPr>
          <a:lstStyle/>
          <a:p>
            <a:r>
              <a:rPr lang="es-PE" sz="1200" dirty="0">
                <a:solidFill>
                  <a:prstClr val="white"/>
                </a:solidFill>
                <a:latin typeface="Arial Black" panose="020B0A04020102020204" pitchFamily="34" charset="0"/>
              </a:rPr>
              <a:t>Nombre</a:t>
            </a:r>
          </a:p>
        </p:txBody>
      </p:sp>
      <p:sp>
        <p:nvSpPr>
          <p:cNvPr id="10" name="Rectángulo: esquinas redondeadas 9">
            <a:extLst>
              <a:ext uri="{FF2B5EF4-FFF2-40B4-BE49-F238E27FC236}">
                <a16:creationId xmlns:a16="http://schemas.microsoft.com/office/drawing/2014/main" id="{6F965075-38CA-4ED4-A532-C9D13C0EA54D}"/>
              </a:ext>
            </a:extLst>
          </p:cNvPr>
          <p:cNvSpPr/>
          <p:nvPr/>
        </p:nvSpPr>
        <p:spPr>
          <a:xfrm>
            <a:off x="2888563" y="4576189"/>
            <a:ext cx="7239970" cy="27699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1" name="CuadroTexto 10">
            <a:extLst>
              <a:ext uri="{FF2B5EF4-FFF2-40B4-BE49-F238E27FC236}">
                <a16:creationId xmlns:a16="http://schemas.microsoft.com/office/drawing/2014/main" id="{E8592E52-BCED-4BC7-928A-7F6F167337A6}"/>
              </a:ext>
            </a:extLst>
          </p:cNvPr>
          <p:cNvSpPr txBox="1"/>
          <p:nvPr/>
        </p:nvSpPr>
        <p:spPr>
          <a:xfrm>
            <a:off x="9535289" y="5257789"/>
            <a:ext cx="2230072" cy="1200329"/>
          </a:xfrm>
          <a:prstGeom prst="rect">
            <a:avLst/>
          </a:prstGeom>
          <a:noFill/>
        </p:spPr>
        <p:txBody>
          <a:bodyPr wrap="square" rtlCol="0">
            <a:spAutoFit/>
          </a:bodyPr>
          <a:lstStyle/>
          <a:p>
            <a:pPr algn="ctr"/>
            <a:r>
              <a:rPr lang="es-PE" b="1" dirty="0">
                <a:solidFill>
                  <a:prstClr val="black"/>
                </a:solidFill>
              </a:rPr>
              <a:t>1. Ingresar al elemento de intervención programado</a:t>
            </a:r>
          </a:p>
        </p:txBody>
      </p:sp>
      <p:pic>
        <p:nvPicPr>
          <p:cNvPr id="13" name="Imagen 12">
            <a:extLst>
              <a:ext uri="{FF2B5EF4-FFF2-40B4-BE49-F238E27FC236}">
                <a16:creationId xmlns:a16="http://schemas.microsoft.com/office/drawing/2014/main" id="{C87229CC-06CA-4B7A-B28B-7397B10AA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5289" y="4975930"/>
            <a:ext cx="407943" cy="404860"/>
          </a:xfrm>
          <a:prstGeom prst="rect">
            <a:avLst/>
          </a:prstGeom>
        </p:spPr>
      </p:pic>
    </p:spTree>
    <p:extLst>
      <p:ext uri="{BB962C8B-B14F-4D97-AF65-F5344CB8AC3E}">
        <p14:creationId xmlns:p14="http://schemas.microsoft.com/office/powerpoint/2010/main" val="26760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52"/>
            <a:ext cx="12185146" cy="6861858"/>
          </a:xfrm>
          <a:prstGeom prst="rect">
            <a:avLst/>
          </a:prstGeom>
        </p:spPr>
      </p:pic>
      <p:sp>
        <p:nvSpPr>
          <p:cNvPr id="3" name="CuadroTexto 2"/>
          <p:cNvSpPr txBox="1"/>
          <p:nvPr/>
        </p:nvSpPr>
        <p:spPr>
          <a:xfrm>
            <a:off x="396252" y="3077149"/>
            <a:ext cx="10119347" cy="995209"/>
          </a:xfrm>
          <a:prstGeom prst="rect">
            <a:avLst/>
          </a:prstGeom>
          <a:noFill/>
        </p:spPr>
        <p:txBody>
          <a:bodyPr wrap="square" rtlCol="0">
            <a:spAutoFit/>
          </a:bodyPr>
          <a:lstStyle/>
          <a:p>
            <a:r>
              <a:rPr lang="es-ES" sz="3200" b="1" dirty="0">
                <a:solidFill>
                  <a:srgbClr val="295FA3"/>
                </a:solidFill>
                <a:latin typeface="Calibri" panose="020F0502020204030204" pitchFamily="34" charset="0"/>
                <a:cs typeface="Calibri" panose="020F0502020204030204" pitchFamily="34" charset="0"/>
              </a:rPr>
              <a:t>BLOQUE I</a:t>
            </a:r>
          </a:p>
          <a:p>
            <a:r>
              <a:rPr lang="es-ES" sz="2667" b="1" dirty="0">
                <a:solidFill>
                  <a:srgbClr val="E94647"/>
                </a:solidFill>
                <a:latin typeface="Calibri" panose="020F0502020204030204" pitchFamily="34" charset="0"/>
                <a:cs typeface="Calibri" panose="020F0502020204030204" pitchFamily="34" charset="0"/>
                <a:sym typeface="Fira Sans Extra Condensed Medium"/>
              </a:rPr>
              <a:t>Presentación</a:t>
            </a:r>
          </a:p>
        </p:txBody>
      </p:sp>
      <p:pic>
        <p:nvPicPr>
          <p:cNvPr id="5" name="Imagen 4">
            <a:extLst>
              <a:ext uri="{FF2B5EF4-FFF2-40B4-BE49-F238E27FC236}">
                <a16:creationId xmlns:a16="http://schemas.microsoft.com/office/drawing/2014/main" id="{7F121FA6-67DA-A645-AFDB-6400748F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822" y="5956204"/>
            <a:ext cx="2664627" cy="580444"/>
          </a:xfrm>
          <a:prstGeom prst="rect">
            <a:avLst/>
          </a:prstGeom>
        </p:spPr>
      </p:pic>
      <p:pic>
        <p:nvPicPr>
          <p:cNvPr id="6" name="Gráfico 5">
            <a:extLst>
              <a:ext uri="{FF2B5EF4-FFF2-40B4-BE49-F238E27FC236}">
                <a16:creationId xmlns:a16="http://schemas.microsoft.com/office/drawing/2014/main" id="{2C0BF1D1-CDF7-044F-B975-625D4B07F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430" y="5997226"/>
            <a:ext cx="1738007" cy="498399"/>
          </a:xfrm>
          <a:prstGeom prst="rect">
            <a:avLst/>
          </a:prstGeom>
        </p:spPr>
      </p:pic>
    </p:spTree>
    <p:extLst>
      <p:ext uri="{BB962C8B-B14F-4D97-AF65-F5344CB8AC3E}">
        <p14:creationId xmlns:p14="http://schemas.microsoft.com/office/powerpoint/2010/main" val="1171887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7;p38">
            <a:extLst>
              <a:ext uri="{FF2B5EF4-FFF2-40B4-BE49-F238E27FC236}">
                <a16:creationId xmlns:a16="http://schemas.microsoft.com/office/drawing/2014/main" id="{D7D192B7-E943-4AF3-A85E-BA3E84CBEDE7}"/>
              </a:ext>
            </a:extLst>
          </p:cNvPr>
          <p:cNvSpPr txBox="1"/>
          <p:nvPr/>
        </p:nvSpPr>
        <p:spPr>
          <a:xfrm>
            <a:off x="3020458" y="862462"/>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DC018BC5-75EE-4D13-938F-545F52468B55}"/>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F4D064F7-B40B-4CF3-978C-A9C5729969D4}"/>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00DACDEE-D113-4320-9D63-DB6ABF34BAEC}"/>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
        <p:nvSpPr>
          <p:cNvPr id="10" name="Rectángulo: esquinas redondeadas 9">
            <a:extLst>
              <a:ext uri="{FF2B5EF4-FFF2-40B4-BE49-F238E27FC236}">
                <a16:creationId xmlns:a16="http://schemas.microsoft.com/office/drawing/2014/main" id="{6F965075-38CA-4ED4-A532-C9D13C0EA54D}"/>
              </a:ext>
            </a:extLst>
          </p:cNvPr>
          <p:cNvSpPr/>
          <p:nvPr/>
        </p:nvSpPr>
        <p:spPr>
          <a:xfrm>
            <a:off x="2888563" y="4576189"/>
            <a:ext cx="7239970" cy="27699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59E290D4-0B3D-C54C-D3B0-0DEDAF345C1C}"/>
              </a:ext>
            </a:extLst>
          </p:cNvPr>
          <p:cNvPicPr>
            <a:picLocks noChangeAspect="1"/>
          </p:cNvPicPr>
          <p:nvPr/>
        </p:nvPicPr>
        <p:blipFill>
          <a:blip r:embed="rId2"/>
          <a:stretch>
            <a:fillRect/>
          </a:stretch>
        </p:blipFill>
        <p:spPr>
          <a:xfrm>
            <a:off x="1383261" y="1700875"/>
            <a:ext cx="9918440" cy="3574791"/>
          </a:xfrm>
          <a:prstGeom prst="rect">
            <a:avLst/>
          </a:prstGeom>
        </p:spPr>
      </p:pic>
      <p:pic>
        <p:nvPicPr>
          <p:cNvPr id="13" name="Imagen 12">
            <a:extLst>
              <a:ext uri="{FF2B5EF4-FFF2-40B4-BE49-F238E27FC236}">
                <a16:creationId xmlns:a16="http://schemas.microsoft.com/office/drawing/2014/main" id="{C87229CC-06CA-4B7A-B28B-7397B10AA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3222" y="4118528"/>
            <a:ext cx="407943" cy="423043"/>
          </a:xfrm>
          <a:prstGeom prst="rect">
            <a:avLst/>
          </a:prstGeom>
        </p:spPr>
      </p:pic>
      <p:sp>
        <p:nvSpPr>
          <p:cNvPr id="11" name="CuadroTexto 10">
            <a:extLst>
              <a:ext uri="{FF2B5EF4-FFF2-40B4-BE49-F238E27FC236}">
                <a16:creationId xmlns:a16="http://schemas.microsoft.com/office/drawing/2014/main" id="{E8592E52-BCED-4BC7-928A-7F6F167337A6}"/>
              </a:ext>
            </a:extLst>
          </p:cNvPr>
          <p:cNvSpPr txBox="1"/>
          <p:nvPr/>
        </p:nvSpPr>
        <p:spPr>
          <a:xfrm>
            <a:off x="6794091" y="4898393"/>
            <a:ext cx="4990936" cy="1200329"/>
          </a:xfrm>
          <a:prstGeom prst="rect">
            <a:avLst/>
          </a:prstGeom>
          <a:noFill/>
        </p:spPr>
        <p:txBody>
          <a:bodyPr wrap="square" rtlCol="0">
            <a:spAutoFit/>
          </a:bodyPr>
          <a:lstStyle/>
          <a:p>
            <a:pPr algn="ctr"/>
            <a:r>
              <a:rPr lang="es-PE" dirty="0"/>
              <a:t>2. Si ha realizado una nueva partida,  darle </a:t>
            </a:r>
            <a:r>
              <a:rPr lang="es-PE" dirty="0" err="1"/>
              <a:t>click</a:t>
            </a:r>
            <a:r>
              <a:rPr lang="es-PE" dirty="0"/>
              <a:t> en agregar </a:t>
            </a:r>
            <a:r>
              <a:rPr lang="es-PE" dirty="0" err="1"/>
              <a:t>item</a:t>
            </a:r>
            <a:r>
              <a:rPr lang="es-PE" dirty="0"/>
              <a:t>, crea los datos de la nueva partida y luego darle guardar </a:t>
            </a:r>
            <a:r>
              <a:rPr lang="es-PE" dirty="0" err="1"/>
              <a:t>item</a:t>
            </a:r>
            <a:r>
              <a:rPr lang="es-PE" dirty="0"/>
              <a:t>. Posterior a ello, registrar las fotos.</a:t>
            </a:r>
          </a:p>
        </p:txBody>
      </p:sp>
    </p:spTree>
    <p:extLst>
      <p:ext uri="{BB962C8B-B14F-4D97-AF65-F5344CB8AC3E}">
        <p14:creationId xmlns:p14="http://schemas.microsoft.com/office/powerpoint/2010/main" val="22615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7;p38">
            <a:extLst>
              <a:ext uri="{FF2B5EF4-FFF2-40B4-BE49-F238E27FC236}">
                <a16:creationId xmlns:a16="http://schemas.microsoft.com/office/drawing/2014/main" id="{21AEDA11-FBAF-406B-B94F-1C7D866BC9DD}"/>
              </a:ext>
            </a:extLst>
          </p:cNvPr>
          <p:cNvSpPr txBox="1"/>
          <p:nvPr/>
        </p:nvSpPr>
        <p:spPr>
          <a:xfrm>
            <a:off x="3020458" y="862462"/>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5D755DD9-5E49-466A-AF00-FA1D11A6983B}"/>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91436676-70D8-4ADA-B065-EC45C6A57C2E}"/>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3873F2B0-02E3-4CEE-A0A7-D35B4CB9EC18}"/>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1A5FE9DF-61EA-47FA-AE7A-693A696DF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84" y="1819833"/>
            <a:ext cx="7774744" cy="4045296"/>
          </a:xfrm>
          <a:prstGeom prst="rect">
            <a:avLst/>
          </a:prstGeom>
        </p:spPr>
      </p:pic>
      <p:sp>
        <p:nvSpPr>
          <p:cNvPr id="9" name="CuadroTexto 8">
            <a:extLst>
              <a:ext uri="{FF2B5EF4-FFF2-40B4-BE49-F238E27FC236}">
                <a16:creationId xmlns:a16="http://schemas.microsoft.com/office/drawing/2014/main" id="{636B8DE9-65AE-4569-BD2E-D525795782E2}"/>
              </a:ext>
            </a:extLst>
          </p:cNvPr>
          <p:cNvSpPr txBox="1"/>
          <p:nvPr/>
        </p:nvSpPr>
        <p:spPr>
          <a:xfrm>
            <a:off x="1622268" y="5983439"/>
            <a:ext cx="7006924" cy="369332"/>
          </a:xfrm>
          <a:prstGeom prst="rect">
            <a:avLst/>
          </a:prstGeom>
          <a:noFill/>
        </p:spPr>
        <p:txBody>
          <a:bodyPr wrap="square" rtlCol="0">
            <a:spAutoFit/>
          </a:bodyPr>
          <a:lstStyle/>
          <a:p>
            <a:pPr algn="ctr"/>
            <a:r>
              <a:rPr lang="es-PE" b="1" dirty="0"/>
              <a:t>Al ingresar se despliega el contenido del elemento de intervención</a:t>
            </a:r>
          </a:p>
        </p:txBody>
      </p:sp>
      <p:sp>
        <p:nvSpPr>
          <p:cNvPr id="11" name="Rectángulo: esquinas redondeadas 10">
            <a:extLst>
              <a:ext uri="{FF2B5EF4-FFF2-40B4-BE49-F238E27FC236}">
                <a16:creationId xmlns:a16="http://schemas.microsoft.com/office/drawing/2014/main" id="{0F40AD4B-B93D-4164-8F96-6DAF021736C5}"/>
              </a:ext>
            </a:extLst>
          </p:cNvPr>
          <p:cNvSpPr/>
          <p:nvPr/>
        </p:nvSpPr>
        <p:spPr>
          <a:xfrm>
            <a:off x="2236031" y="4658166"/>
            <a:ext cx="7853249" cy="102193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a:extLst>
              <a:ext uri="{FF2B5EF4-FFF2-40B4-BE49-F238E27FC236}">
                <a16:creationId xmlns:a16="http://schemas.microsoft.com/office/drawing/2014/main" id="{318D1392-04E0-425C-B845-14D829D65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96650">
            <a:off x="1775227" y="5620496"/>
            <a:ext cx="404860" cy="404860"/>
          </a:xfrm>
          <a:prstGeom prst="rect">
            <a:avLst/>
          </a:prstGeom>
        </p:spPr>
      </p:pic>
    </p:spTree>
    <p:extLst>
      <p:ext uri="{BB962C8B-B14F-4D97-AF65-F5344CB8AC3E}">
        <p14:creationId xmlns:p14="http://schemas.microsoft.com/office/powerpoint/2010/main" val="255729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67;p38">
            <a:extLst>
              <a:ext uri="{FF2B5EF4-FFF2-40B4-BE49-F238E27FC236}">
                <a16:creationId xmlns:a16="http://schemas.microsoft.com/office/drawing/2014/main" id="{21AEDA11-FBAF-406B-B94F-1C7D866BC9DD}"/>
              </a:ext>
            </a:extLst>
          </p:cNvPr>
          <p:cNvSpPr txBox="1"/>
          <p:nvPr/>
        </p:nvSpPr>
        <p:spPr>
          <a:xfrm>
            <a:off x="3034526" y="1175336"/>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5D755DD9-5E49-466A-AF00-FA1D11A6983B}"/>
              </a:ext>
            </a:extLst>
          </p:cNvPr>
          <p:cNvSpPr/>
          <p:nvPr/>
        </p:nvSpPr>
        <p:spPr>
          <a:xfrm>
            <a:off x="461624" y="359371"/>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91436676-70D8-4ADA-B065-EC45C6A57C2E}"/>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3873F2B0-02E3-4CEE-A0A7-D35B4CB9EC18}"/>
              </a:ext>
            </a:extLst>
          </p:cNvPr>
          <p:cNvSpPr txBox="1"/>
          <p:nvPr/>
        </p:nvSpPr>
        <p:spPr>
          <a:xfrm>
            <a:off x="671624" y="328424"/>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pic>
        <p:nvPicPr>
          <p:cNvPr id="8" name="Imagen 7">
            <a:extLst>
              <a:ext uri="{FF2B5EF4-FFF2-40B4-BE49-F238E27FC236}">
                <a16:creationId xmlns:a16="http://schemas.microsoft.com/office/drawing/2014/main" id="{999A7D3F-1979-4E33-87C2-6D75E4CC2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99" y="2121870"/>
            <a:ext cx="10971521" cy="3017168"/>
          </a:xfrm>
          <a:prstGeom prst="rect">
            <a:avLst/>
          </a:prstGeom>
        </p:spPr>
      </p:pic>
      <p:sp>
        <p:nvSpPr>
          <p:cNvPr id="9" name="Rectángulo: esquinas redondeadas 8">
            <a:extLst>
              <a:ext uri="{FF2B5EF4-FFF2-40B4-BE49-F238E27FC236}">
                <a16:creationId xmlns:a16="http://schemas.microsoft.com/office/drawing/2014/main" id="{494F5925-B9FF-4E12-B056-F6684C207261}"/>
              </a:ext>
            </a:extLst>
          </p:cNvPr>
          <p:cNvSpPr/>
          <p:nvPr/>
        </p:nvSpPr>
        <p:spPr>
          <a:xfrm>
            <a:off x="9453154" y="2483625"/>
            <a:ext cx="2324851" cy="128826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a:extLst>
              <a:ext uri="{FF2B5EF4-FFF2-40B4-BE49-F238E27FC236}">
                <a16:creationId xmlns:a16="http://schemas.microsoft.com/office/drawing/2014/main" id="{8E1B002D-1EEE-4815-8B87-B16084840569}"/>
              </a:ext>
            </a:extLst>
          </p:cNvPr>
          <p:cNvSpPr txBox="1"/>
          <p:nvPr/>
        </p:nvSpPr>
        <p:spPr>
          <a:xfrm>
            <a:off x="7993792" y="4516010"/>
            <a:ext cx="3566612" cy="923330"/>
          </a:xfrm>
          <a:prstGeom prst="rect">
            <a:avLst/>
          </a:prstGeom>
          <a:noFill/>
        </p:spPr>
        <p:txBody>
          <a:bodyPr wrap="square" rtlCol="0">
            <a:spAutoFit/>
          </a:bodyPr>
          <a:lstStyle/>
          <a:p>
            <a:pPr algn="ctr"/>
            <a:r>
              <a:rPr lang="es-PE" b="1" dirty="0"/>
              <a:t>4. Al desplegar el menú, encontrará el ícono de foto y podrá subir la foto correspondiente. </a:t>
            </a:r>
          </a:p>
        </p:txBody>
      </p:sp>
      <p:pic>
        <p:nvPicPr>
          <p:cNvPr id="12" name="Imagen 11">
            <a:extLst>
              <a:ext uri="{FF2B5EF4-FFF2-40B4-BE49-F238E27FC236}">
                <a16:creationId xmlns:a16="http://schemas.microsoft.com/office/drawing/2014/main" id="{47DDDD94-7E72-48B4-B96E-D1FC5D939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96650">
            <a:off x="9355544" y="3941522"/>
            <a:ext cx="404860" cy="404860"/>
          </a:xfrm>
          <a:prstGeom prst="rect">
            <a:avLst/>
          </a:prstGeom>
        </p:spPr>
      </p:pic>
    </p:spTree>
    <p:extLst>
      <p:ext uri="{BB962C8B-B14F-4D97-AF65-F5344CB8AC3E}">
        <p14:creationId xmlns:p14="http://schemas.microsoft.com/office/powerpoint/2010/main" val="330426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2FA69FD-92BF-4F7B-AC28-D746A3D72162}"/>
              </a:ext>
            </a:extLst>
          </p:cNvPr>
          <p:cNvPicPr>
            <a:picLocks noChangeAspect="1"/>
          </p:cNvPicPr>
          <p:nvPr/>
        </p:nvPicPr>
        <p:blipFill rotWithShape="1">
          <a:blip r:embed="rId2">
            <a:extLst>
              <a:ext uri="{28A0092B-C50C-407E-A947-70E740481C1C}">
                <a14:useLocalDpi xmlns:a14="http://schemas.microsoft.com/office/drawing/2010/main" val="0"/>
              </a:ext>
            </a:extLst>
          </a:blip>
          <a:srcRect l="24853" t="37309" r="25046" b="20911"/>
          <a:stretch/>
        </p:blipFill>
        <p:spPr>
          <a:xfrm>
            <a:off x="3127379" y="3091516"/>
            <a:ext cx="6091311" cy="2865276"/>
          </a:xfrm>
          <a:prstGeom prst="rect">
            <a:avLst/>
          </a:prstGeom>
        </p:spPr>
      </p:pic>
      <p:sp>
        <p:nvSpPr>
          <p:cNvPr id="4" name="Google Shape;367;p38">
            <a:extLst>
              <a:ext uri="{FF2B5EF4-FFF2-40B4-BE49-F238E27FC236}">
                <a16:creationId xmlns:a16="http://schemas.microsoft.com/office/drawing/2014/main" id="{F42E3346-9C6D-4F27-8A29-ECF434982C56}"/>
              </a:ext>
            </a:extLst>
          </p:cNvPr>
          <p:cNvSpPr txBox="1"/>
          <p:nvPr/>
        </p:nvSpPr>
        <p:spPr>
          <a:xfrm>
            <a:off x="2574643" y="974995"/>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5" name="Google Shape;268;g1d87f9941a1_2_201">
            <a:extLst>
              <a:ext uri="{FF2B5EF4-FFF2-40B4-BE49-F238E27FC236}">
                <a16:creationId xmlns:a16="http://schemas.microsoft.com/office/drawing/2014/main" id="{5A416F23-72B4-4357-9D73-4805E5DB801C}"/>
              </a:ext>
            </a:extLst>
          </p:cNvPr>
          <p:cNvSpPr/>
          <p:nvPr/>
        </p:nvSpPr>
        <p:spPr>
          <a:xfrm>
            <a:off x="461624" y="401574"/>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6" name="Google Shape;269;g1d87f9941a1_2_201">
            <a:extLst>
              <a:ext uri="{FF2B5EF4-FFF2-40B4-BE49-F238E27FC236}">
                <a16:creationId xmlns:a16="http://schemas.microsoft.com/office/drawing/2014/main" id="{10C951E7-1C9B-40AC-8029-3477260FE9F6}"/>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7" name="Google Shape;270;g1d87f9941a1_2_201">
            <a:extLst>
              <a:ext uri="{FF2B5EF4-FFF2-40B4-BE49-F238E27FC236}">
                <a16:creationId xmlns:a16="http://schemas.microsoft.com/office/drawing/2014/main" id="{DA9119BB-C4C9-47F0-A7C7-FEF53F9F615A}"/>
              </a:ext>
            </a:extLst>
          </p:cNvPr>
          <p:cNvSpPr txBox="1"/>
          <p:nvPr/>
        </p:nvSpPr>
        <p:spPr>
          <a:xfrm>
            <a:off x="671624" y="370627"/>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
        <p:nvSpPr>
          <p:cNvPr id="8" name="CuadroTexto 7">
            <a:extLst>
              <a:ext uri="{FF2B5EF4-FFF2-40B4-BE49-F238E27FC236}">
                <a16:creationId xmlns:a16="http://schemas.microsoft.com/office/drawing/2014/main" id="{12C10880-E012-4A88-95E2-36663E2A50BD}"/>
              </a:ext>
            </a:extLst>
          </p:cNvPr>
          <p:cNvSpPr txBox="1"/>
          <p:nvPr/>
        </p:nvSpPr>
        <p:spPr>
          <a:xfrm>
            <a:off x="2574644" y="1793963"/>
            <a:ext cx="6644046" cy="923330"/>
          </a:xfrm>
          <a:prstGeom prst="rect">
            <a:avLst/>
          </a:prstGeom>
          <a:noFill/>
        </p:spPr>
        <p:txBody>
          <a:bodyPr wrap="square" rtlCol="0">
            <a:spAutoFit/>
          </a:bodyPr>
          <a:lstStyle/>
          <a:p>
            <a:pPr algn="just"/>
            <a:r>
              <a:rPr lang="es-PE" dirty="0"/>
              <a:t>Al adjuntar la foto, se debe indicar a qué momento corresponde la foto (antes, durante o después) por cada acción ejecutada con la descripción y luego guardar.</a:t>
            </a:r>
          </a:p>
        </p:txBody>
      </p:sp>
      <p:sp>
        <p:nvSpPr>
          <p:cNvPr id="13" name="CuadroTexto 12">
            <a:extLst>
              <a:ext uri="{FF2B5EF4-FFF2-40B4-BE49-F238E27FC236}">
                <a16:creationId xmlns:a16="http://schemas.microsoft.com/office/drawing/2014/main" id="{FB882260-6820-4FFC-9CE4-26F1456B64A0}"/>
              </a:ext>
            </a:extLst>
          </p:cNvPr>
          <p:cNvSpPr txBox="1"/>
          <p:nvPr/>
        </p:nvSpPr>
        <p:spPr>
          <a:xfrm>
            <a:off x="514968" y="3338236"/>
            <a:ext cx="1913537" cy="1200329"/>
          </a:xfrm>
          <a:prstGeom prst="rect">
            <a:avLst/>
          </a:prstGeom>
          <a:noFill/>
        </p:spPr>
        <p:txBody>
          <a:bodyPr wrap="square" rtlCol="0">
            <a:spAutoFit/>
          </a:bodyPr>
          <a:lstStyle/>
          <a:p>
            <a:pPr algn="ctr"/>
            <a:r>
              <a:rPr lang="es-PE" b="1" dirty="0"/>
              <a:t>El sistema permite cargar la foto en formato JPG o PNG</a:t>
            </a:r>
          </a:p>
        </p:txBody>
      </p:sp>
      <p:pic>
        <p:nvPicPr>
          <p:cNvPr id="23" name="Imagen 22">
            <a:extLst>
              <a:ext uri="{FF2B5EF4-FFF2-40B4-BE49-F238E27FC236}">
                <a16:creationId xmlns:a16="http://schemas.microsoft.com/office/drawing/2014/main" id="{9676793B-14FA-45D6-A789-ED4C43351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2277">
            <a:off x="5219208" y="3623667"/>
            <a:ext cx="525725" cy="525725"/>
          </a:xfrm>
          <a:prstGeom prst="rect">
            <a:avLst/>
          </a:prstGeom>
        </p:spPr>
      </p:pic>
      <p:sp>
        <p:nvSpPr>
          <p:cNvPr id="24" name="Rectángulo: esquinas redondeadas 23">
            <a:extLst>
              <a:ext uri="{FF2B5EF4-FFF2-40B4-BE49-F238E27FC236}">
                <a16:creationId xmlns:a16="http://schemas.microsoft.com/office/drawing/2014/main" id="{5CF1083A-C516-4E44-9855-C9F9E65E6913}"/>
              </a:ext>
            </a:extLst>
          </p:cNvPr>
          <p:cNvSpPr/>
          <p:nvPr/>
        </p:nvSpPr>
        <p:spPr>
          <a:xfrm rot="5400000">
            <a:off x="3229703" y="4019117"/>
            <a:ext cx="1871679" cy="204584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CuadroTexto 24">
            <a:extLst>
              <a:ext uri="{FF2B5EF4-FFF2-40B4-BE49-F238E27FC236}">
                <a16:creationId xmlns:a16="http://schemas.microsoft.com/office/drawing/2014/main" id="{465517BA-4B6C-4E47-8F7A-52BEB876D86F}"/>
              </a:ext>
            </a:extLst>
          </p:cNvPr>
          <p:cNvSpPr txBox="1"/>
          <p:nvPr/>
        </p:nvSpPr>
        <p:spPr>
          <a:xfrm>
            <a:off x="5900183" y="3728331"/>
            <a:ext cx="1440737" cy="646331"/>
          </a:xfrm>
          <a:prstGeom prst="rect">
            <a:avLst/>
          </a:prstGeom>
          <a:noFill/>
        </p:spPr>
        <p:txBody>
          <a:bodyPr wrap="square" rtlCol="0">
            <a:spAutoFit/>
          </a:bodyPr>
          <a:lstStyle/>
          <a:p>
            <a:pPr algn="ctr"/>
            <a:r>
              <a:rPr lang="es-PE" b="1" dirty="0"/>
              <a:t>Botón para adjuntar foto</a:t>
            </a:r>
          </a:p>
        </p:txBody>
      </p:sp>
      <p:pic>
        <p:nvPicPr>
          <p:cNvPr id="27" name="Imagen 26">
            <a:extLst>
              <a:ext uri="{FF2B5EF4-FFF2-40B4-BE49-F238E27FC236}">
                <a16:creationId xmlns:a16="http://schemas.microsoft.com/office/drawing/2014/main" id="{691775AF-0A94-40A7-A779-3BBCA7117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2277">
            <a:off x="5062160" y="5817366"/>
            <a:ext cx="525725" cy="525725"/>
          </a:xfrm>
          <a:prstGeom prst="rect">
            <a:avLst/>
          </a:prstGeom>
        </p:spPr>
      </p:pic>
      <p:pic>
        <p:nvPicPr>
          <p:cNvPr id="28" name="Imagen 27">
            <a:extLst>
              <a:ext uri="{FF2B5EF4-FFF2-40B4-BE49-F238E27FC236}">
                <a16:creationId xmlns:a16="http://schemas.microsoft.com/office/drawing/2014/main" id="{22B149C7-3956-4C62-BC3A-12F5B61BE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864915">
            <a:off x="2621338" y="3730919"/>
            <a:ext cx="534026" cy="534026"/>
          </a:xfrm>
          <a:prstGeom prst="rect">
            <a:avLst/>
          </a:prstGeom>
        </p:spPr>
      </p:pic>
      <p:sp>
        <p:nvSpPr>
          <p:cNvPr id="29" name="CuadroTexto 28">
            <a:extLst>
              <a:ext uri="{FF2B5EF4-FFF2-40B4-BE49-F238E27FC236}">
                <a16:creationId xmlns:a16="http://schemas.microsoft.com/office/drawing/2014/main" id="{6F5F2CB7-BB59-4716-BDE5-89424A594A4E}"/>
              </a:ext>
            </a:extLst>
          </p:cNvPr>
          <p:cNvSpPr txBox="1"/>
          <p:nvPr/>
        </p:nvSpPr>
        <p:spPr>
          <a:xfrm>
            <a:off x="5742446" y="5454338"/>
            <a:ext cx="4800867" cy="1200329"/>
          </a:xfrm>
          <a:prstGeom prst="rect">
            <a:avLst/>
          </a:prstGeom>
          <a:noFill/>
        </p:spPr>
        <p:txBody>
          <a:bodyPr wrap="square" rtlCol="0">
            <a:spAutoFit/>
          </a:bodyPr>
          <a:lstStyle/>
          <a:p>
            <a:pPr algn="just"/>
            <a:r>
              <a:rPr lang="es-PE" b="1" dirty="0"/>
              <a:t>Despliega panel para indicar la etapa de la Actividad del  mantenimiento al que pertenece la foto. Coloque una descripción de lo que se visualiza en la imagen.</a:t>
            </a:r>
          </a:p>
        </p:txBody>
      </p:sp>
    </p:spTree>
    <p:extLst>
      <p:ext uri="{BB962C8B-B14F-4D97-AF65-F5344CB8AC3E}">
        <p14:creationId xmlns:p14="http://schemas.microsoft.com/office/powerpoint/2010/main" val="269900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DDE734-1A16-47F7-B80F-E744868A830B}"/>
              </a:ext>
            </a:extLst>
          </p:cNvPr>
          <p:cNvPicPr>
            <a:picLocks noChangeAspect="1"/>
          </p:cNvPicPr>
          <p:nvPr/>
        </p:nvPicPr>
        <p:blipFill rotWithShape="1">
          <a:blip r:embed="rId2">
            <a:extLst>
              <a:ext uri="{28A0092B-C50C-407E-A947-70E740481C1C}">
                <a14:useLocalDpi xmlns:a14="http://schemas.microsoft.com/office/drawing/2010/main" val="0"/>
              </a:ext>
            </a:extLst>
          </a:blip>
          <a:srcRect b="73594"/>
          <a:stretch/>
        </p:blipFill>
        <p:spPr>
          <a:xfrm>
            <a:off x="1335886" y="3514019"/>
            <a:ext cx="9177832" cy="1260991"/>
          </a:xfrm>
          <a:prstGeom prst="rect">
            <a:avLst/>
          </a:prstGeom>
        </p:spPr>
      </p:pic>
      <p:sp>
        <p:nvSpPr>
          <p:cNvPr id="5" name="Google Shape;367;p38">
            <a:extLst>
              <a:ext uri="{FF2B5EF4-FFF2-40B4-BE49-F238E27FC236}">
                <a16:creationId xmlns:a16="http://schemas.microsoft.com/office/drawing/2014/main" id="{4E45F00F-7E0C-437A-88A8-8B716EE2F17F}"/>
              </a:ext>
            </a:extLst>
          </p:cNvPr>
          <p:cNvSpPr txBox="1"/>
          <p:nvPr/>
        </p:nvSpPr>
        <p:spPr>
          <a:xfrm>
            <a:off x="2602779" y="1397026"/>
            <a:ext cx="6644047" cy="574476"/>
          </a:xfrm>
          <a:prstGeom prst="rect">
            <a:avLst/>
          </a:prstGeom>
          <a:noFill/>
          <a:ln>
            <a:noFill/>
          </a:ln>
        </p:spPr>
        <p:txBody>
          <a:bodyPr spcFirstLastPara="1" wrap="square" lIns="91433" tIns="45700" rIns="91433" bIns="45700" anchor="ctr" anchorCtr="0">
            <a:normAutofit/>
          </a:bodyPr>
          <a:lstStyle/>
          <a:p>
            <a:pPr>
              <a:lnSpc>
                <a:spcPct val="90000"/>
              </a:lnSpc>
            </a:pPr>
            <a:r>
              <a:rPr lang="es" sz="2400" b="1" dirty="0">
                <a:highlight>
                  <a:srgbClr val="FFFFFF"/>
                </a:highlight>
                <a:latin typeface="Calibri" panose="020F0502020204030204" pitchFamily="34" charset="0"/>
                <a:cs typeface="Calibri" panose="020F0502020204030204" pitchFamily="34" charset="0"/>
                <a:sym typeface="Calibri"/>
              </a:rPr>
              <a:t>Registro de Panel de Culminación de Acciones (PC)</a:t>
            </a:r>
            <a:endParaRPr sz="2400" b="1" dirty="0">
              <a:highlight>
                <a:srgbClr val="FFFFFF"/>
              </a:highlight>
              <a:latin typeface="Calibri" panose="020F0502020204030204" pitchFamily="34" charset="0"/>
              <a:cs typeface="Calibri" panose="020F0502020204030204" pitchFamily="34" charset="0"/>
              <a:sym typeface="Calibri"/>
            </a:endParaRPr>
          </a:p>
        </p:txBody>
      </p:sp>
      <p:sp>
        <p:nvSpPr>
          <p:cNvPr id="6" name="Google Shape;268;g1d87f9941a1_2_201">
            <a:extLst>
              <a:ext uri="{FF2B5EF4-FFF2-40B4-BE49-F238E27FC236}">
                <a16:creationId xmlns:a16="http://schemas.microsoft.com/office/drawing/2014/main" id="{3513A432-96F9-4B59-8FB2-880DBB4C8057}"/>
              </a:ext>
            </a:extLst>
          </p:cNvPr>
          <p:cNvSpPr/>
          <p:nvPr/>
        </p:nvSpPr>
        <p:spPr>
          <a:xfrm>
            <a:off x="461624" y="401574"/>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7" name="Google Shape;269;g1d87f9941a1_2_201">
            <a:extLst>
              <a:ext uri="{FF2B5EF4-FFF2-40B4-BE49-F238E27FC236}">
                <a16:creationId xmlns:a16="http://schemas.microsoft.com/office/drawing/2014/main" id="{3B12B9F5-9AC4-4EA2-A219-A373B11BDDB8}"/>
              </a:ext>
            </a:extLst>
          </p:cNvPr>
          <p:cNvCxnSpPr/>
          <p:nvPr/>
        </p:nvCxnSpPr>
        <p:spPr>
          <a:xfrm>
            <a:off x="808169" y="743016"/>
            <a:ext cx="9762600" cy="0"/>
          </a:xfrm>
          <a:prstGeom prst="straightConnector1">
            <a:avLst/>
          </a:prstGeom>
          <a:noFill/>
          <a:ln w="9525" cap="flat" cmpd="sng">
            <a:solidFill>
              <a:srgbClr val="262626"/>
            </a:solidFill>
            <a:prstDash val="solid"/>
            <a:miter lim="800000"/>
            <a:headEnd type="none" w="sm" len="sm"/>
            <a:tailEnd type="none" w="sm" len="sm"/>
          </a:ln>
        </p:spPr>
      </p:cxnSp>
      <p:sp>
        <p:nvSpPr>
          <p:cNvPr id="8" name="Google Shape;270;g1d87f9941a1_2_201">
            <a:extLst>
              <a:ext uri="{FF2B5EF4-FFF2-40B4-BE49-F238E27FC236}">
                <a16:creationId xmlns:a16="http://schemas.microsoft.com/office/drawing/2014/main" id="{B782819A-57D2-4AB7-80FB-9DF541A4F4B8}"/>
              </a:ext>
            </a:extLst>
          </p:cNvPr>
          <p:cNvSpPr txBox="1"/>
          <p:nvPr/>
        </p:nvSpPr>
        <p:spPr>
          <a:xfrm>
            <a:off x="671624" y="370627"/>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i="0" u="none" strike="noStrike" cap="none" dirty="0">
                <a:solidFill>
                  <a:srgbClr val="295FA3"/>
                </a:solidFill>
                <a:latin typeface="Calibri"/>
                <a:ea typeface="Arial"/>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
        <p:nvSpPr>
          <p:cNvPr id="9" name="CuadroTexto 8">
            <a:extLst>
              <a:ext uri="{FF2B5EF4-FFF2-40B4-BE49-F238E27FC236}">
                <a16:creationId xmlns:a16="http://schemas.microsoft.com/office/drawing/2014/main" id="{6C4513CB-5A89-4A73-9DAF-B18A38CE1554}"/>
              </a:ext>
            </a:extLst>
          </p:cNvPr>
          <p:cNvSpPr txBox="1"/>
          <p:nvPr/>
        </p:nvSpPr>
        <p:spPr>
          <a:xfrm>
            <a:off x="3784206" y="4579617"/>
            <a:ext cx="6203852" cy="369332"/>
          </a:xfrm>
          <a:prstGeom prst="rect">
            <a:avLst/>
          </a:prstGeom>
          <a:noFill/>
        </p:spPr>
        <p:txBody>
          <a:bodyPr wrap="square" rtlCol="0">
            <a:spAutoFit/>
          </a:bodyPr>
          <a:lstStyle/>
          <a:p>
            <a:pPr algn="ctr"/>
            <a:r>
              <a:rPr lang="es-PE" b="1" dirty="0"/>
              <a:t>5. Botón Enviar Panel de Culminación de Acciones</a:t>
            </a:r>
          </a:p>
        </p:txBody>
      </p:sp>
      <p:pic>
        <p:nvPicPr>
          <p:cNvPr id="10" name="Imagen 9">
            <a:extLst>
              <a:ext uri="{FF2B5EF4-FFF2-40B4-BE49-F238E27FC236}">
                <a16:creationId xmlns:a16="http://schemas.microsoft.com/office/drawing/2014/main" id="{E8AA39E5-9B99-4E11-A223-774E9E7DC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0214">
            <a:off x="3825912" y="4316755"/>
            <a:ext cx="525725" cy="525725"/>
          </a:xfrm>
          <a:prstGeom prst="rect">
            <a:avLst/>
          </a:prstGeom>
        </p:spPr>
      </p:pic>
      <p:sp>
        <p:nvSpPr>
          <p:cNvPr id="11" name="Rectángulo: esquinas redondeadas 10">
            <a:extLst>
              <a:ext uri="{FF2B5EF4-FFF2-40B4-BE49-F238E27FC236}">
                <a16:creationId xmlns:a16="http://schemas.microsoft.com/office/drawing/2014/main" id="{36EF93B4-8E65-47B3-B2E7-CFEE6B965F12}"/>
              </a:ext>
            </a:extLst>
          </p:cNvPr>
          <p:cNvSpPr/>
          <p:nvPr/>
        </p:nvSpPr>
        <p:spPr>
          <a:xfrm>
            <a:off x="2150965" y="3936901"/>
            <a:ext cx="1633241" cy="4152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95CF95DA-BC1E-4A61-999B-5BB0C9141CD5}"/>
              </a:ext>
            </a:extLst>
          </p:cNvPr>
          <p:cNvSpPr txBox="1"/>
          <p:nvPr/>
        </p:nvSpPr>
        <p:spPr>
          <a:xfrm>
            <a:off x="2822876" y="2412037"/>
            <a:ext cx="6203852" cy="646331"/>
          </a:xfrm>
          <a:prstGeom prst="rect">
            <a:avLst/>
          </a:prstGeom>
          <a:noFill/>
        </p:spPr>
        <p:txBody>
          <a:bodyPr wrap="square" rtlCol="0">
            <a:spAutoFit/>
          </a:bodyPr>
          <a:lstStyle/>
          <a:p>
            <a:pPr algn="ctr"/>
            <a:r>
              <a:rPr lang="es-PE" dirty="0"/>
              <a:t>Al culminar el proceso de registro del PC, se debe remitir para aprobación de la UGEL por el Sistema Mi Mantenimiento</a:t>
            </a:r>
          </a:p>
        </p:txBody>
      </p:sp>
    </p:spTree>
    <p:extLst>
      <p:ext uri="{BB962C8B-B14F-4D97-AF65-F5344CB8AC3E}">
        <p14:creationId xmlns:p14="http://schemas.microsoft.com/office/powerpoint/2010/main" val="16060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52"/>
            <a:ext cx="12185146" cy="6861858"/>
          </a:xfrm>
          <a:prstGeom prst="rect">
            <a:avLst/>
          </a:prstGeom>
        </p:spPr>
      </p:pic>
      <p:sp>
        <p:nvSpPr>
          <p:cNvPr id="3" name="CuadroTexto 2"/>
          <p:cNvSpPr txBox="1"/>
          <p:nvPr/>
        </p:nvSpPr>
        <p:spPr>
          <a:xfrm>
            <a:off x="396252" y="3077149"/>
            <a:ext cx="10119347" cy="995209"/>
          </a:xfrm>
          <a:prstGeom prst="rect">
            <a:avLst/>
          </a:prstGeom>
          <a:noFill/>
        </p:spPr>
        <p:txBody>
          <a:bodyPr wrap="square" rtlCol="0">
            <a:spAutoFit/>
          </a:bodyPr>
          <a:lstStyle/>
          <a:p>
            <a:r>
              <a:rPr lang="es-ES" sz="3200" b="1" dirty="0">
                <a:solidFill>
                  <a:srgbClr val="295FA3"/>
                </a:solidFill>
                <a:latin typeface="Calibri" panose="020F0502020204030204" pitchFamily="34" charset="0"/>
                <a:cs typeface="Calibri" panose="020F0502020204030204" pitchFamily="34" charset="0"/>
              </a:rPr>
              <a:t>BLOQUE IV</a:t>
            </a:r>
          </a:p>
          <a:p>
            <a:r>
              <a:rPr lang="es-ES" sz="2667" b="1" dirty="0">
                <a:solidFill>
                  <a:srgbClr val="E94647"/>
                </a:solidFill>
                <a:latin typeface="Calibri" panose="020F0502020204030204" pitchFamily="34" charset="0"/>
                <a:cs typeface="Calibri" panose="020F0502020204030204" pitchFamily="34" charset="0"/>
                <a:sym typeface="Fira Sans Extra Condensed Medium"/>
              </a:rPr>
              <a:t>Cambio de acciones por fenómenos naturales</a:t>
            </a:r>
          </a:p>
        </p:txBody>
      </p:sp>
      <p:pic>
        <p:nvPicPr>
          <p:cNvPr id="5" name="Imagen 4">
            <a:extLst>
              <a:ext uri="{FF2B5EF4-FFF2-40B4-BE49-F238E27FC236}">
                <a16:creationId xmlns:a16="http://schemas.microsoft.com/office/drawing/2014/main" id="{7F121FA6-67DA-A645-AFDB-6400748F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822" y="5956204"/>
            <a:ext cx="2664627" cy="580444"/>
          </a:xfrm>
          <a:prstGeom prst="rect">
            <a:avLst/>
          </a:prstGeom>
        </p:spPr>
      </p:pic>
      <p:pic>
        <p:nvPicPr>
          <p:cNvPr id="6" name="Gráfico 5">
            <a:extLst>
              <a:ext uri="{FF2B5EF4-FFF2-40B4-BE49-F238E27FC236}">
                <a16:creationId xmlns:a16="http://schemas.microsoft.com/office/drawing/2014/main" id="{2C0BF1D1-CDF7-044F-B975-625D4B07F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430" y="5997226"/>
            <a:ext cx="1738007" cy="498399"/>
          </a:xfrm>
          <a:prstGeom prst="rect">
            <a:avLst/>
          </a:prstGeom>
        </p:spPr>
      </p:pic>
    </p:spTree>
    <p:extLst>
      <p:ext uri="{BB962C8B-B14F-4D97-AF65-F5344CB8AC3E}">
        <p14:creationId xmlns:p14="http://schemas.microsoft.com/office/powerpoint/2010/main" val="1790372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FAC9090C-7054-4CD8-BF0A-4DD256099765}"/>
              </a:ext>
            </a:extLst>
          </p:cNvPr>
          <p:cNvSpPr txBox="1">
            <a:spLocks/>
          </p:cNvSpPr>
          <p:nvPr/>
        </p:nvSpPr>
        <p:spPr>
          <a:xfrm>
            <a:off x="3990937" y="2066417"/>
            <a:ext cx="7488300" cy="396862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PE" sz="2600" u="sng" dirty="0"/>
          </a:p>
          <a:p>
            <a:pPr algn="just"/>
            <a:r>
              <a:rPr lang="es-PE" sz="2100" b="1" dirty="0"/>
              <a:t>Desconexión</a:t>
            </a:r>
            <a:r>
              <a:rPr lang="es-PE" sz="2100" dirty="0"/>
              <a:t> de </a:t>
            </a:r>
            <a:r>
              <a:rPr lang="es-PE" sz="2100" b="1" dirty="0"/>
              <a:t>instalaciones eléctricas </a:t>
            </a:r>
            <a:r>
              <a:rPr lang="es-PE" sz="2100" dirty="0"/>
              <a:t>del local educativo a fin de evitar accidentes o deterioro mayor de las conexiones.</a:t>
            </a:r>
          </a:p>
          <a:p>
            <a:pPr marL="0" indent="0">
              <a:buFont typeface="Arial" panose="020B0604020202020204" pitchFamily="34" charset="0"/>
              <a:buNone/>
            </a:pPr>
            <a:endParaRPr lang="es-PE" sz="2100" dirty="0"/>
          </a:p>
          <a:p>
            <a:pPr algn="just"/>
            <a:r>
              <a:rPr lang="es-PE" sz="2100" b="1" dirty="0"/>
              <a:t>Cierre</a:t>
            </a:r>
            <a:r>
              <a:rPr lang="es-PE" sz="2100" dirty="0"/>
              <a:t> de la </a:t>
            </a:r>
            <a:r>
              <a:rPr lang="es-PE" sz="2100" b="1" dirty="0"/>
              <a:t>llave general</a:t>
            </a:r>
            <a:r>
              <a:rPr lang="es-PE" sz="2100" dirty="0"/>
              <a:t> del ingreso del </a:t>
            </a:r>
            <a:r>
              <a:rPr lang="es-PE" sz="2100" b="1" dirty="0"/>
              <a:t>agua</a:t>
            </a:r>
            <a:r>
              <a:rPr lang="es-PE" sz="2100" dirty="0"/>
              <a:t> potable a la IE para evitar daños en la infraestructura de agua y saneamiento.</a:t>
            </a:r>
          </a:p>
          <a:p>
            <a:pPr marL="0" indent="0" algn="just">
              <a:buNone/>
            </a:pPr>
            <a:endParaRPr lang="es-PE" sz="2100" dirty="0"/>
          </a:p>
          <a:p>
            <a:pPr algn="just"/>
            <a:r>
              <a:rPr lang="es-ES_tradnl" sz="2100" dirty="0">
                <a:solidFill>
                  <a:srgbClr val="000000"/>
                </a:solidFill>
                <a:effectLst/>
                <a:ea typeface="Calibri" panose="020F0502020204030204" pitchFamily="34" charset="0"/>
                <a:cs typeface="Arial" panose="020B0604020202020204" pitchFamily="34" charset="0"/>
              </a:rPr>
              <a:t>Almacenar </a:t>
            </a:r>
            <a:r>
              <a:rPr lang="es-ES_tradnl" sz="2100" b="1" dirty="0">
                <a:solidFill>
                  <a:srgbClr val="000000"/>
                </a:solidFill>
                <a:effectLst/>
                <a:ea typeface="Calibri" panose="020F0502020204030204" pitchFamily="34" charset="0"/>
                <a:cs typeface="Arial" panose="020B0604020202020204" pitchFamily="34" charset="0"/>
              </a:rPr>
              <a:t>sacos de tierra o arena </a:t>
            </a:r>
            <a:r>
              <a:rPr lang="es-ES_tradnl" sz="2100" dirty="0">
                <a:solidFill>
                  <a:srgbClr val="000000"/>
                </a:solidFill>
                <a:effectLst/>
                <a:ea typeface="Calibri" panose="020F0502020204030204" pitchFamily="34" charset="0"/>
                <a:cs typeface="Arial" panose="020B0604020202020204" pitchFamily="34" charset="0"/>
              </a:rPr>
              <a:t>y colocarlos en las puertas y ventanas para evitar el ingreso del agua.</a:t>
            </a:r>
          </a:p>
          <a:p>
            <a:pPr algn="just"/>
            <a:endParaRPr lang="es-ES_tradnl" sz="2100" dirty="0">
              <a:solidFill>
                <a:srgbClr val="000000"/>
              </a:solidFill>
              <a:effectLst/>
              <a:ea typeface="Calibri" panose="020F0502020204030204" pitchFamily="34" charset="0"/>
              <a:cs typeface="Arial" panose="020B0604020202020204" pitchFamily="34" charset="0"/>
            </a:endParaRPr>
          </a:p>
          <a:p>
            <a:pPr algn="just"/>
            <a:r>
              <a:rPr lang="es-ES_tradnl" sz="2100" dirty="0">
                <a:solidFill>
                  <a:srgbClr val="000000"/>
                </a:solidFill>
                <a:effectLst/>
                <a:ea typeface="Calibri" panose="020F0502020204030204" pitchFamily="34" charset="0"/>
              </a:rPr>
              <a:t>Tener un </a:t>
            </a:r>
            <a:r>
              <a:rPr lang="es-ES_tradnl" sz="2100" b="1" dirty="0">
                <a:solidFill>
                  <a:srgbClr val="000000"/>
                </a:solidFill>
                <a:effectLst/>
                <a:ea typeface="Calibri" panose="020F0502020204030204" pitchFamily="34" charset="0"/>
              </a:rPr>
              <a:t>plan de evacuación</a:t>
            </a:r>
            <a:r>
              <a:rPr lang="es-ES_tradnl" sz="2100" dirty="0">
                <a:solidFill>
                  <a:srgbClr val="000000"/>
                </a:solidFill>
                <a:effectLst/>
                <a:ea typeface="Calibri" panose="020F0502020204030204" pitchFamily="34" charset="0"/>
              </a:rPr>
              <a:t> o rutas de escape por las que pueden evacuar.</a:t>
            </a:r>
            <a:endParaRPr lang="es-PE" sz="2100" dirty="0">
              <a:effectLst/>
              <a:ea typeface="Calibri" panose="020F0502020204030204" pitchFamily="34" charset="0"/>
            </a:endParaRPr>
          </a:p>
          <a:p>
            <a:pPr algn="just"/>
            <a:endParaRPr lang="es-PE" sz="2900" dirty="0">
              <a:effectLst/>
              <a:ea typeface="Calibri" panose="020F0502020204030204" pitchFamily="34" charset="0"/>
              <a:cs typeface="Arial" panose="020B0604020202020204" pitchFamily="34" charset="0"/>
            </a:endParaRPr>
          </a:p>
          <a:p>
            <a:pPr algn="just"/>
            <a:endParaRPr lang="es-PE" sz="2000" dirty="0"/>
          </a:p>
          <a:p>
            <a:pPr marL="0" indent="0">
              <a:buFont typeface="Arial" panose="020B0604020202020204" pitchFamily="34" charset="0"/>
              <a:buNone/>
            </a:pPr>
            <a:endParaRPr lang="es-PE" sz="2000" dirty="0"/>
          </a:p>
        </p:txBody>
      </p:sp>
      <p:sp>
        <p:nvSpPr>
          <p:cNvPr id="4" name="CuadroTexto 3">
            <a:extLst>
              <a:ext uri="{FF2B5EF4-FFF2-40B4-BE49-F238E27FC236}">
                <a16:creationId xmlns:a16="http://schemas.microsoft.com/office/drawing/2014/main" id="{78AE638F-8395-46B4-A3A7-56252733B6E3}"/>
              </a:ext>
            </a:extLst>
          </p:cNvPr>
          <p:cNvSpPr txBox="1"/>
          <p:nvPr/>
        </p:nvSpPr>
        <p:spPr>
          <a:xfrm>
            <a:off x="717452" y="1263152"/>
            <a:ext cx="9791114" cy="400110"/>
          </a:xfrm>
          <a:prstGeom prst="rect">
            <a:avLst/>
          </a:prstGeom>
          <a:noFill/>
        </p:spPr>
        <p:txBody>
          <a:bodyPr wrap="square" rtlCol="0">
            <a:spAutoFit/>
          </a:bodyPr>
          <a:lstStyle/>
          <a:p>
            <a:r>
              <a:rPr lang="es-PE" sz="2000" dirty="0"/>
              <a:t>Si tu local educativo ha sido afectado por lluvias, se recomienda como acciones inmediatas:</a:t>
            </a:r>
          </a:p>
        </p:txBody>
      </p:sp>
      <p:pic>
        <p:nvPicPr>
          <p:cNvPr id="5" name="Imagen 4"/>
          <p:cNvPicPr>
            <a:picLocks noChangeAspect="1"/>
          </p:cNvPicPr>
          <p:nvPr/>
        </p:nvPicPr>
        <p:blipFill>
          <a:blip r:embed="rId2"/>
          <a:stretch>
            <a:fillRect/>
          </a:stretch>
        </p:blipFill>
        <p:spPr>
          <a:xfrm>
            <a:off x="986079" y="2543116"/>
            <a:ext cx="2621507" cy="2017951"/>
          </a:xfrm>
          <a:prstGeom prst="rect">
            <a:avLst/>
          </a:prstGeom>
        </p:spPr>
      </p:pic>
    </p:spTree>
    <p:extLst>
      <p:ext uri="{BB962C8B-B14F-4D97-AF65-F5344CB8AC3E}">
        <p14:creationId xmlns:p14="http://schemas.microsoft.com/office/powerpoint/2010/main" val="2154971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FDB6F1-FE2B-4034-BD51-2F9EC6C8E853}"/>
              </a:ext>
            </a:extLst>
          </p:cNvPr>
          <p:cNvSpPr txBox="1"/>
          <p:nvPr/>
        </p:nvSpPr>
        <p:spPr>
          <a:xfrm>
            <a:off x="769591" y="1016411"/>
            <a:ext cx="10934167" cy="1251753"/>
          </a:xfrm>
          <a:prstGeom prst="rect">
            <a:avLst/>
          </a:prstGeom>
          <a:noFill/>
        </p:spPr>
        <p:txBody>
          <a:bodyPr wrap="square" rtlCol="0">
            <a:spAutoFit/>
          </a:bodyPr>
          <a:lstStyle/>
          <a:p>
            <a:pPr marL="0" marR="0" lvl="0" indent="0" algn="ctr" rtl="0">
              <a:lnSpc>
                <a:spcPct val="115000"/>
              </a:lnSpc>
              <a:spcBef>
                <a:spcPts val="0"/>
              </a:spcBef>
              <a:spcAft>
                <a:spcPts val="0"/>
              </a:spcAft>
              <a:buNone/>
            </a:pPr>
            <a:r>
              <a:rPr lang="es-PE" sz="2667" b="1" dirty="0">
                <a:solidFill>
                  <a:srgbClr val="E94647"/>
                </a:solidFill>
                <a:latin typeface="Calibri" panose="020F0502020204030204" pitchFamily="34" charset="0"/>
                <a:cs typeface="Calibri" panose="020F0502020204030204" pitchFamily="34" charset="0"/>
                <a:sym typeface="Calibri"/>
              </a:rPr>
              <a:t>¿Cómo seleccionar las acciones de mantenimiento?</a:t>
            </a:r>
          </a:p>
          <a:p>
            <a:pPr algn="ctr"/>
            <a:endParaRPr lang="es-PE" sz="2667" b="1" dirty="0">
              <a:solidFill>
                <a:srgbClr val="E94647"/>
              </a:solidFill>
              <a:latin typeface="Calibri" panose="020F0502020204030204" pitchFamily="34" charset="0"/>
              <a:cs typeface="Calibri" panose="020F0502020204030204" pitchFamily="34" charset="0"/>
              <a:sym typeface="Calibri"/>
            </a:endParaRPr>
          </a:p>
          <a:p>
            <a:pPr algn="ctr"/>
            <a:endParaRPr lang="es-PE" dirty="0">
              <a:solidFill>
                <a:schemeClr val="bg2">
                  <a:lumMod val="50000"/>
                </a:schemeClr>
              </a:solidFill>
              <a:latin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EFA6C0CC-464B-46CE-BA4C-ADAC28EA8C62}"/>
              </a:ext>
            </a:extLst>
          </p:cNvPr>
          <p:cNvSpPr txBox="1"/>
          <p:nvPr/>
        </p:nvSpPr>
        <p:spPr>
          <a:xfrm>
            <a:off x="1267044" y="1853668"/>
            <a:ext cx="10409530" cy="707886"/>
          </a:xfrm>
          <a:prstGeom prst="rect">
            <a:avLst/>
          </a:prstGeom>
          <a:noFill/>
        </p:spPr>
        <p:txBody>
          <a:bodyPr wrap="square" rtlCol="0">
            <a:spAutoFit/>
          </a:bodyPr>
          <a:lstStyle/>
          <a:p>
            <a:r>
              <a:rPr lang="es-PE" sz="2000" dirty="0"/>
              <a:t>Corresponden a las acciones de mantenimiento preventivo que están habilitadas en la FAM de las intervenciones del 2024 por cada elemento de intervención.</a:t>
            </a:r>
          </a:p>
        </p:txBody>
      </p:sp>
      <p:pic>
        <p:nvPicPr>
          <p:cNvPr id="6" name="Imagen 5">
            <a:extLst>
              <a:ext uri="{FF2B5EF4-FFF2-40B4-BE49-F238E27FC236}">
                <a16:creationId xmlns:a16="http://schemas.microsoft.com/office/drawing/2014/main" id="{0D515029-F7C7-489B-9641-C3EE940DF8E5}"/>
              </a:ext>
            </a:extLst>
          </p:cNvPr>
          <p:cNvPicPr>
            <a:picLocks noChangeAspect="1"/>
          </p:cNvPicPr>
          <p:nvPr/>
        </p:nvPicPr>
        <p:blipFill rotWithShape="1">
          <a:blip r:embed="rId2"/>
          <a:srcRect r="25239" b="37221"/>
          <a:stretch/>
        </p:blipFill>
        <p:spPr>
          <a:xfrm>
            <a:off x="1885071" y="2872514"/>
            <a:ext cx="8174499" cy="3520341"/>
          </a:xfrm>
          <a:prstGeom prst="rect">
            <a:avLst/>
          </a:prstGeom>
        </p:spPr>
      </p:pic>
      <p:sp>
        <p:nvSpPr>
          <p:cNvPr id="7" name="Elipse 6">
            <a:extLst>
              <a:ext uri="{FF2B5EF4-FFF2-40B4-BE49-F238E27FC236}">
                <a16:creationId xmlns:a16="http://schemas.microsoft.com/office/drawing/2014/main" id="{C323C1A1-27E4-43DE-9155-34797598CE6E}"/>
              </a:ext>
            </a:extLst>
          </p:cNvPr>
          <p:cNvSpPr/>
          <p:nvPr/>
        </p:nvSpPr>
        <p:spPr>
          <a:xfrm rot="5400000">
            <a:off x="4855820" y="4574469"/>
            <a:ext cx="3653337" cy="4213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525983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9ED8C42B-5D18-4920-A3AC-4537E3D7D8B1}"/>
              </a:ext>
            </a:extLst>
          </p:cNvPr>
          <p:cNvSpPr>
            <a:spLocks noGrp="1"/>
          </p:cNvSpPr>
          <p:nvPr>
            <p:ph idx="1"/>
          </p:nvPr>
        </p:nvSpPr>
        <p:spPr>
          <a:xfrm>
            <a:off x="978874" y="2127484"/>
            <a:ext cx="10515600" cy="4351338"/>
          </a:xfrm>
        </p:spPr>
        <p:txBody>
          <a:bodyPr/>
          <a:lstStyle/>
          <a:p>
            <a:pPr algn="just"/>
            <a:endParaRPr lang="es-PE" dirty="0"/>
          </a:p>
          <a:p>
            <a:pPr marL="0" indent="0" algn="just">
              <a:buNone/>
            </a:pPr>
            <a:endParaRPr lang="es-PE" dirty="0"/>
          </a:p>
          <a:p>
            <a:pPr marL="0" indent="0" algn="just">
              <a:buNone/>
            </a:pPr>
            <a:endParaRPr lang="es-PE" dirty="0"/>
          </a:p>
          <a:p>
            <a:endParaRPr lang="es-PE" dirty="0"/>
          </a:p>
        </p:txBody>
      </p:sp>
      <p:pic>
        <p:nvPicPr>
          <p:cNvPr id="5" name="Imagen 4">
            <a:extLst>
              <a:ext uri="{FF2B5EF4-FFF2-40B4-BE49-F238E27FC236}">
                <a16:creationId xmlns:a16="http://schemas.microsoft.com/office/drawing/2014/main" id="{F30E3E9F-E2AA-4BA2-B60E-D73728F0CDE4}"/>
              </a:ext>
            </a:extLst>
          </p:cNvPr>
          <p:cNvPicPr>
            <a:picLocks noChangeAspect="1"/>
          </p:cNvPicPr>
          <p:nvPr/>
        </p:nvPicPr>
        <p:blipFill rotWithShape="1">
          <a:blip r:embed="rId2"/>
          <a:srcRect r="55548"/>
          <a:stretch/>
        </p:blipFill>
        <p:spPr>
          <a:xfrm>
            <a:off x="837001" y="871309"/>
            <a:ext cx="4860415" cy="5607513"/>
          </a:xfrm>
          <a:prstGeom prst="rect">
            <a:avLst/>
          </a:prstGeom>
        </p:spPr>
      </p:pic>
      <p:sp>
        <p:nvSpPr>
          <p:cNvPr id="6" name="Cerrar llave 5">
            <a:extLst>
              <a:ext uri="{FF2B5EF4-FFF2-40B4-BE49-F238E27FC236}">
                <a16:creationId xmlns:a16="http://schemas.microsoft.com/office/drawing/2014/main" id="{26316966-11FC-4C10-8FA2-FC6D2D8D30D5}"/>
              </a:ext>
            </a:extLst>
          </p:cNvPr>
          <p:cNvSpPr/>
          <p:nvPr/>
        </p:nvSpPr>
        <p:spPr>
          <a:xfrm>
            <a:off x="5833694" y="3010486"/>
            <a:ext cx="660892" cy="346833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7" name="CuadroTexto 6">
            <a:extLst>
              <a:ext uri="{FF2B5EF4-FFF2-40B4-BE49-F238E27FC236}">
                <a16:creationId xmlns:a16="http://schemas.microsoft.com/office/drawing/2014/main" id="{5D71DC05-CE40-4E92-A9D5-68D606066A52}"/>
              </a:ext>
            </a:extLst>
          </p:cNvPr>
          <p:cNvSpPr txBox="1"/>
          <p:nvPr/>
        </p:nvSpPr>
        <p:spPr>
          <a:xfrm>
            <a:off x="6850966" y="3910818"/>
            <a:ext cx="4362160" cy="1754326"/>
          </a:xfrm>
          <a:prstGeom prst="rect">
            <a:avLst/>
          </a:prstGeom>
          <a:noFill/>
        </p:spPr>
        <p:txBody>
          <a:bodyPr wrap="square" rtlCol="0">
            <a:spAutoFit/>
          </a:bodyPr>
          <a:lstStyle/>
          <a:p>
            <a:pPr algn="just"/>
            <a:r>
              <a:rPr lang="es-PE" dirty="0"/>
              <a:t>Se pueden seleccionar, aquellas acciones de mantenimiento preventivo que están habilitadas en las intervenciones complementaria y regular.</a:t>
            </a:r>
          </a:p>
          <a:p>
            <a:endParaRPr lang="es-PE" dirty="0"/>
          </a:p>
          <a:p>
            <a:endParaRPr lang="es-PE" dirty="0"/>
          </a:p>
        </p:txBody>
      </p:sp>
      <p:sp>
        <p:nvSpPr>
          <p:cNvPr id="8" name="Elipse 7">
            <a:extLst>
              <a:ext uri="{FF2B5EF4-FFF2-40B4-BE49-F238E27FC236}">
                <a16:creationId xmlns:a16="http://schemas.microsoft.com/office/drawing/2014/main" id="{3EAED898-6E40-45A5-8213-810D6CFE93AB}"/>
              </a:ext>
            </a:extLst>
          </p:cNvPr>
          <p:cNvSpPr/>
          <p:nvPr/>
        </p:nvSpPr>
        <p:spPr>
          <a:xfrm rot="5400000">
            <a:off x="5069341" y="1422087"/>
            <a:ext cx="1111073" cy="4176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4D28A1FA-770D-43F7-A212-BA49F7A17EE9}"/>
              </a:ext>
            </a:extLst>
          </p:cNvPr>
          <p:cNvSpPr txBox="1"/>
          <p:nvPr/>
        </p:nvSpPr>
        <p:spPr>
          <a:xfrm>
            <a:off x="8116178" y="2913399"/>
            <a:ext cx="2490862" cy="779765"/>
          </a:xfrm>
          <a:prstGeom prst="rect">
            <a:avLst/>
          </a:prstGeom>
          <a:noFill/>
        </p:spPr>
        <p:txBody>
          <a:bodyPr wrap="square" rtlCol="0">
            <a:spAutoFit/>
          </a:bodyPr>
          <a:lstStyle/>
          <a:p>
            <a:pPr algn="l"/>
            <a:endParaRPr lang="es-PE" sz="1800" b="0" i="0" u="none" strike="noStrike" baseline="0" dirty="0">
              <a:solidFill>
                <a:srgbClr val="000000"/>
              </a:solidFill>
              <a:latin typeface="Arial" panose="020B0604020202020204" pitchFamily="34" charset="0"/>
            </a:endParaRPr>
          </a:p>
          <a:p>
            <a:pPr algn="ctr"/>
            <a:r>
              <a:rPr lang="es-PE" sz="2667" b="1" dirty="0">
                <a:solidFill>
                  <a:srgbClr val="E94647"/>
                </a:solidFill>
                <a:latin typeface="Calibri" panose="020F0502020204030204" pitchFamily="34" charset="0"/>
                <a:cs typeface="Calibri" panose="020F0502020204030204" pitchFamily="34" charset="0"/>
              </a:rPr>
              <a:t>Importante</a:t>
            </a:r>
          </a:p>
        </p:txBody>
      </p:sp>
    </p:spTree>
    <p:extLst>
      <p:ext uri="{BB962C8B-B14F-4D97-AF65-F5344CB8AC3E}">
        <p14:creationId xmlns:p14="http://schemas.microsoft.com/office/powerpoint/2010/main" val="2879373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7A49C9E4-15F6-404B-88D4-F5736352D00D}"/>
              </a:ext>
            </a:extLst>
          </p:cNvPr>
          <p:cNvGraphicFramePr>
            <a:graphicFrameLocks/>
          </p:cNvGraphicFramePr>
          <p:nvPr/>
        </p:nvGraphicFramePr>
        <p:xfrm>
          <a:off x="516521" y="2569456"/>
          <a:ext cx="11285537" cy="4643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41DA9AFD-8D5F-41C1-BB73-9350331A16F7}"/>
              </a:ext>
            </a:extLst>
          </p:cNvPr>
          <p:cNvSpPr txBox="1"/>
          <p:nvPr/>
        </p:nvSpPr>
        <p:spPr>
          <a:xfrm>
            <a:off x="1731542" y="1078471"/>
            <a:ext cx="10070516" cy="913199"/>
          </a:xfrm>
          <a:prstGeom prst="rect">
            <a:avLst/>
          </a:prstGeom>
          <a:noFill/>
        </p:spPr>
        <p:txBody>
          <a:bodyPr wrap="square" rtlCol="0">
            <a:spAutoFit/>
          </a:bodyPr>
          <a:lstStyle>
            <a:defPPr>
              <a:defRPr lang="es-PE"/>
            </a:defPPr>
            <a:lvl1pPr>
              <a:defRPr b="0" i="0" u="none" strike="noStrike" baseline="0">
                <a:solidFill>
                  <a:srgbClr val="000000"/>
                </a:solidFill>
                <a:latin typeface="Arial" panose="020B0604020202020204" pitchFamily="34" charset="0"/>
              </a:defRPr>
            </a:lvl1pPr>
          </a:lstStyle>
          <a:p>
            <a:pPr algn="ctr"/>
            <a:r>
              <a:rPr lang="es-PE" sz="2667" b="1" dirty="0">
                <a:solidFill>
                  <a:srgbClr val="E94647"/>
                </a:solidFill>
                <a:latin typeface="Calibri" panose="020F0502020204030204" pitchFamily="34" charset="0"/>
                <a:cs typeface="Calibri" panose="020F0502020204030204" pitchFamily="34" charset="0"/>
              </a:rPr>
              <a:t>¿Cuál es la secuencia sugerida para los trabajos en un contexto de lluvias?</a:t>
            </a:r>
          </a:p>
        </p:txBody>
      </p:sp>
      <p:pic>
        <p:nvPicPr>
          <p:cNvPr id="4" name="Imagen 3">
            <a:extLst>
              <a:ext uri="{FF2B5EF4-FFF2-40B4-BE49-F238E27FC236}">
                <a16:creationId xmlns:a16="http://schemas.microsoft.com/office/drawing/2014/main" id="{70370913-6931-40B8-B3BC-349C078D28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521" y="938669"/>
            <a:ext cx="1053001" cy="1053001"/>
          </a:xfrm>
          <a:prstGeom prst="rect">
            <a:avLst/>
          </a:prstGeom>
        </p:spPr>
      </p:pic>
      <p:sp>
        <p:nvSpPr>
          <p:cNvPr id="5" name="CuadroTexto 4">
            <a:extLst>
              <a:ext uri="{FF2B5EF4-FFF2-40B4-BE49-F238E27FC236}">
                <a16:creationId xmlns:a16="http://schemas.microsoft.com/office/drawing/2014/main" id="{93F4FC57-F7E8-48C2-8902-F2CFF9371523}"/>
              </a:ext>
            </a:extLst>
          </p:cNvPr>
          <p:cNvSpPr txBox="1"/>
          <p:nvPr/>
        </p:nvSpPr>
        <p:spPr>
          <a:xfrm>
            <a:off x="1330326" y="2518166"/>
            <a:ext cx="9959926" cy="923330"/>
          </a:xfrm>
          <a:prstGeom prst="rect">
            <a:avLst/>
          </a:prstGeom>
          <a:noFill/>
        </p:spPr>
        <p:txBody>
          <a:bodyPr wrap="square" rtlCol="0">
            <a:spAutoFit/>
          </a:bodyPr>
          <a:lstStyle/>
          <a:p>
            <a:pPr algn="just"/>
            <a:r>
              <a:rPr lang="es-PE" dirty="0"/>
              <a:t>Se realizará mediante el mantenimiento preventivo que faculta la Norma Técnica Específica. Se recomienda primero la limpieza, luego la desinfección y finalmente reparación del área afectada del local educativo.</a:t>
            </a:r>
          </a:p>
        </p:txBody>
      </p:sp>
      <p:pic>
        <p:nvPicPr>
          <p:cNvPr id="6" name="Imagen 5">
            <a:extLst>
              <a:ext uri="{FF2B5EF4-FFF2-40B4-BE49-F238E27FC236}">
                <a16:creationId xmlns:a16="http://schemas.microsoft.com/office/drawing/2014/main" id="{AE6908D4-B17A-4734-9966-395B7C3D1C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0565" y="5845281"/>
            <a:ext cx="556808" cy="584775"/>
          </a:xfrm>
          <a:prstGeom prst="rect">
            <a:avLst/>
          </a:prstGeom>
        </p:spPr>
      </p:pic>
      <p:pic>
        <p:nvPicPr>
          <p:cNvPr id="7" name="Imagen 6">
            <a:extLst>
              <a:ext uri="{FF2B5EF4-FFF2-40B4-BE49-F238E27FC236}">
                <a16:creationId xmlns:a16="http://schemas.microsoft.com/office/drawing/2014/main" id="{62BDF82F-C50D-4CE2-956B-83E66FAC6E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9716"/>
          <a:stretch/>
        </p:blipFill>
        <p:spPr>
          <a:xfrm>
            <a:off x="5895862" y="5845281"/>
            <a:ext cx="611259" cy="584776"/>
          </a:xfrm>
          <a:prstGeom prst="rect">
            <a:avLst/>
          </a:prstGeom>
        </p:spPr>
      </p:pic>
      <p:pic>
        <p:nvPicPr>
          <p:cNvPr id="8" name="Imagen 7">
            <a:extLst>
              <a:ext uri="{FF2B5EF4-FFF2-40B4-BE49-F238E27FC236}">
                <a16:creationId xmlns:a16="http://schemas.microsoft.com/office/drawing/2014/main" id="{E7144593-79EE-40C5-8140-9D9AD3EB797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0002"/>
          <a:stretch/>
        </p:blipFill>
        <p:spPr>
          <a:xfrm>
            <a:off x="10116410" y="5829213"/>
            <a:ext cx="630050" cy="600843"/>
          </a:xfrm>
          <a:prstGeom prst="rect">
            <a:avLst/>
          </a:prstGeom>
        </p:spPr>
      </p:pic>
    </p:spTree>
    <p:extLst>
      <p:ext uri="{BB962C8B-B14F-4D97-AF65-F5344CB8AC3E}">
        <p14:creationId xmlns:p14="http://schemas.microsoft.com/office/powerpoint/2010/main" val="200775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p:nvPr/>
        </p:nvSpPr>
        <p:spPr>
          <a:xfrm>
            <a:off x="3006950" y="855317"/>
            <a:ext cx="8390379" cy="924753"/>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800"/>
              <a:buFont typeface="Fira Sans Extra Condensed Medium"/>
              <a:buNone/>
            </a:pPr>
            <a:r>
              <a:rPr lang="es-PE" sz="2667" b="1" dirty="0">
                <a:latin typeface="Calibri" panose="020F0502020204030204" pitchFamily="34" charset="0"/>
                <a:cs typeface="Calibri" panose="020F0502020204030204" pitchFamily="34" charset="0"/>
                <a:sym typeface="Calibri"/>
              </a:rPr>
              <a:t>Programa de Mantenimiento de Locales Educativos</a:t>
            </a:r>
            <a:endParaRPr sz="2667" b="1" dirty="0">
              <a:latin typeface="Calibri" panose="020F0502020204030204" pitchFamily="34" charset="0"/>
              <a:cs typeface="Calibri" panose="020F0502020204030204" pitchFamily="34" charset="0"/>
            </a:endParaRPr>
          </a:p>
        </p:txBody>
      </p:sp>
      <p:sp>
        <p:nvSpPr>
          <p:cNvPr id="127" name="Google Shape;127;p7"/>
          <p:cNvSpPr/>
          <p:nvPr/>
        </p:nvSpPr>
        <p:spPr>
          <a:xfrm>
            <a:off x="3085869" y="1795793"/>
            <a:ext cx="8446574"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PE" sz="2000" b="0" i="0" u="none" strike="noStrike" cap="none" dirty="0">
                <a:solidFill>
                  <a:srgbClr val="262626"/>
                </a:solidFill>
                <a:latin typeface="Calibri" panose="020F0502020204030204" pitchFamily="34" charset="0"/>
                <a:ea typeface="Calibri"/>
                <a:cs typeface="Calibri"/>
                <a:sym typeface="Calibri"/>
              </a:rPr>
              <a:t>Es un programa de subvención directa que ejecuta todos años el PRONIED para el mejoramiento de las instituciones educativas. </a:t>
            </a:r>
            <a:r>
              <a:rPr lang="es-PE" sz="2000" b="1" i="0" u="none" strike="noStrike" cap="none" dirty="0">
                <a:solidFill>
                  <a:srgbClr val="262626"/>
                </a:solidFill>
                <a:latin typeface="Calibri" panose="020F0502020204030204" pitchFamily="34" charset="0"/>
                <a:ea typeface="Calibri"/>
                <a:cs typeface="Calibri"/>
                <a:sym typeface="Calibri"/>
              </a:rPr>
              <a:t>Consiste en la transferencia de recursos para el mantenimiento de los colegios y mantenimiento de bicicletas entregadas en la intervención Rutas Solidarias.</a:t>
            </a:r>
            <a:endParaRPr sz="2000" b="0" i="0" u="none" strike="noStrike" cap="none" dirty="0">
              <a:solidFill>
                <a:srgbClr val="262626"/>
              </a:solidFill>
              <a:latin typeface="Calibri" panose="020F0502020204030204" pitchFamily="34" charset="0"/>
              <a:ea typeface="Calibri"/>
              <a:cs typeface="Calibri"/>
              <a:sym typeface="Calibri"/>
            </a:endParaRPr>
          </a:p>
        </p:txBody>
      </p:sp>
      <p:pic>
        <p:nvPicPr>
          <p:cNvPr id="128" name="Google Shape;128;p7"/>
          <p:cNvPicPr preferRelativeResize="0"/>
          <p:nvPr/>
        </p:nvPicPr>
        <p:blipFill rotWithShape="1">
          <a:blip r:embed="rId3">
            <a:alphaModFix/>
          </a:blip>
          <a:srcRect b="21699"/>
          <a:stretch/>
        </p:blipFill>
        <p:spPr>
          <a:xfrm>
            <a:off x="724198" y="891949"/>
            <a:ext cx="2282752" cy="4221563"/>
          </a:xfrm>
          <a:prstGeom prst="rect">
            <a:avLst/>
          </a:prstGeom>
          <a:noFill/>
          <a:ln>
            <a:noFill/>
          </a:ln>
        </p:spPr>
      </p:pic>
      <p:sp>
        <p:nvSpPr>
          <p:cNvPr id="132" name="Google Shape;132;p7"/>
          <p:cNvSpPr/>
          <p:nvPr/>
        </p:nvSpPr>
        <p:spPr>
          <a:xfrm flipH="1">
            <a:off x="6915546" y="4356586"/>
            <a:ext cx="608024" cy="588992"/>
          </a:xfrm>
          <a:prstGeom prst="ellipse">
            <a:avLst/>
          </a:prstGeom>
          <a:solidFill>
            <a:srgbClr val="295F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 name="Google Shape;133;p7"/>
          <p:cNvSpPr txBox="1"/>
          <p:nvPr/>
        </p:nvSpPr>
        <p:spPr>
          <a:xfrm flipH="1">
            <a:off x="6946391" y="4436102"/>
            <a:ext cx="60822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2400" b="1" i="0" u="none" strike="noStrike" cap="none" dirty="0">
                <a:solidFill>
                  <a:schemeClr val="lt1"/>
                </a:solidFill>
                <a:latin typeface="Arial"/>
                <a:ea typeface="Arial"/>
                <a:cs typeface="Arial"/>
                <a:sym typeface="Arial"/>
              </a:rPr>
              <a:t>S/</a:t>
            </a:r>
            <a:endParaRPr dirty="0"/>
          </a:p>
        </p:txBody>
      </p:sp>
      <p:sp>
        <p:nvSpPr>
          <p:cNvPr id="136" name="Google Shape;136;p7"/>
          <p:cNvSpPr txBox="1"/>
          <p:nvPr/>
        </p:nvSpPr>
        <p:spPr>
          <a:xfrm>
            <a:off x="6294066" y="5216995"/>
            <a:ext cx="1901777" cy="492422"/>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None/>
            </a:pPr>
            <a:r>
              <a:rPr lang="es-PE" sz="2400" b="1" i="0" u="none" strike="noStrike" cap="none" dirty="0">
                <a:solidFill>
                  <a:srgbClr val="009999"/>
                </a:solidFill>
                <a:latin typeface="Calibri"/>
                <a:ea typeface="Calibri"/>
                <a:cs typeface="Calibri"/>
                <a:sym typeface="Calibri"/>
              </a:rPr>
              <a:t>1 758 </a:t>
            </a:r>
            <a:r>
              <a:rPr lang="es-PE" sz="2400" b="1" dirty="0">
                <a:solidFill>
                  <a:srgbClr val="009999"/>
                </a:solidFill>
                <a:latin typeface="Calibri"/>
                <a:ea typeface="Calibri"/>
                <a:cs typeface="Calibri"/>
                <a:sym typeface="Calibri"/>
              </a:rPr>
              <a:t>60</a:t>
            </a:r>
            <a:r>
              <a:rPr lang="es-PE" sz="2400" b="1" i="0" u="none" strike="noStrike" cap="none" dirty="0">
                <a:solidFill>
                  <a:srgbClr val="009999"/>
                </a:solidFill>
                <a:latin typeface="Calibri"/>
                <a:ea typeface="Calibri"/>
                <a:cs typeface="Calibri"/>
                <a:sym typeface="Calibri"/>
              </a:rPr>
              <a:t>0.00 </a:t>
            </a:r>
            <a:endParaRPr sz="2400" b="0" i="0" u="none" strike="noStrike" cap="none" dirty="0">
              <a:solidFill>
                <a:srgbClr val="009999"/>
              </a:solidFill>
              <a:latin typeface="Arial"/>
              <a:ea typeface="Arial"/>
              <a:cs typeface="Arial"/>
              <a:sym typeface="Arial"/>
            </a:endParaRPr>
          </a:p>
        </p:txBody>
      </p:sp>
      <p:sp>
        <p:nvSpPr>
          <p:cNvPr id="137" name="Google Shape;137;p7"/>
          <p:cNvSpPr txBox="1"/>
          <p:nvPr/>
        </p:nvSpPr>
        <p:spPr>
          <a:xfrm>
            <a:off x="7765785" y="5187624"/>
            <a:ext cx="2066808" cy="492443"/>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None/>
            </a:pPr>
            <a:r>
              <a:rPr lang="es-PE" sz="2400" b="1" i="0" u="none" strike="noStrike" cap="none" dirty="0">
                <a:solidFill>
                  <a:srgbClr val="009999"/>
                </a:solidFill>
                <a:latin typeface="Calibri"/>
                <a:ea typeface="Calibri"/>
                <a:cs typeface="Calibri"/>
                <a:sym typeface="Calibri"/>
              </a:rPr>
              <a:t>386</a:t>
            </a:r>
            <a:endParaRPr dirty="0">
              <a:solidFill>
                <a:srgbClr val="009999"/>
              </a:solidFill>
            </a:endParaRPr>
          </a:p>
        </p:txBody>
      </p:sp>
      <p:sp>
        <p:nvSpPr>
          <p:cNvPr id="141" name="Google Shape;141;p7"/>
          <p:cNvSpPr txBox="1"/>
          <p:nvPr/>
        </p:nvSpPr>
        <p:spPr>
          <a:xfrm>
            <a:off x="3973356" y="6135183"/>
            <a:ext cx="1689860" cy="3718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s-PE" sz="1600" b="1" i="0" u="none" strike="noStrike" cap="none">
                <a:solidFill>
                  <a:schemeClr val="lt1"/>
                </a:solidFill>
                <a:latin typeface="Calibri"/>
                <a:ea typeface="Calibri"/>
                <a:cs typeface="Calibri"/>
                <a:sym typeface="Calibri"/>
              </a:rPr>
              <a:t>2023-1</a:t>
            </a:r>
            <a:endParaRPr/>
          </a:p>
          <a:p>
            <a:pPr marL="0" marR="0" lvl="0" indent="0" algn="ctr" rtl="0">
              <a:lnSpc>
                <a:spcPct val="100000"/>
              </a:lnSpc>
              <a:spcBef>
                <a:spcPts val="0"/>
              </a:spcBef>
              <a:spcAft>
                <a:spcPts val="0"/>
              </a:spcAft>
              <a:buNone/>
            </a:pPr>
            <a:r>
              <a:rPr lang="es-PE" sz="1600" b="1" i="0" u="none" strike="noStrike" cap="none">
                <a:solidFill>
                  <a:schemeClr val="lt1"/>
                </a:solidFill>
                <a:latin typeface="Calibri"/>
                <a:ea typeface="Calibri"/>
                <a:cs typeface="Calibri"/>
                <a:sym typeface="Calibri"/>
              </a:rPr>
              <a:t>Regular</a:t>
            </a:r>
            <a:endParaRPr/>
          </a:p>
        </p:txBody>
      </p:sp>
      <p:sp>
        <p:nvSpPr>
          <p:cNvPr id="142" name="Google Shape;142;p7"/>
          <p:cNvSpPr txBox="1"/>
          <p:nvPr/>
        </p:nvSpPr>
        <p:spPr>
          <a:xfrm>
            <a:off x="3968265" y="5388622"/>
            <a:ext cx="1689755" cy="371923"/>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s-PE" sz="1600" b="1" i="0" u="none" strike="noStrike" cap="none" dirty="0">
                <a:solidFill>
                  <a:schemeClr val="bg1"/>
                </a:solidFill>
                <a:latin typeface="Calibri"/>
                <a:ea typeface="Calibri"/>
                <a:cs typeface="Calibri"/>
                <a:sym typeface="Calibri"/>
              </a:rPr>
              <a:t>2023-0 Complementario</a:t>
            </a:r>
            <a:endParaRPr sz="1600" b="1" i="0" u="none" strike="noStrike" cap="none" dirty="0">
              <a:solidFill>
                <a:schemeClr val="bg1"/>
              </a:solidFill>
              <a:latin typeface="Calibri"/>
              <a:ea typeface="Calibri"/>
              <a:cs typeface="Calibri"/>
              <a:sym typeface="Calibri"/>
            </a:endParaRPr>
          </a:p>
        </p:txBody>
      </p:sp>
      <p:sp>
        <p:nvSpPr>
          <p:cNvPr id="143" name="Google Shape;143;p7"/>
          <p:cNvSpPr/>
          <p:nvPr/>
        </p:nvSpPr>
        <p:spPr>
          <a:xfrm flipH="1">
            <a:off x="8495178" y="4320395"/>
            <a:ext cx="608024" cy="588992"/>
          </a:xfrm>
          <a:prstGeom prst="ellipse">
            <a:avLst/>
          </a:prstGeom>
          <a:solidFill>
            <a:srgbClr val="295F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4" name="Google Shape;144;p7"/>
          <p:cNvPicPr preferRelativeResize="0"/>
          <p:nvPr/>
        </p:nvPicPr>
        <p:blipFill rotWithShape="1">
          <a:blip r:embed="rId4">
            <a:alphaModFix/>
          </a:blip>
          <a:srcRect/>
          <a:stretch/>
        </p:blipFill>
        <p:spPr>
          <a:xfrm flipH="1">
            <a:off x="8568840" y="4334463"/>
            <a:ext cx="460699" cy="457691"/>
          </a:xfrm>
          <a:prstGeom prst="rect">
            <a:avLst/>
          </a:prstGeom>
          <a:noFill/>
          <a:ln>
            <a:noFill/>
          </a:ln>
        </p:spPr>
      </p:pic>
      <p:pic>
        <p:nvPicPr>
          <p:cNvPr id="26" name="Google Shape;140;p7">
            <a:extLst>
              <a:ext uri="{FF2B5EF4-FFF2-40B4-BE49-F238E27FC236}">
                <a16:creationId xmlns:a16="http://schemas.microsoft.com/office/drawing/2014/main" id="{D3105398-A4CE-40DC-A843-2DB1D374A5A0}"/>
              </a:ext>
            </a:extLst>
          </p:cNvPr>
          <p:cNvPicPr preferRelativeResize="0"/>
          <p:nvPr/>
        </p:nvPicPr>
        <p:blipFill rotWithShape="1">
          <a:blip r:embed="rId5">
            <a:alphaModFix/>
          </a:blip>
          <a:srcRect/>
          <a:stretch/>
        </p:blipFill>
        <p:spPr>
          <a:xfrm>
            <a:off x="3277817" y="5113512"/>
            <a:ext cx="1965023" cy="613551"/>
          </a:xfrm>
          <a:prstGeom prst="rect">
            <a:avLst/>
          </a:prstGeom>
          <a:noFill/>
          <a:ln>
            <a:noFill/>
          </a:ln>
        </p:spPr>
      </p:pic>
      <p:sp>
        <p:nvSpPr>
          <p:cNvPr id="27" name="Google Shape;141;p7">
            <a:extLst>
              <a:ext uri="{FF2B5EF4-FFF2-40B4-BE49-F238E27FC236}">
                <a16:creationId xmlns:a16="http://schemas.microsoft.com/office/drawing/2014/main" id="{94BF120C-4DE7-4F94-8D1C-B8F835385406}"/>
              </a:ext>
            </a:extLst>
          </p:cNvPr>
          <p:cNvSpPr txBox="1"/>
          <p:nvPr/>
        </p:nvSpPr>
        <p:spPr>
          <a:xfrm>
            <a:off x="3332219" y="5263190"/>
            <a:ext cx="1689860" cy="3718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s-PE" sz="1600" b="1" i="0" u="none" strike="noStrike" cap="none" dirty="0">
                <a:solidFill>
                  <a:schemeClr val="lt1"/>
                </a:solidFill>
                <a:latin typeface="Calibri"/>
                <a:ea typeface="Calibri"/>
                <a:cs typeface="Calibri"/>
                <a:sym typeface="Calibri"/>
              </a:rPr>
              <a:t>2024-1</a:t>
            </a:r>
            <a:endParaRPr dirty="0"/>
          </a:p>
          <a:p>
            <a:pPr marL="0" marR="0" lvl="0" indent="0" algn="ctr" rtl="0">
              <a:lnSpc>
                <a:spcPct val="100000"/>
              </a:lnSpc>
              <a:spcBef>
                <a:spcPts val="0"/>
              </a:spcBef>
              <a:spcAft>
                <a:spcPts val="0"/>
              </a:spcAft>
              <a:buNone/>
            </a:pPr>
            <a:r>
              <a:rPr lang="es-PE" sz="1600" b="1" i="0" u="none" strike="noStrike" cap="none" dirty="0">
                <a:solidFill>
                  <a:schemeClr val="lt1"/>
                </a:solidFill>
                <a:latin typeface="Calibri"/>
                <a:ea typeface="Calibri"/>
                <a:cs typeface="Calibri"/>
                <a:sym typeface="Calibri"/>
              </a:rPr>
              <a:t>Regular</a:t>
            </a:r>
            <a:endParaRPr dirty="0"/>
          </a:p>
        </p:txBody>
      </p:sp>
      <p:pic>
        <p:nvPicPr>
          <p:cNvPr id="28" name="Google Shape;130;p7">
            <a:extLst>
              <a:ext uri="{FF2B5EF4-FFF2-40B4-BE49-F238E27FC236}">
                <a16:creationId xmlns:a16="http://schemas.microsoft.com/office/drawing/2014/main" id="{6A56A483-F907-4523-9CAF-00C4FE2B5A63}"/>
              </a:ext>
            </a:extLst>
          </p:cNvPr>
          <p:cNvPicPr preferRelativeResize="0"/>
          <p:nvPr/>
        </p:nvPicPr>
        <p:blipFill rotWithShape="1">
          <a:blip r:embed="rId6">
            <a:alphaModFix/>
          </a:blip>
          <a:srcRect/>
          <a:stretch/>
        </p:blipFill>
        <p:spPr>
          <a:xfrm>
            <a:off x="3301095" y="3552514"/>
            <a:ext cx="191087" cy="191087"/>
          </a:xfrm>
          <a:prstGeom prst="rect">
            <a:avLst/>
          </a:prstGeom>
          <a:noFill/>
          <a:ln>
            <a:noFill/>
          </a:ln>
        </p:spPr>
      </p:pic>
      <p:sp>
        <p:nvSpPr>
          <p:cNvPr id="29" name="Google Shape;129;p7">
            <a:extLst>
              <a:ext uri="{FF2B5EF4-FFF2-40B4-BE49-F238E27FC236}">
                <a16:creationId xmlns:a16="http://schemas.microsoft.com/office/drawing/2014/main" id="{B2FD95AB-E15A-4EB5-A20C-4CD92FB6FB65}"/>
              </a:ext>
            </a:extLst>
          </p:cNvPr>
          <p:cNvSpPr txBox="1"/>
          <p:nvPr/>
        </p:nvSpPr>
        <p:spPr>
          <a:xfrm>
            <a:off x="3492182" y="3369487"/>
            <a:ext cx="6943969" cy="495300"/>
          </a:xfrm>
          <a:prstGeom prst="rect">
            <a:avLst/>
          </a:prstGeom>
          <a:noFill/>
          <a:ln>
            <a:noFill/>
          </a:ln>
        </p:spPr>
        <p:txBody>
          <a:bodyPr spcFirstLastPara="1" wrap="square" lIns="121900" tIns="60950" rIns="121900" bIns="60950" anchor="b" anchorCtr="0">
            <a:normAutofit/>
          </a:bodyPr>
          <a:lstStyle/>
          <a:p>
            <a:pPr marL="0" marR="0" lvl="1" indent="0" algn="l" rtl="0">
              <a:lnSpc>
                <a:spcPct val="100000"/>
              </a:lnSpc>
              <a:spcBef>
                <a:spcPts val="0"/>
              </a:spcBef>
              <a:spcAft>
                <a:spcPts val="0"/>
              </a:spcAft>
              <a:buNone/>
            </a:pPr>
            <a:r>
              <a:rPr lang="es-PE" sz="2000" b="0" i="0" u="none" strike="noStrike" cap="none" dirty="0">
                <a:solidFill>
                  <a:srgbClr val="262626"/>
                </a:solidFill>
                <a:latin typeface="Calibri"/>
                <a:ea typeface="Calibri"/>
                <a:cs typeface="Calibri"/>
                <a:sym typeface="Calibri"/>
              </a:rPr>
              <a:t>Para la Unidad de Gestión Educativa Local Santa: </a:t>
            </a:r>
            <a:endParaRPr sz="2000" b="0" i="0" u="none" strike="noStrike" cap="none" dirty="0">
              <a:solidFill>
                <a:srgbClr val="262626"/>
              </a:solidFill>
              <a:latin typeface="Calibri"/>
              <a:ea typeface="Calibri"/>
              <a:cs typeface="Calibri"/>
              <a:sym typeface="Calibri"/>
            </a:endParaRPr>
          </a:p>
        </p:txBody>
      </p:sp>
    </p:spTree>
    <p:extLst>
      <p:ext uri="{BB962C8B-B14F-4D97-AF65-F5344CB8AC3E}">
        <p14:creationId xmlns:p14="http://schemas.microsoft.com/office/powerpoint/2010/main" val="2165339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3">
            <a:extLst>
              <a:ext uri="{FF2B5EF4-FFF2-40B4-BE49-F238E27FC236}">
                <a16:creationId xmlns:a16="http://schemas.microsoft.com/office/drawing/2014/main" id="{7E9E6690-BBCC-4134-B7A6-0002D819899B}"/>
              </a:ext>
            </a:extLst>
          </p:cNvPr>
          <p:cNvGraphicFramePr>
            <a:graphicFrameLocks/>
          </p:cNvGraphicFramePr>
          <p:nvPr/>
        </p:nvGraphicFramePr>
        <p:xfrm>
          <a:off x="643940" y="75212"/>
          <a:ext cx="11285537" cy="4643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D00E0185-4862-4B39-8A8C-51660862A0FC}"/>
              </a:ext>
            </a:extLst>
          </p:cNvPr>
          <p:cNvSpPr txBox="1"/>
          <p:nvPr/>
        </p:nvSpPr>
        <p:spPr>
          <a:xfrm>
            <a:off x="643940" y="566909"/>
            <a:ext cx="10339754" cy="400110"/>
          </a:xfrm>
          <a:prstGeom prst="rect">
            <a:avLst/>
          </a:prstGeom>
          <a:noFill/>
        </p:spPr>
        <p:txBody>
          <a:bodyPr wrap="square" rtlCol="0">
            <a:spAutoFit/>
          </a:bodyPr>
          <a:lstStyle/>
          <a:p>
            <a:r>
              <a:rPr lang="es-PE" sz="2000" b="1" dirty="0">
                <a:solidFill>
                  <a:srgbClr val="E94647"/>
                </a:solidFill>
                <a:latin typeface="Calibri" panose="020F0502020204030204" pitchFamily="34" charset="0"/>
                <a:cs typeface="Calibri" panose="020F0502020204030204" pitchFamily="34" charset="0"/>
              </a:rPr>
              <a:t>Ejemplo cisterna</a:t>
            </a:r>
          </a:p>
        </p:txBody>
      </p:sp>
      <p:pic>
        <p:nvPicPr>
          <p:cNvPr id="6" name="Imagen 5">
            <a:extLst>
              <a:ext uri="{FF2B5EF4-FFF2-40B4-BE49-F238E27FC236}">
                <a16:creationId xmlns:a16="http://schemas.microsoft.com/office/drawing/2014/main" id="{C5075ED3-96D2-49AD-9D8F-ED1C201B35B2}"/>
              </a:ext>
            </a:extLst>
          </p:cNvPr>
          <p:cNvPicPr>
            <a:picLocks noChangeAspect="1"/>
          </p:cNvPicPr>
          <p:nvPr/>
        </p:nvPicPr>
        <p:blipFill rotWithShape="1">
          <a:blip r:embed="rId7">
            <a:extLst>
              <a:ext uri="{28A0092B-C50C-407E-A947-70E740481C1C}">
                <a14:useLocalDpi xmlns:a14="http://schemas.microsoft.com/office/drawing/2010/main" val="0"/>
              </a:ext>
            </a:extLst>
          </a:blip>
          <a:srcRect t="9840"/>
          <a:stretch/>
        </p:blipFill>
        <p:spPr>
          <a:xfrm>
            <a:off x="1031892" y="3287976"/>
            <a:ext cx="2143125" cy="1932237"/>
          </a:xfrm>
          <a:prstGeom prst="rect">
            <a:avLst/>
          </a:prstGeom>
        </p:spPr>
      </p:pic>
      <p:sp>
        <p:nvSpPr>
          <p:cNvPr id="8" name="CuadroTexto 7">
            <a:extLst>
              <a:ext uri="{FF2B5EF4-FFF2-40B4-BE49-F238E27FC236}">
                <a16:creationId xmlns:a16="http://schemas.microsoft.com/office/drawing/2014/main" id="{57253803-874A-42FD-8A83-8A975070689C}"/>
              </a:ext>
            </a:extLst>
          </p:cNvPr>
          <p:cNvSpPr txBox="1"/>
          <p:nvPr/>
        </p:nvSpPr>
        <p:spPr>
          <a:xfrm>
            <a:off x="756833" y="5141994"/>
            <a:ext cx="2679323" cy="1477328"/>
          </a:xfrm>
          <a:prstGeom prst="rect">
            <a:avLst/>
          </a:prstGeom>
          <a:noFill/>
        </p:spPr>
        <p:txBody>
          <a:bodyPr wrap="square" rtlCol="0">
            <a:spAutoFit/>
          </a:bodyPr>
          <a:lstStyle/>
          <a:p>
            <a:pPr algn="just"/>
            <a:r>
              <a:rPr lang="es-PE" dirty="0"/>
              <a:t>Se realiza la limpieza de la cisterna. Una vez limpia se llena de agua nuevamente para pasar a la desinfección.</a:t>
            </a:r>
          </a:p>
        </p:txBody>
      </p:sp>
      <p:sp>
        <p:nvSpPr>
          <p:cNvPr id="10" name="CuadroTexto 9">
            <a:extLst>
              <a:ext uri="{FF2B5EF4-FFF2-40B4-BE49-F238E27FC236}">
                <a16:creationId xmlns:a16="http://schemas.microsoft.com/office/drawing/2014/main" id="{B65A52BB-67EE-49D9-AADA-E0F83B7CB060}"/>
              </a:ext>
            </a:extLst>
          </p:cNvPr>
          <p:cNvSpPr txBox="1"/>
          <p:nvPr/>
        </p:nvSpPr>
        <p:spPr>
          <a:xfrm>
            <a:off x="4295609" y="5141994"/>
            <a:ext cx="3861921" cy="646331"/>
          </a:xfrm>
          <a:prstGeom prst="rect">
            <a:avLst/>
          </a:prstGeom>
          <a:noFill/>
        </p:spPr>
        <p:txBody>
          <a:bodyPr wrap="square" rtlCol="0">
            <a:spAutoFit/>
          </a:bodyPr>
          <a:lstStyle/>
          <a:p>
            <a:pPr algn="just"/>
            <a:r>
              <a:rPr lang="es-PE" dirty="0"/>
              <a:t>Una vez que se ha limpiado, se debe realizar la desinfección. </a:t>
            </a:r>
          </a:p>
        </p:txBody>
      </p:sp>
      <p:pic>
        <p:nvPicPr>
          <p:cNvPr id="11" name="Imagen 10">
            <a:extLst>
              <a:ext uri="{FF2B5EF4-FFF2-40B4-BE49-F238E27FC236}">
                <a16:creationId xmlns:a16="http://schemas.microsoft.com/office/drawing/2014/main" id="{56DB7D6D-BBEE-4373-9C55-37CE3EC36718}"/>
              </a:ext>
            </a:extLst>
          </p:cNvPr>
          <p:cNvPicPr>
            <a:picLocks noChangeAspect="1"/>
          </p:cNvPicPr>
          <p:nvPr/>
        </p:nvPicPr>
        <p:blipFill rotWithShape="1">
          <a:blip r:embed="rId8">
            <a:extLst>
              <a:ext uri="{28A0092B-C50C-407E-A947-70E740481C1C}">
                <a14:useLocalDpi xmlns:a14="http://schemas.microsoft.com/office/drawing/2010/main" val="0"/>
              </a:ext>
            </a:extLst>
          </a:blip>
          <a:srcRect b="9716"/>
          <a:stretch/>
        </p:blipFill>
        <p:spPr>
          <a:xfrm>
            <a:off x="5706095" y="3517339"/>
            <a:ext cx="1456946" cy="1393823"/>
          </a:xfrm>
          <a:prstGeom prst="rect">
            <a:avLst/>
          </a:prstGeom>
        </p:spPr>
      </p:pic>
      <p:pic>
        <p:nvPicPr>
          <p:cNvPr id="12" name="Imagen 11">
            <a:extLst>
              <a:ext uri="{FF2B5EF4-FFF2-40B4-BE49-F238E27FC236}">
                <a16:creationId xmlns:a16="http://schemas.microsoft.com/office/drawing/2014/main" id="{FE375D24-7299-4435-AAC1-892875764E57}"/>
              </a:ext>
            </a:extLst>
          </p:cNvPr>
          <p:cNvPicPr>
            <a:picLocks noChangeAspect="1"/>
          </p:cNvPicPr>
          <p:nvPr/>
        </p:nvPicPr>
        <p:blipFill rotWithShape="1">
          <a:blip r:embed="rId9">
            <a:extLst>
              <a:ext uri="{28A0092B-C50C-407E-A947-70E740481C1C}">
                <a14:useLocalDpi xmlns:a14="http://schemas.microsoft.com/office/drawing/2010/main" val="0"/>
              </a:ext>
            </a:extLst>
          </a:blip>
          <a:srcRect b="10002"/>
          <a:stretch/>
        </p:blipFill>
        <p:spPr>
          <a:xfrm>
            <a:off x="9933918" y="3605063"/>
            <a:ext cx="1268654" cy="1209843"/>
          </a:xfrm>
          <a:prstGeom prst="rect">
            <a:avLst/>
          </a:prstGeom>
        </p:spPr>
      </p:pic>
      <p:sp>
        <p:nvSpPr>
          <p:cNvPr id="14" name="CuadroTexto 13">
            <a:extLst>
              <a:ext uri="{FF2B5EF4-FFF2-40B4-BE49-F238E27FC236}">
                <a16:creationId xmlns:a16="http://schemas.microsoft.com/office/drawing/2014/main" id="{7A6B391B-5B2A-4369-9392-D83D45099387}"/>
              </a:ext>
            </a:extLst>
          </p:cNvPr>
          <p:cNvSpPr txBox="1"/>
          <p:nvPr/>
        </p:nvSpPr>
        <p:spPr>
          <a:xfrm>
            <a:off x="8755845" y="4911162"/>
            <a:ext cx="3173632" cy="1754326"/>
          </a:xfrm>
          <a:prstGeom prst="rect">
            <a:avLst/>
          </a:prstGeom>
          <a:noFill/>
        </p:spPr>
        <p:txBody>
          <a:bodyPr wrap="square" rtlCol="0">
            <a:spAutoFit/>
          </a:bodyPr>
          <a:lstStyle/>
          <a:p>
            <a:pPr algn="just"/>
            <a:r>
              <a:rPr lang="es-PE" dirty="0"/>
              <a:t>De ser el caso, proceder a la reparación. Puede emplearse, el elemento de intervención de instalaciones sanitarias, en el sub elemento de cisternas y tanques.</a:t>
            </a:r>
          </a:p>
        </p:txBody>
      </p:sp>
    </p:spTree>
    <p:extLst>
      <p:ext uri="{BB962C8B-B14F-4D97-AF65-F5344CB8AC3E}">
        <p14:creationId xmlns:p14="http://schemas.microsoft.com/office/powerpoint/2010/main" val="4166663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7822CBC-FE39-4D31-A78F-67CF27CA45CD}"/>
              </a:ext>
            </a:extLst>
          </p:cNvPr>
          <p:cNvSpPr txBox="1"/>
          <p:nvPr/>
        </p:nvSpPr>
        <p:spPr>
          <a:xfrm>
            <a:off x="1376289" y="1520716"/>
            <a:ext cx="10339754" cy="400110"/>
          </a:xfrm>
          <a:prstGeom prst="rect">
            <a:avLst/>
          </a:prstGeom>
          <a:noFill/>
        </p:spPr>
        <p:txBody>
          <a:bodyPr wrap="square" rtlCol="0">
            <a:spAutoFit/>
          </a:bodyPr>
          <a:lstStyle/>
          <a:p>
            <a:r>
              <a:rPr lang="es-PE" sz="2000" b="1" dirty="0">
                <a:solidFill>
                  <a:srgbClr val="E94647"/>
                </a:solidFill>
                <a:latin typeface="Calibri" panose="020F0502020204030204" pitchFamily="34" charset="0"/>
                <a:cs typeface="Calibri" panose="020F0502020204030204" pitchFamily="34" charset="0"/>
              </a:rPr>
              <a:t>Ejemplo de acciones de mantenimiento preventivo en el contexto de lluvias intensas</a:t>
            </a:r>
          </a:p>
        </p:txBody>
      </p:sp>
      <p:graphicFrame>
        <p:nvGraphicFramePr>
          <p:cNvPr id="2" name="Tabla 1">
            <a:extLst>
              <a:ext uri="{FF2B5EF4-FFF2-40B4-BE49-F238E27FC236}">
                <a16:creationId xmlns:a16="http://schemas.microsoft.com/office/drawing/2014/main" id="{0EB2BD65-04F7-4EE3-96C0-36FCD8CE2D2A}"/>
              </a:ext>
            </a:extLst>
          </p:cNvPr>
          <p:cNvGraphicFramePr>
            <a:graphicFrameLocks noGrp="1"/>
          </p:cNvGraphicFramePr>
          <p:nvPr>
            <p:extLst>
              <p:ext uri="{D42A27DB-BD31-4B8C-83A1-F6EECF244321}">
                <p14:modId xmlns:p14="http://schemas.microsoft.com/office/powerpoint/2010/main" val="865225431"/>
              </p:ext>
            </p:extLst>
          </p:nvPr>
        </p:nvGraphicFramePr>
        <p:xfrm>
          <a:off x="1376289" y="2392314"/>
          <a:ext cx="9439421" cy="3666767"/>
        </p:xfrm>
        <a:graphic>
          <a:graphicData uri="http://schemas.openxmlformats.org/drawingml/2006/table">
            <a:tbl>
              <a:tblPr>
                <a:tableStyleId>{5C22544A-7EE6-4342-B048-85BDC9FD1C3A}</a:tableStyleId>
              </a:tblPr>
              <a:tblGrid>
                <a:gridCol w="748830">
                  <a:extLst>
                    <a:ext uri="{9D8B030D-6E8A-4147-A177-3AD203B41FA5}">
                      <a16:colId xmlns:a16="http://schemas.microsoft.com/office/drawing/2014/main" val="2593679496"/>
                    </a:ext>
                  </a:extLst>
                </a:gridCol>
                <a:gridCol w="2733231">
                  <a:extLst>
                    <a:ext uri="{9D8B030D-6E8A-4147-A177-3AD203B41FA5}">
                      <a16:colId xmlns:a16="http://schemas.microsoft.com/office/drawing/2014/main" val="833130534"/>
                    </a:ext>
                  </a:extLst>
                </a:gridCol>
                <a:gridCol w="2645866">
                  <a:extLst>
                    <a:ext uri="{9D8B030D-6E8A-4147-A177-3AD203B41FA5}">
                      <a16:colId xmlns:a16="http://schemas.microsoft.com/office/drawing/2014/main" val="126935645"/>
                    </a:ext>
                  </a:extLst>
                </a:gridCol>
                <a:gridCol w="3311494">
                  <a:extLst>
                    <a:ext uri="{9D8B030D-6E8A-4147-A177-3AD203B41FA5}">
                      <a16:colId xmlns:a16="http://schemas.microsoft.com/office/drawing/2014/main" val="1680422142"/>
                    </a:ext>
                  </a:extLst>
                </a:gridCol>
              </a:tblGrid>
              <a:tr h="934305">
                <a:tc>
                  <a:txBody>
                    <a:bodyPr/>
                    <a:lstStyle/>
                    <a:p>
                      <a:pPr algn="ctr" rtl="0" fontAlgn="ctr"/>
                      <a:r>
                        <a:rPr lang="es-PE" sz="1600" b="1" u="none" strike="noStrike" dirty="0">
                          <a:solidFill>
                            <a:schemeClr val="tx1"/>
                          </a:solidFill>
                          <a:effectLst/>
                        </a:rPr>
                        <a:t>Orden</a:t>
                      </a:r>
                      <a:endParaRPr lang="es-PE" sz="1600" b="1" i="0" u="none" strike="noStrike" dirty="0">
                        <a:solidFill>
                          <a:schemeClr val="tx1"/>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es-PE" sz="1600" b="1" u="none" strike="noStrike" dirty="0">
                          <a:solidFill>
                            <a:schemeClr val="tx1"/>
                          </a:solidFill>
                          <a:effectLst/>
                        </a:rPr>
                        <a:t>Descripción de la actividad</a:t>
                      </a:r>
                      <a:endParaRPr lang="es-PE" sz="1600" b="1" i="0" u="none" strike="noStrike" dirty="0">
                        <a:solidFill>
                          <a:schemeClr val="tx1"/>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rtl="0" fontAlgn="ctr"/>
                      <a:r>
                        <a:rPr lang="es-PE" sz="1600" b="1" u="none" strike="noStrike" dirty="0">
                          <a:solidFill>
                            <a:schemeClr val="tx1"/>
                          </a:solidFill>
                          <a:effectLst/>
                        </a:rPr>
                        <a:t>Elemento de intervención</a:t>
                      </a:r>
                      <a:endParaRPr lang="es-PE" sz="1600" b="1" i="0" u="none" strike="noStrike" dirty="0">
                        <a:solidFill>
                          <a:schemeClr val="tx1"/>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s-PE"/>
                    </a:p>
                  </a:txBody>
                  <a:tcPr/>
                </a:tc>
                <a:extLst>
                  <a:ext uri="{0D108BD9-81ED-4DB2-BD59-A6C34878D82A}">
                    <a16:rowId xmlns:a16="http://schemas.microsoft.com/office/drawing/2014/main" val="2539780185"/>
                  </a:ext>
                </a:extLst>
              </a:tr>
              <a:tr h="1016057">
                <a:tc>
                  <a:txBody>
                    <a:bodyPr/>
                    <a:lstStyle/>
                    <a:p>
                      <a:pPr algn="ctr" rtl="0" fontAlgn="ctr"/>
                      <a:r>
                        <a:rPr lang="es-PE" sz="1600" b="0" i="0" u="none" strike="noStrike" dirty="0">
                          <a:solidFill>
                            <a:srgbClr val="000000"/>
                          </a:solidFill>
                          <a:effectLst/>
                          <a:latin typeface="Calibri Light" panose="020F03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s-PE" sz="1600" u="none" strike="noStrike">
                          <a:effectLst/>
                        </a:rPr>
                        <a:t>Limpieza y desinfección de cisternas y/o tanques (1000 litros)</a:t>
                      </a:r>
                      <a:endParaRPr lang="es-PE" sz="1600" b="0" i="0" u="none" strike="noStrike">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s-PE" sz="1600" b="1" u="none" strike="noStrike" dirty="0">
                          <a:effectLst/>
                        </a:rPr>
                        <a:t>Elemento de intervención 1: Instalaciones Sanitarias</a:t>
                      </a:r>
                      <a:endParaRPr lang="es-PE" sz="16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s-PE" sz="1600" u="none" strike="noStrike" dirty="0">
                          <a:effectLst/>
                        </a:rPr>
                        <a:t>1.05. </a:t>
                      </a:r>
                      <a:r>
                        <a:rPr lang="es-PE" sz="1600" b="1" u="none" strike="noStrike" dirty="0">
                          <a:effectLst/>
                        </a:rPr>
                        <a:t>Tanque cisterna de PVC</a:t>
                      </a:r>
                      <a:r>
                        <a:rPr lang="es-PE" sz="1600" u="none" strike="noStrike" dirty="0">
                          <a:effectLst/>
                        </a:rPr>
                        <a:t>. Incluye accesorios que garanticen su operatividad.</a:t>
                      </a:r>
                      <a:endParaRPr lang="es-PE" sz="16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1765575"/>
                  </a:ext>
                </a:extLst>
              </a:tr>
              <a:tr h="1576639">
                <a:tc>
                  <a:txBody>
                    <a:bodyPr/>
                    <a:lstStyle/>
                    <a:p>
                      <a:pPr algn="ctr" rtl="0" fontAlgn="ctr"/>
                      <a:r>
                        <a:rPr lang="es-PE" sz="1600" b="0" i="0" u="none" strike="noStrike" dirty="0">
                          <a:solidFill>
                            <a:srgbClr val="000000"/>
                          </a:solidFill>
                          <a:effectLst/>
                          <a:latin typeface="Calibri Light" panose="020F03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s-PE" sz="1600" u="none" strike="noStrike">
                          <a:effectLst/>
                        </a:rPr>
                        <a:t>Cobertura de calamina galvanizada</a:t>
                      </a:r>
                      <a:endParaRPr lang="es-PE" sz="1600" b="0" i="0" u="none" strike="noStrike">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s-PE" sz="1600" b="1" u="none" strike="noStrike" dirty="0">
                          <a:effectLst/>
                        </a:rPr>
                        <a:t>Elemento de intervención 3: Cubiertas y Techos</a:t>
                      </a:r>
                      <a:endParaRPr lang="es-PE" sz="1600" b="1"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PE" sz="1600" u="none" strike="noStrike" dirty="0">
                          <a:effectLst/>
                        </a:rPr>
                        <a:t>3.01. </a:t>
                      </a:r>
                      <a:r>
                        <a:rPr lang="es-PE" sz="1600" b="1" u="none" strike="noStrike" dirty="0">
                          <a:effectLst/>
                        </a:rPr>
                        <a:t>Cubiertas livianas en edificaciones y áreas exteriores</a:t>
                      </a:r>
                      <a:r>
                        <a:rPr lang="es-PE" sz="1600" u="none" strike="noStrike" dirty="0">
                          <a:effectLst/>
                        </a:rPr>
                        <a:t>. Implica trabajos de impermeabilización y/o protección por filtraciones y/o asoleamiento de la cubierta.</a:t>
                      </a:r>
                      <a:br>
                        <a:rPr lang="es-PE" sz="1600" u="none" strike="noStrike" dirty="0">
                          <a:effectLst/>
                        </a:rPr>
                      </a:br>
                      <a:r>
                        <a:rPr lang="es-PE" sz="1600" u="none" strike="noStrike" dirty="0">
                          <a:effectLst/>
                        </a:rPr>
                        <a:t>Se excluye los elementos de soporte y estructura de la cubierta existente.</a:t>
                      </a:r>
                      <a:endParaRPr lang="es-PE" sz="1600" b="0" i="0" u="none" strike="noStrike" dirty="0">
                        <a:solidFill>
                          <a:srgbClr val="000000"/>
                        </a:solidFill>
                        <a:effectLst/>
                        <a:latin typeface="Calibri Light" panose="020F03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157941"/>
                  </a:ext>
                </a:extLst>
              </a:tr>
            </a:tbl>
          </a:graphicData>
        </a:graphic>
      </p:graphicFrame>
    </p:spTree>
    <p:extLst>
      <p:ext uri="{BB962C8B-B14F-4D97-AF65-F5344CB8AC3E}">
        <p14:creationId xmlns:p14="http://schemas.microsoft.com/office/powerpoint/2010/main" val="3107170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111F9B7-1CB1-49B7-AED4-639F5FB29422}"/>
              </a:ext>
            </a:extLst>
          </p:cNvPr>
          <p:cNvGraphicFramePr>
            <a:graphicFrameLocks noGrp="1"/>
          </p:cNvGraphicFramePr>
          <p:nvPr>
            <p:extLst>
              <p:ext uri="{D42A27DB-BD31-4B8C-83A1-F6EECF244321}">
                <p14:modId xmlns:p14="http://schemas.microsoft.com/office/powerpoint/2010/main" val="2359537647"/>
              </p:ext>
            </p:extLst>
          </p:nvPr>
        </p:nvGraphicFramePr>
        <p:xfrm>
          <a:off x="820615" y="1901239"/>
          <a:ext cx="10128738" cy="4626170"/>
        </p:xfrm>
        <a:graphic>
          <a:graphicData uri="http://schemas.openxmlformats.org/drawingml/2006/table">
            <a:tbl>
              <a:tblPr>
                <a:tableStyleId>{5C22544A-7EE6-4342-B048-85BDC9FD1C3A}</a:tableStyleId>
              </a:tblPr>
              <a:tblGrid>
                <a:gridCol w="803512">
                  <a:extLst>
                    <a:ext uri="{9D8B030D-6E8A-4147-A177-3AD203B41FA5}">
                      <a16:colId xmlns:a16="http://schemas.microsoft.com/office/drawing/2014/main" val="3493731368"/>
                    </a:ext>
                  </a:extLst>
                </a:gridCol>
                <a:gridCol w="2932827">
                  <a:extLst>
                    <a:ext uri="{9D8B030D-6E8A-4147-A177-3AD203B41FA5}">
                      <a16:colId xmlns:a16="http://schemas.microsoft.com/office/drawing/2014/main" val="1058038171"/>
                    </a:ext>
                  </a:extLst>
                </a:gridCol>
                <a:gridCol w="2594123">
                  <a:extLst>
                    <a:ext uri="{9D8B030D-6E8A-4147-A177-3AD203B41FA5}">
                      <a16:colId xmlns:a16="http://schemas.microsoft.com/office/drawing/2014/main" val="2426761380"/>
                    </a:ext>
                  </a:extLst>
                </a:gridCol>
                <a:gridCol w="3798276">
                  <a:extLst>
                    <a:ext uri="{9D8B030D-6E8A-4147-A177-3AD203B41FA5}">
                      <a16:colId xmlns:a16="http://schemas.microsoft.com/office/drawing/2014/main" val="3111770838"/>
                    </a:ext>
                  </a:extLst>
                </a:gridCol>
              </a:tblGrid>
              <a:tr h="666608">
                <a:tc>
                  <a:txBody>
                    <a:bodyPr/>
                    <a:lstStyle/>
                    <a:p>
                      <a:pPr marL="0" algn="ctr" defTabSz="914400" rtl="0" eaLnBrk="1" fontAlgn="ctr" latinLnBrk="0" hangingPunct="1"/>
                      <a:r>
                        <a:rPr lang="es-PE" sz="1600" b="1" u="none" strike="noStrike" kern="1200" dirty="0">
                          <a:solidFill>
                            <a:schemeClr val="tx1"/>
                          </a:solidFill>
                          <a:effectLst/>
                          <a:latin typeface="+mn-lt"/>
                          <a:ea typeface="+mn-ea"/>
                          <a:cs typeface="+mn-cs"/>
                        </a:rPr>
                        <a:t>Orden</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es-PE" sz="1600" b="1" u="none" strike="noStrike" kern="1200" dirty="0">
                          <a:solidFill>
                            <a:schemeClr val="tx1"/>
                          </a:solidFill>
                          <a:effectLst/>
                          <a:latin typeface="+mn-lt"/>
                          <a:ea typeface="+mn-ea"/>
                          <a:cs typeface="+mn-cs"/>
                        </a:rPr>
                        <a:t>Descripción de la actividad</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marL="0" algn="ctr" defTabSz="914400" rtl="0" eaLnBrk="1" fontAlgn="ctr" latinLnBrk="0" hangingPunct="1"/>
                      <a:r>
                        <a:rPr lang="es-PE" sz="1600" b="1" u="none" strike="noStrike" kern="1200" dirty="0">
                          <a:solidFill>
                            <a:schemeClr val="tx1"/>
                          </a:solidFill>
                          <a:effectLst/>
                          <a:latin typeface="+mn-lt"/>
                          <a:ea typeface="+mn-ea"/>
                          <a:cs typeface="+mn-cs"/>
                        </a:rPr>
                        <a:t>Elemento de intervención</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s-PE"/>
                    </a:p>
                  </a:txBody>
                  <a:tcPr/>
                </a:tc>
                <a:extLst>
                  <a:ext uri="{0D108BD9-81ED-4DB2-BD59-A6C34878D82A}">
                    <a16:rowId xmlns:a16="http://schemas.microsoft.com/office/drawing/2014/main" val="463111652"/>
                  </a:ext>
                </a:extLst>
              </a:tr>
              <a:tr h="993408">
                <a:tc>
                  <a:txBody>
                    <a:bodyPr/>
                    <a:lstStyle/>
                    <a:p>
                      <a:pPr marL="0" algn="ctr" defTabSz="914400" rtl="0" eaLnBrk="1" fontAlgn="ctr" latinLnBrk="0" hangingPunct="1"/>
                      <a:r>
                        <a:rPr lang="es-PE" sz="1600" u="none" strike="noStrike" kern="1200" dirty="0">
                          <a:solidFill>
                            <a:schemeClr val="dk1"/>
                          </a:solidFill>
                          <a:effectLst/>
                          <a:latin typeface="+mn-lt"/>
                          <a:ea typeface="+mn-ea"/>
                          <a:cs typeface="+mn-cs"/>
                        </a:rPr>
                        <a:t>3</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u="none" strike="noStrike" kern="1200" dirty="0">
                          <a:solidFill>
                            <a:schemeClr val="dk1"/>
                          </a:solidFill>
                          <a:effectLst/>
                          <a:latin typeface="+mn-lt"/>
                          <a:ea typeface="+mn-ea"/>
                          <a:cs typeface="+mn-cs"/>
                        </a:rPr>
                        <a:t>Canaletas para agua de lluvia de 4" incluye soporte</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b="1" u="none" strike="noStrike" kern="1200" dirty="0">
                          <a:solidFill>
                            <a:schemeClr val="dk1"/>
                          </a:solidFill>
                          <a:effectLst/>
                          <a:latin typeface="+mn-lt"/>
                          <a:ea typeface="+mn-ea"/>
                          <a:cs typeface="+mn-cs"/>
                        </a:rPr>
                        <a:t>Elemento de intervención 1: Instalaciones Sanitarias</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914400" rtl="0" eaLnBrk="1" fontAlgn="ctr" latinLnBrk="0" hangingPunct="1"/>
                      <a:r>
                        <a:rPr lang="es-PE" sz="1600" u="none" strike="noStrike" kern="1200" dirty="0">
                          <a:solidFill>
                            <a:schemeClr val="dk1"/>
                          </a:solidFill>
                          <a:effectLst/>
                          <a:latin typeface="+mn-lt"/>
                          <a:ea typeface="+mn-ea"/>
                          <a:cs typeface="+mn-cs"/>
                        </a:rPr>
                        <a:t>1.10. </a:t>
                      </a:r>
                      <a:r>
                        <a:rPr lang="es-PE" sz="1600" b="1" u="none" strike="noStrike" kern="1200" dirty="0">
                          <a:solidFill>
                            <a:schemeClr val="dk1"/>
                          </a:solidFill>
                          <a:effectLst/>
                          <a:latin typeface="+mn-lt"/>
                          <a:ea typeface="+mn-ea"/>
                          <a:cs typeface="+mn-cs"/>
                        </a:rPr>
                        <a:t>Sistema de evacuación y/o captación de aguas pluviales</a:t>
                      </a:r>
                      <a:r>
                        <a:rPr lang="es-PE" sz="1600" u="none" strike="noStrike" kern="1200" dirty="0">
                          <a:solidFill>
                            <a:schemeClr val="dk1"/>
                          </a:solidFill>
                          <a:effectLst/>
                          <a:latin typeface="+mn-lt"/>
                          <a:ea typeface="+mn-ea"/>
                          <a:cs typeface="+mn-cs"/>
                        </a:rPr>
                        <a:t>. Incluye canaletas, bajantes y/o montantes.</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885289"/>
                  </a:ext>
                </a:extLst>
              </a:tr>
              <a:tr h="1240032">
                <a:tc>
                  <a:txBody>
                    <a:bodyPr/>
                    <a:lstStyle/>
                    <a:p>
                      <a:pPr marL="0" algn="ctr" defTabSz="914400" rtl="0" eaLnBrk="1" fontAlgn="ctr" latinLnBrk="0" hangingPunct="1"/>
                      <a:r>
                        <a:rPr lang="es-PE" sz="1600" u="none" strike="noStrike" kern="1200" dirty="0">
                          <a:solidFill>
                            <a:schemeClr val="dk1"/>
                          </a:solidFill>
                          <a:effectLst/>
                          <a:latin typeface="+mn-lt"/>
                          <a:ea typeface="+mn-ea"/>
                          <a:cs typeface="+mn-cs"/>
                        </a:rPr>
                        <a:t>4</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u="none" strike="noStrike" kern="1200" dirty="0">
                          <a:solidFill>
                            <a:schemeClr val="dk1"/>
                          </a:solidFill>
                          <a:effectLst/>
                          <a:latin typeface="+mn-lt"/>
                          <a:ea typeface="+mn-ea"/>
                          <a:cs typeface="+mn-cs"/>
                        </a:rPr>
                        <a:t>Tarrajeo</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b="1" u="none" strike="noStrike" kern="1200" dirty="0">
                          <a:solidFill>
                            <a:schemeClr val="dk1"/>
                          </a:solidFill>
                          <a:effectLst/>
                          <a:latin typeface="+mn-lt"/>
                          <a:ea typeface="+mn-ea"/>
                          <a:cs typeface="+mn-cs"/>
                        </a:rPr>
                        <a:t>Elemento de intervención 4: Muros</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914400" rtl="0" eaLnBrk="1" fontAlgn="ctr" latinLnBrk="0" hangingPunct="1"/>
                      <a:r>
                        <a:rPr lang="es-PE" sz="1600" u="none" strike="noStrike" kern="1200" dirty="0">
                          <a:solidFill>
                            <a:schemeClr val="dk1"/>
                          </a:solidFill>
                          <a:effectLst/>
                          <a:latin typeface="+mn-lt"/>
                          <a:ea typeface="+mn-ea"/>
                          <a:cs typeface="+mn-cs"/>
                        </a:rPr>
                        <a:t>4.01. S</a:t>
                      </a:r>
                      <a:r>
                        <a:rPr lang="es-PE" sz="1600" b="1" u="none" strike="noStrike" kern="1200" dirty="0">
                          <a:solidFill>
                            <a:schemeClr val="dk1"/>
                          </a:solidFill>
                          <a:effectLst/>
                          <a:latin typeface="+mn-lt"/>
                          <a:ea typeface="+mn-ea"/>
                          <a:cs typeface="+mn-cs"/>
                        </a:rPr>
                        <a:t>uperficie en muros existentes de ladrillo y/o concreto</a:t>
                      </a:r>
                      <a:r>
                        <a:rPr lang="es-PE" sz="1600" u="none" strike="noStrike" kern="1200" dirty="0">
                          <a:solidFill>
                            <a:schemeClr val="dk1"/>
                          </a:solidFill>
                          <a:effectLst/>
                          <a:latin typeface="+mn-lt"/>
                          <a:ea typeface="+mn-ea"/>
                          <a:cs typeface="+mn-cs"/>
                        </a:rPr>
                        <a:t>. Implica trabajos como resane, tarrajeo e impermeabilización en superficies existentes.</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750926"/>
                  </a:ext>
                </a:extLst>
              </a:tr>
              <a:tr h="993408">
                <a:tc>
                  <a:txBody>
                    <a:bodyPr/>
                    <a:lstStyle/>
                    <a:p>
                      <a:pPr marL="0" algn="ctr" defTabSz="914400" rtl="0" eaLnBrk="1" fontAlgn="ctr" latinLnBrk="0" hangingPunct="1"/>
                      <a:r>
                        <a:rPr lang="es-PE" sz="1600" u="none" strike="noStrike" kern="1200" dirty="0">
                          <a:solidFill>
                            <a:schemeClr val="dk1"/>
                          </a:solidFill>
                          <a:effectLst/>
                          <a:latin typeface="+mn-lt"/>
                          <a:ea typeface="+mn-ea"/>
                          <a:cs typeface="+mn-cs"/>
                        </a:rPr>
                        <a:t>5</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u="none" strike="noStrike" kern="1200" dirty="0">
                          <a:solidFill>
                            <a:schemeClr val="dk1"/>
                          </a:solidFill>
                          <a:effectLst/>
                          <a:latin typeface="+mn-lt"/>
                          <a:ea typeface="+mn-ea"/>
                          <a:cs typeface="+mn-cs"/>
                        </a:rPr>
                        <a:t>Pintura en muros </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b="1" u="none" strike="noStrike" kern="1200" dirty="0">
                          <a:solidFill>
                            <a:schemeClr val="dk1"/>
                          </a:solidFill>
                          <a:effectLst/>
                          <a:latin typeface="+mn-lt"/>
                          <a:ea typeface="+mn-ea"/>
                          <a:cs typeface="+mn-cs"/>
                        </a:rPr>
                        <a:t>Elemento de intervención 17: Pintura</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914400" rtl="0" eaLnBrk="1" fontAlgn="ctr" latinLnBrk="0" hangingPunct="1"/>
                      <a:r>
                        <a:rPr lang="es-PE" sz="1600" u="none" strike="noStrike" kern="1200" dirty="0">
                          <a:solidFill>
                            <a:schemeClr val="dk1"/>
                          </a:solidFill>
                          <a:effectLst/>
                          <a:latin typeface="+mn-lt"/>
                          <a:ea typeface="+mn-ea"/>
                          <a:cs typeface="+mn-cs"/>
                        </a:rPr>
                        <a:t>17.02. </a:t>
                      </a:r>
                      <a:r>
                        <a:rPr lang="es-PE" sz="1600" b="1" u="none" strike="noStrike" kern="1200" dirty="0">
                          <a:solidFill>
                            <a:schemeClr val="dk1"/>
                          </a:solidFill>
                          <a:effectLst/>
                          <a:latin typeface="+mn-lt"/>
                          <a:ea typeface="+mn-ea"/>
                          <a:cs typeface="+mn-cs"/>
                        </a:rPr>
                        <a:t>Sobre muros, murales, columnas, vigas, techo</a:t>
                      </a:r>
                      <a:r>
                        <a:rPr lang="es-PE" sz="1600" u="none" strike="noStrike" kern="1200" dirty="0">
                          <a:solidFill>
                            <a:schemeClr val="dk1"/>
                          </a:solidFill>
                          <a:effectLst/>
                          <a:latin typeface="+mn-lt"/>
                          <a:ea typeface="+mn-ea"/>
                          <a:cs typeface="+mn-cs"/>
                        </a:rPr>
                        <a:t> (sólo en caso de que no existan fallas estructurales)</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832910"/>
                  </a:ext>
                </a:extLst>
              </a:tr>
              <a:tr h="732714">
                <a:tc>
                  <a:txBody>
                    <a:bodyPr/>
                    <a:lstStyle/>
                    <a:p>
                      <a:pPr marL="0" algn="ctr" defTabSz="914400" rtl="0" eaLnBrk="1" fontAlgn="ctr" latinLnBrk="0" hangingPunct="1"/>
                      <a:r>
                        <a:rPr lang="es-PE" sz="1600" u="none" strike="noStrike" kern="1200" dirty="0">
                          <a:solidFill>
                            <a:schemeClr val="dk1"/>
                          </a:solidFill>
                          <a:effectLst/>
                          <a:latin typeface="+mn-lt"/>
                          <a:ea typeface="+mn-ea"/>
                          <a:cs typeface="+mn-cs"/>
                        </a:rPr>
                        <a:t>6</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u="none" strike="noStrike" kern="1200" dirty="0">
                          <a:solidFill>
                            <a:schemeClr val="dk1"/>
                          </a:solidFill>
                          <a:effectLst/>
                          <a:latin typeface="+mn-lt"/>
                          <a:ea typeface="+mn-ea"/>
                          <a:cs typeface="+mn-cs"/>
                        </a:rPr>
                        <a:t>Transporte</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PE" sz="1600" b="1" u="none" strike="noStrike" kern="1200" dirty="0">
                          <a:solidFill>
                            <a:schemeClr val="dk1"/>
                          </a:solidFill>
                          <a:effectLst/>
                          <a:latin typeface="+mn-lt"/>
                          <a:ea typeface="+mn-ea"/>
                          <a:cs typeface="+mn-cs"/>
                        </a:rPr>
                        <a:t>Elemento de intervención 19: Transporte</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just" defTabSz="914400" rtl="0" eaLnBrk="1" fontAlgn="ctr" latinLnBrk="0" hangingPunct="1"/>
                      <a:r>
                        <a:rPr lang="es-PE" sz="1600" u="none" strike="noStrike" kern="1200" dirty="0">
                          <a:solidFill>
                            <a:schemeClr val="dk1"/>
                          </a:solidFill>
                          <a:effectLst/>
                          <a:latin typeface="+mn-lt"/>
                          <a:ea typeface="+mn-ea"/>
                          <a:cs typeface="+mn-cs"/>
                        </a:rPr>
                        <a:t>19.01. Servicio de </a:t>
                      </a:r>
                      <a:r>
                        <a:rPr lang="es-PE" sz="1600" b="1" u="none" strike="noStrike" kern="1200" dirty="0">
                          <a:solidFill>
                            <a:schemeClr val="dk1"/>
                          </a:solidFill>
                          <a:effectLst/>
                          <a:latin typeface="+mn-lt"/>
                          <a:ea typeface="+mn-ea"/>
                          <a:cs typeface="+mn-cs"/>
                        </a:rPr>
                        <a:t>transporte terrestre </a:t>
                      </a:r>
                      <a:r>
                        <a:rPr lang="es-PE" sz="1600" u="none" strike="noStrike" kern="1200" dirty="0">
                          <a:solidFill>
                            <a:schemeClr val="dk1"/>
                          </a:solidFill>
                          <a:effectLst/>
                          <a:latin typeface="+mn-lt"/>
                          <a:ea typeface="+mn-ea"/>
                          <a:cs typeface="+mn-cs"/>
                        </a:rPr>
                        <a:t>para las acciones de mantenimiento.</a:t>
                      </a:r>
                    </a:p>
                  </a:txBody>
                  <a:tcPr marL="6831" marR="6831" marT="6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8298281"/>
                  </a:ext>
                </a:extLst>
              </a:tr>
            </a:tbl>
          </a:graphicData>
        </a:graphic>
      </p:graphicFrame>
      <p:sp>
        <p:nvSpPr>
          <p:cNvPr id="6" name="CuadroTexto 5">
            <a:extLst>
              <a:ext uri="{FF2B5EF4-FFF2-40B4-BE49-F238E27FC236}">
                <a16:creationId xmlns:a16="http://schemas.microsoft.com/office/drawing/2014/main" id="{ED7DE97D-D4BE-4A36-AEBD-20B5E6B02DB1}"/>
              </a:ext>
            </a:extLst>
          </p:cNvPr>
          <p:cNvSpPr txBox="1"/>
          <p:nvPr/>
        </p:nvSpPr>
        <p:spPr>
          <a:xfrm>
            <a:off x="715107" y="1045605"/>
            <a:ext cx="10339754" cy="400110"/>
          </a:xfrm>
          <a:prstGeom prst="rect">
            <a:avLst/>
          </a:prstGeom>
          <a:noFill/>
        </p:spPr>
        <p:txBody>
          <a:bodyPr wrap="square" rtlCol="0">
            <a:spAutoFit/>
          </a:bodyPr>
          <a:lstStyle/>
          <a:p>
            <a:r>
              <a:rPr lang="es-PE" sz="2000" b="1" dirty="0">
                <a:solidFill>
                  <a:srgbClr val="E94647"/>
                </a:solidFill>
                <a:latin typeface="Calibri" panose="020F0502020204030204" pitchFamily="34" charset="0"/>
                <a:cs typeface="Calibri" panose="020F0502020204030204" pitchFamily="34" charset="0"/>
              </a:rPr>
              <a:t>Ejemplo de acciones de mantenimiento preventivo en el contexto de lluvias intensas</a:t>
            </a:r>
          </a:p>
        </p:txBody>
      </p:sp>
    </p:spTree>
    <p:extLst>
      <p:ext uri="{BB962C8B-B14F-4D97-AF65-F5344CB8AC3E}">
        <p14:creationId xmlns:p14="http://schemas.microsoft.com/office/powerpoint/2010/main" val="129675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6EEAF-28A8-4225-9531-5231A8E396BC}"/>
              </a:ext>
            </a:extLst>
          </p:cNvPr>
          <p:cNvSpPr>
            <a:spLocks noGrp="1"/>
          </p:cNvSpPr>
          <p:nvPr>
            <p:ph type="title"/>
          </p:nvPr>
        </p:nvSpPr>
        <p:spPr>
          <a:xfrm>
            <a:off x="1281210" y="719971"/>
            <a:ext cx="11286698" cy="805219"/>
          </a:xfrm>
        </p:spPr>
        <p:txBody>
          <a:bodyPr>
            <a:normAutofit/>
          </a:bodyPr>
          <a:lstStyle/>
          <a:p>
            <a:r>
              <a:rPr lang="es-PE" sz="2000" b="1" dirty="0">
                <a:solidFill>
                  <a:srgbClr val="E94647"/>
                </a:solidFill>
                <a:latin typeface="Calibri" panose="020F0502020204030204" pitchFamily="34" charset="0"/>
                <a:ea typeface="+mn-ea"/>
                <a:cs typeface="Calibri" panose="020F0502020204030204" pitchFamily="34" charset="0"/>
              </a:rPr>
              <a:t>Recomendaciones</a:t>
            </a:r>
          </a:p>
        </p:txBody>
      </p:sp>
      <p:sp>
        <p:nvSpPr>
          <p:cNvPr id="3" name="Marcador de contenido 2">
            <a:extLst>
              <a:ext uri="{FF2B5EF4-FFF2-40B4-BE49-F238E27FC236}">
                <a16:creationId xmlns:a16="http://schemas.microsoft.com/office/drawing/2014/main" id="{17FCE8E5-A051-4D6B-B314-5F7E6C801707}"/>
              </a:ext>
            </a:extLst>
          </p:cNvPr>
          <p:cNvSpPr>
            <a:spLocks noGrp="1"/>
          </p:cNvSpPr>
          <p:nvPr>
            <p:ph idx="1"/>
          </p:nvPr>
        </p:nvSpPr>
        <p:spPr>
          <a:xfrm>
            <a:off x="812671" y="1488945"/>
            <a:ext cx="7065237" cy="4643414"/>
          </a:xfrm>
        </p:spPr>
        <p:txBody>
          <a:bodyPr>
            <a:normAutofit/>
          </a:bodyPr>
          <a:lstStyle/>
          <a:p>
            <a:pPr algn="just"/>
            <a:r>
              <a:rPr lang="es-PE" sz="1800" dirty="0"/>
              <a:t>Se ejecutarán aquellas acciones de mantenimiento preventivo de la FAM última aprobada . Se coordinará con el Especialistas UGEL y se sustentará en la Declaración de Gastos. </a:t>
            </a:r>
          </a:p>
          <a:p>
            <a:pPr algn="just"/>
            <a:r>
              <a:rPr lang="es-PE" sz="1800" dirty="0"/>
              <a:t>No es posible emplear los recursos asignados en acciones que no estén contempladas en la FAM verificada o modificada. </a:t>
            </a:r>
          </a:p>
          <a:p>
            <a:pPr algn="just"/>
            <a:r>
              <a:rPr lang="es-PE" sz="1800" dirty="0"/>
              <a:t>Todos los demás procesos de las etapas de ejecución y declaración de gastos se mantendrán iguales y se especificará los cambios de acciones. Por ejemplo, la solicitud de habilitación del elemento pintura se mantiene.</a:t>
            </a:r>
          </a:p>
          <a:p>
            <a:pPr algn="just"/>
            <a:r>
              <a:rPr lang="es-PE" sz="1800" dirty="0"/>
              <a:t>Mantener el registro de fotos del antes, durante y después de las acciones que se ejecutaron por la afectación de lluvias, se tendrán que sustentar en la DG.</a:t>
            </a:r>
          </a:p>
          <a:p>
            <a:pPr marL="0" indent="0" algn="just">
              <a:buNone/>
            </a:pPr>
            <a:endParaRPr lang="es-PE" sz="1800" dirty="0"/>
          </a:p>
          <a:p>
            <a:endParaRPr lang="es-PE" sz="2200" dirty="0"/>
          </a:p>
          <a:p>
            <a:endParaRPr lang="es-PE" dirty="0"/>
          </a:p>
        </p:txBody>
      </p:sp>
      <p:pic>
        <p:nvPicPr>
          <p:cNvPr id="4" name="Imagen 3"/>
          <p:cNvPicPr>
            <a:picLocks noChangeAspect="1"/>
          </p:cNvPicPr>
          <p:nvPr/>
        </p:nvPicPr>
        <p:blipFill>
          <a:blip r:embed="rId2"/>
          <a:stretch>
            <a:fillRect/>
          </a:stretch>
        </p:blipFill>
        <p:spPr>
          <a:xfrm>
            <a:off x="8053755" y="2549763"/>
            <a:ext cx="3727938" cy="2033563"/>
          </a:xfrm>
          <a:prstGeom prst="rect">
            <a:avLst/>
          </a:prstGeom>
        </p:spPr>
      </p:pic>
    </p:spTree>
    <p:extLst>
      <p:ext uri="{BB962C8B-B14F-4D97-AF65-F5344CB8AC3E}">
        <p14:creationId xmlns:p14="http://schemas.microsoft.com/office/powerpoint/2010/main" val="1597398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70;g21b31a0d607_0_0">
            <a:extLst>
              <a:ext uri="{FF2B5EF4-FFF2-40B4-BE49-F238E27FC236}">
                <a16:creationId xmlns:a16="http://schemas.microsoft.com/office/drawing/2014/main" id="{A47AAECC-DBE0-A086-D504-02C7EC16E21D}"/>
              </a:ext>
            </a:extLst>
          </p:cNvPr>
          <p:cNvPicPr preferRelativeResize="0"/>
          <p:nvPr/>
        </p:nvPicPr>
        <p:blipFill rotWithShape="1">
          <a:blip r:embed="rId2">
            <a:alphaModFix/>
          </a:blip>
          <a:srcRect r="3260"/>
          <a:stretch/>
        </p:blipFill>
        <p:spPr>
          <a:xfrm>
            <a:off x="8208776" y="1905128"/>
            <a:ext cx="2120300" cy="1463000"/>
          </a:xfrm>
          <a:prstGeom prst="rect">
            <a:avLst/>
          </a:prstGeom>
          <a:noFill/>
          <a:ln>
            <a:noFill/>
          </a:ln>
        </p:spPr>
      </p:pic>
      <p:sp>
        <p:nvSpPr>
          <p:cNvPr id="13" name="Google Shape;272;g21b31a0d607_0_0">
            <a:extLst>
              <a:ext uri="{FF2B5EF4-FFF2-40B4-BE49-F238E27FC236}">
                <a16:creationId xmlns:a16="http://schemas.microsoft.com/office/drawing/2014/main" id="{860D7E11-AA9B-AD93-8099-AC5AAB58A283}"/>
              </a:ext>
            </a:extLst>
          </p:cNvPr>
          <p:cNvSpPr txBox="1">
            <a:spLocks noGrp="1"/>
          </p:cNvSpPr>
          <p:nvPr>
            <p:ph type="title"/>
          </p:nvPr>
        </p:nvSpPr>
        <p:spPr>
          <a:xfrm>
            <a:off x="1840225" y="1084178"/>
            <a:ext cx="8496250" cy="6545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sz="2800" b="1" dirty="0">
                <a:solidFill>
                  <a:srgbClr val="E94647"/>
                </a:solidFill>
                <a:latin typeface="Calibri" panose="020F0502020204030204" pitchFamily="34" charset="0"/>
                <a:ea typeface="+mn-ea"/>
                <a:cs typeface="Calibri" panose="020F0502020204030204" pitchFamily="34" charset="0"/>
              </a:rPr>
              <a:t>1.00 Instalaciones Sanitarias: </a:t>
            </a:r>
            <a:r>
              <a:rPr lang="en" sz="2800" b="1" dirty="0">
                <a:solidFill>
                  <a:schemeClr val="tx1"/>
                </a:solidFill>
                <a:latin typeface="Calibri" panose="020F0502020204030204" pitchFamily="34" charset="0"/>
                <a:ea typeface="+mn-ea"/>
                <a:cs typeface="Calibri" panose="020F0502020204030204" pitchFamily="34" charset="0"/>
              </a:rPr>
              <a:t>mantenimiento preventivo</a:t>
            </a:r>
            <a:endParaRPr sz="2800" b="1" dirty="0">
              <a:solidFill>
                <a:schemeClr val="tx1"/>
              </a:solidFill>
              <a:latin typeface="Calibri" panose="020F0502020204030204" pitchFamily="34" charset="0"/>
              <a:ea typeface="+mn-ea"/>
              <a:cs typeface="Calibri" panose="020F0502020204030204" pitchFamily="34" charset="0"/>
            </a:endParaRPr>
          </a:p>
        </p:txBody>
      </p:sp>
      <p:pic>
        <p:nvPicPr>
          <p:cNvPr id="18" name="Google Shape;277;g21b31a0d607_0_0">
            <a:extLst>
              <a:ext uri="{FF2B5EF4-FFF2-40B4-BE49-F238E27FC236}">
                <a16:creationId xmlns:a16="http://schemas.microsoft.com/office/drawing/2014/main" id="{103C9DA9-FB1D-EE1E-4977-32E80777EB3C}"/>
              </a:ext>
            </a:extLst>
          </p:cNvPr>
          <p:cNvPicPr preferRelativeResize="0"/>
          <p:nvPr/>
        </p:nvPicPr>
        <p:blipFill rotWithShape="1">
          <a:blip r:embed="rId3">
            <a:alphaModFix/>
          </a:blip>
          <a:srcRect/>
          <a:stretch/>
        </p:blipFill>
        <p:spPr>
          <a:xfrm>
            <a:off x="10401193" y="1972328"/>
            <a:ext cx="1395800" cy="1395800"/>
          </a:xfrm>
          <a:prstGeom prst="rect">
            <a:avLst/>
          </a:prstGeom>
          <a:noFill/>
          <a:ln>
            <a:noFill/>
          </a:ln>
        </p:spPr>
      </p:pic>
      <p:pic>
        <p:nvPicPr>
          <p:cNvPr id="19" name="Google Shape;278;g21b31a0d607_0_0">
            <a:extLst>
              <a:ext uri="{FF2B5EF4-FFF2-40B4-BE49-F238E27FC236}">
                <a16:creationId xmlns:a16="http://schemas.microsoft.com/office/drawing/2014/main" id="{011A6137-15BF-E784-4199-ABEAF3E2CF71}"/>
              </a:ext>
            </a:extLst>
          </p:cNvPr>
          <p:cNvPicPr preferRelativeResize="0"/>
          <p:nvPr/>
        </p:nvPicPr>
        <p:blipFill rotWithShape="1">
          <a:blip r:embed="rId4">
            <a:alphaModFix/>
          </a:blip>
          <a:srcRect/>
          <a:stretch/>
        </p:blipFill>
        <p:spPr>
          <a:xfrm>
            <a:off x="8216351" y="3994053"/>
            <a:ext cx="2120275" cy="1463000"/>
          </a:xfrm>
          <a:prstGeom prst="rect">
            <a:avLst/>
          </a:prstGeom>
          <a:noFill/>
          <a:ln>
            <a:noFill/>
          </a:ln>
        </p:spPr>
      </p:pic>
      <p:pic>
        <p:nvPicPr>
          <p:cNvPr id="20" name="Google Shape;279;g21b31a0d607_0_0">
            <a:extLst>
              <a:ext uri="{FF2B5EF4-FFF2-40B4-BE49-F238E27FC236}">
                <a16:creationId xmlns:a16="http://schemas.microsoft.com/office/drawing/2014/main" id="{D9B30FDF-B8AF-E6CC-43D0-E48C09C72565}"/>
              </a:ext>
            </a:extLst>
          </p:cNvPr>
          <p:cNvPicPr preferRelativeResize="0"/>
          <p:nvPr/>
        </p:nvPicPr>
        <p:blipFill rotWithShape="1">
          <a:blip r:embed="rId5">
            <a:alphaModFix/>
          </a:blip>
          <a:srcRect r="4888"/>
          <a:stretch/>
        </p:blipFill>
        <p:spPr>
          <a:xfrm>
            <a:off x="1855400" y="1794116"/>
            <a:ext cx="2120299" cy="1463000"/>
          </a:xfrm>
          <a:prstGeom prst="rect">
            <a:avLst/>
          </a:prstGeom>
          <a:noFill/>
          <a:ln>
            <a:noFill/>
          </a:ln>
        </p:spPr>
      </p:pic>
      <p:pic>
        <p:nvPicPr>
          <p:cNvPr id="21" name="Google Shape;280;g21b31a0d607_0_0">
            <a:extLst>
              <a:ext uri="{FF2B5EF4-FFF2-40B4-BE49-F238E27FC236}">
                <a16:creationId xmlns:a16="http://schemas.microsoft.com/office/drawing/2014/main" id="{6FC7E474-0904-C916-743E-73C633C2DA69}"/>
              </a:ext>
            </a:extLst>
          </p:cNvPr>
          <p:cNvPicPr preferRelativeResize="0"/>
          <p:nvPr/>
        </p:nvPicPr>
        <p:blipFill rotWithShape="1">
          <a:blip r:embed="rId6">
            <a:alphaModFix/>
          </a:blip>
          <a:srcRect t="9156"/>
          <a:stretch/>
        </p:blipFill>
        <p:spPr>
          <a:xfrm>
            <a:off x="4946921" y="3930652"/>
            <a:ext cx="2120301" cy="1463000"/>
          </a:xfrm>
          <a:prstGeom prst="rect">
            <a:avLst/>
          </a:prstGeom>
          <a:noFill/>
          <a:ln>
            <a:noFill/>
          </a:ln>
        </p:spPr>
      </p:pic>
      <p:sp>
        <p:nvSpPr>
          <p:cNvPr id="2" name="Rectángulo 1"/>
          <p:cNvSpPr/>
          <p:nvPr/>
        </p:nvSpPr>
        <p:spPr>
          <a:xfrm>
            <a:off x="1819788" y="3301749"/>
            <a:ext cx="2155911" cy="507831"/>
          </a:xfrm>
          <a:prstGeom prst="rect">
            <a:avLst/>
          </a:prstGeom>
        </p:spPr>
        <p:txBody>
          <a:bodyPr wrap="square">
            <a:spAutoFit/>
          </a:bodyPr>
          <a:lstStyle/>
          <a:p>
            <a:pPr lvl="0">
              <a:buClr>
                <a:srgbClr val="000000"/>
              </a:buClr>
              <a:buSzPts val="1000"/>
            </a:pPr>
            <a:r>
              <a:rPr lang="es-PE" sz="900" b="1" dirty="0">
                <a:solidFill>
                  <a:schemeClr val="dk1"/>
                </a:solidFill>
                <a:highlight>
                  <a:srgbClr val="FFFFFF"/>
                </a:highlight>
                <a:latin typeface="Fira Sans Extra Condensed"/>
                <a:ea typeface="Fira Sans Extra Condensed"/>
                <a:cs typeface="Fira Sans Extra Condensed"/>
                <a:sym typeface="Fira Sans Extra Condensed"/>
              </a:rPr>
              <a:t>1.03 Sistema de captación y/o distribución de agua y/o evacuación de desagüe</a:t>
            </a:r>
          </a:p>
        </p:txBody>
      </p:sp>
      <p:sp>
        <p:nvSpPr>
          <p:cNvPr id="3" name="Rectángulo 2"/>
          <p:cNvSpPr/>
          <p:nvPr/>
        </p:nvSpPr>
        <p:spPr>
          <a:xfrm>
            <a:off x="8091056" y="3285982"/>
            <a:ext cx="2252920" cy="399327"/>
          </a:xfrm>
          <a:prstGeom prst="rect">
            <a:avLst/>
          </a:prstGeom>
        </p:spPr>
        <p:txBody>
          <a:bodyPr wrap="square">
            <a:spAutoFit/>
          </a:bodyPr>
          <a:lstStyle/>
          <a:p>
            <a:pPr lvl="0">
              <a:buClr>
                <a:srgbClr val="000000"/>
              </a:buClr>
              <a:buSzPts val="1000"/>
            </a:pP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1.04 Tanque elevado y/o cisterna de concreto existente</a:t>
            </a:r>
            <a:endParaRPr lang="es-PE" sz="1000" b="1" dirty="0">
              <a:latin typeface="Fira Sans Extra Condensed"/>
              <a:ea typeface="Fira Sans Extra Condensed"/>
              <a:cs typeface="Fira Sans Extra Condensed"/>
              <a:sym typeface="Fira Sans Extra Condensed"/>
            </a:endParaRPr>
          </a:p>
        </p:txBody>
      </p:sp>
      <p:sp>
        <p:nvSpPr>
          <p:cNvPr id="5" name="Rectángulo 4"/>
          <p:cNvSpPr/>
          <p:nvPr/>
        </p:nvSpPr>
        <p:spPr>
          <a:xfrm>
            <a:off x="10141939" y="3485645"/>
            <a:ext cx="1914307" cy="246221"/>
          </a:xfrm>
          <a:prstGeom prst="rect">
            <a:avLst/>
          </a:prstGeom>
        </p:spPr>
        <p:txBody>
          <a:bodyPr wrap="none">
            <a:spAutoFit/>
          </a:bodyPr>
          <a:lstStyle/>
          <a:p>
            <a:pPr lvl="0">
              <a:buClr>
                <a:srgbClr val="000000"/>
              </a:buClr>
              <a:buSzPts val="1000"/>
            </a:pPr>
            <a:r>
              <a:rPr lang="es-PE" sz="1000" b="1" dirty="0">
                <a:solidFill>
                  <a:schemeClr val="dk1"/>
                </a:solidFill>
                <a:highlight>
                  <a:schemeClr val="lt1"/>
                </a:highlight>
                <a:latin typeface="Fira Sans Extra Condensed"/>
                <a:ea typeface="Fira Sans Extra Condensed"/>
                <a:cs typeface="Fira Sans Extra Condensed"/>
                <a:sym typeface="Fira Sans Extra Condensed"/>
              </a:rPr>
              <a:t>1.06 Tanque elevado de PVC</a:t>
            </a:r>
          </a:p>
        </p:txBody>
      </p:sp>
      <p:sp>
        <p:nvSpPr>
          <p:cNvPr id="6" name="Rectángulo 5"/>
          <p:cNvSpPr/>
          <p:nvPr/>
        </p:nvSpPr>
        <p:spPr>
          <a:xfrm>
            <a:off x="5024474" y="5336069"/>
            <a:ext cx="2127751" cy="400110"/>
          </a:xfrm>
          <a:prstGeom prst="rect">
            <a:avLst/>
          </a:prstGeom>
        </p:spPr>
        <p:txBody>
          <a:bodyPr wrap="square">
            <a:spAutoFit/>
          </a:bodyPr>
          <a:lstStyle/>
          <a:p>
            <a:pPr lvl="0">
              <a:buClr>
                <a:srgbClr val="000000"/>
              </a:buClr>
              <a:buSzPts val="1000"/>
            </a:pP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1.07</a:t>
            </a:r>
            <a:r>
              <a:rPr lang="es-PE" sz="1000" b="1" dirty="0">
                <a:solidFill>
                  <a:schemeClr val="dk1"/>
                </a:solidFill>
                <a:highlight>
                  <a:schemeClr val="lt1"/>
                </a:highlight>
                <a:latin typeface="Fira Sans Extra Condensed"/>
                <a:ea typeface="Fira Sans Extra Condensed"/>
                <a:cs typeface="Fira Sans Extra Condensed"/>
                <a:sym typeface="Fira Sans Extra Condensed"/>
              </a:rPr>
              <a:t> Base metálica y/o madera para tanque elevado de PVC</a:t>
            </a:r>
          </a:p>
        </p:txBody>
      </p:sp>
      <p:sp>
        <p:nvSpPr>
          <p:cNvPr id="7" name="Rectángulo 6"/>
          <p:cNvSpPr/>
          <p:nvPr/>
        </p:nvSpPr>
        <p:spPr>
          <a:xfrm>
            <a:off x="8160118" y="5485579"/>
            <a:ext cx="2183858" cy="400110"/>
          </a:xfrm>
          <a:prstGeom prst="rect">
            <a:avLst/>
          </a:prstGeom>
        </p:spPr>
        <p:txBody>
          <a:bodyPr wrap="square">
            <a:spAutoFit/>
          </a:bodyPr>
          <a:lstStyle/>
          <a:p>
            <a:pPr lvl="0">
              <a:buClr>
                <a:srgbClr val="000000"/>
              </a:buClr>
              <a:buSzPts val="1000"/>
            </a:pPr>
            <a:r>
              <a:rPr lang="es-PE" sz="1000" b="1" dirty="0">
                <a:solidFill>
                  <a:schemeClr val="dk1"/>
                </a:solidFill>
                <a:highlight>
                  <a:schemeClr val="lt1"/>
                </a:highlight>
                <a:latin typeface="Fira Sans Extra Condensed"/>
                <a:ea typeface="Fira Sans Extra Condensed"/>
                <a:cs typeface="Fira Sans Extra Condensed"/>
                <a:sym typeface="Fira Sans Extra Condensed"/>
              </a:rPr>
              <a:t>1.08 </a:t>
            </a: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Tanque</a:t>
            </a:r>
            <a:r>
              <a:rPr lang="es-PE" sz="1000" b="1" dirty="0">
                <a:solidFill>
                  <a:schemeClr val="dk1"/>
                </a:solidFill>
                <a:highlight>
                  <a:schemeClr val="lt1"/>
                </a:highlight>
                <a:latin typeface="Fira Sans Extra Condensed"/>
                <a:ea typeface="Fira Sans Extra Condensed"/>
                <a:cs typeface="Fira Sans Extra Condensed"/>
                <a:sym typeface="Fira Sans Extra Condensed"/>
              </a:rPr>
              <a:t> séptico y/o pozo percolador</a:t>
            </a:r>
          </a:p>
        </p:txBody>
      </p:sp>
      <p:pic>
        <p:nvPicPr>
          <p:cNvPr id="15" name="Imagen 14"/>
          <p:cNvPicPr>
            <a:picLocks noChangeAspect="1"/>
          </p:cNvPicPr>
          <p:nvPr/>
        </p:nvPicPr>
        <p:blipFill>
          <a:blip r:embed="rId7"/>
          <a:stretch>
            <a:fillRect/>
          </a:stretch>
        </p:blipFill>
        <p:spPr>
          <a:xfrm>
            <a:off x="4878847" y="1861823"/>
            <a:ext cx="1876912" cy="1405417"/>
          </a:xfrm>
          <a:prstGeom prst="rect">
            <a:avLst/>
          </a:prstGeom>
        </p:spPr>
      </p:pic>
      <p:sp>
        <p:nvSpPr>
          <p:cNvPr id="16" name="Rectángulo 15"/>
          <p:cNvSpPr/>
          <p:nvPr/>
        </p:nvSpPr>
        <p:spPr>
          <a:xfrm>
            <a:off x="4846849" y="3283684"/>
            <a:ext cx="1908910" cy="507831"/>
          </a:xfrm>
          <a:prstGeom prst="rect">
            <a:avLst/>
          </a:prstGeom>
        </p:spPr>
        <p:txBody>
          <a:bodyPr wrap="square">
            <a:spAutoFit/>
          </a:bodyPr>
          <a:lstStyle/>
          <a:p>
            <a:pPr>
              <a:buClr>
                <a:srgbClr val="000000"/>
              </a:buClr>
              <a:buSzPts val="1000"/>
            </a:pPr>
            <a:r>
              <a:rPr lang="es-PE" sz="900" b="1" dirty="0">
                <a:solidFill>
                  <a:schemeClr val="dk1"/>
                </a:solidFill>
                <a:highlight>
                  <a:srgbClr val="FFFFFF"/>
                </a:highlight>
                <a:latin typeface="Fira Sans Extra Condensed"/>
                <a:ea typeface="Fira Sans Extra Condensed"/>
                <a:cs typeface="Fira Sans Extra Condensed"/>
                <a:sym typeface="Fira Sans Extra Condensed"/>
              </a:rPr>
              <a:t>1.10TSistema de evacuación de aguas pluviales: limpieza , reparación, reposición</a:t>
            </a:r>
          </a:p>
        </p:txBody>
      </p:sp>
      <p:sp>
        <p:nvSpPr>
          <p:cNvPr id="22" name="Rectángulo 21"/>
          <p:cNvSpPr/>
          <p:nvPr/>
        </p:nvSpPr>
        <p:spPr>
          <a:xfrm>
            <a:off x="1809047" y="5444913"/>
            <a:ext cx="2447733" cy="507831"/>
          </a:xfrm>
          <a:prstGeom prst="rect">
            <a:avLst/>
          </a:prstGeom>
        </p:spPr>
        <p:txBody>
          <a:bodyPr wrap="square">
            <a:spAutoFit/>
          </a:bodyPr>
          <a:lstStyle/>
          <a:p>
            <a:pPr algn="ctr">
              <a:buClr>
                <a:srgbClr val="000000"/>
              </a:buClr>
              <a:buSzPts val="1000"/>
            </a:pPr>
            <a:r>
              <a:rPr lang="es-PE" sz="900" b="1" dirty="0">
                <a:solidFill>
                  <a:schemeClr val="dk1"/>
                </a:solidFill>
                <a:highlight>
                  <a:srgbClr val="FFFFFF"/>
                </a:highlight>
                <a:latin typeface="Fira Sans Extra Condensed"/>
                <a:ea typeface="Fira Sans Extra Condensed"/>
                <a:cs typeface="Fira Sans Extra Condensed"/>
                <a:sym typeface="Fira Sans Extra Condensed"/>
              </a:rPr>
              <a:t>1.11 Cunetas y/o canaletas: limpieza, reparación y pintado de rejilla (mantenimiento preventivo)</a:t>
            </a:r>
          </a:p>
        </p:txBody>
      </p:sp>
      <p:pic>
        <p:nvPicPr>
          <p:cNvPr id="9" name="Imagen 8"/>
          <p:cNvPicPr>
            <a:picLocks noChangeAspect="1"/>
          </p:cNvPicPr>
          <p:nvPr/>
        </p:nvPicPr>
        <p:blipFill>
          <a:blip r:embed="rId8"/>
          <a:stretch>
            <a:fillRect/>
          </a:stretch>
        </p:blipFill>
        <p:spPr>
          <a:xfrm>
            <a:off x="1818169" y="3994053"/>
            <a:ext cx="2438611" cy="1469263"/>
          </a:xfrm>
          <a:prstGeom prst="rect">
            <a:avLst/>
          </a:prstGeom>
        </p:spPr>
      </p:pic>
    </p:spTree>
    <p:extLst>
      <p:ext uri="{BB962C8B-B14F-4D97-AF65-F5344CB8AC3E}">
        <p14:creationId xmlns:p14="http://schemas.microsoft.com/office/powerpoint/2010/main" val="454898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0;g21b31a0d607_0_71">
            <a:extLst>
              <a:ext uri="{FF2B5EF4-FFF2-40B4-BE49-F238E27FC236}">
                <a16:creationId xmlns:a16="http://schemas.microsoft.com/office/drawing/2014/main" id="{E8C39DB3-40DB-7E78-E990-A8DA4386FA0D}"/>
              </a:ext>
            </a:extLst>
          </p:cNvPr>
          <p:cNvSpPr/>
          <p:nvPr/>
        </p:nvSpPr>
        <p:spPr>
          <a:xfrm>
            <a:off x="6188253" y="3347621"/>
            <a:ext cx="2120400" cy="5946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01;g21b31a0d607_0_71">
            <a:extLst>
              <a:ext uri="{FF2B5EF4-FFF2-40B4-BE49-F238E27FC236}">
                <a16:creationId xmlns:a16="http://schemas.microsoft.com/office/drawing/2014/main" id="{6B554494-3DFD-57C8-5621-0FB6DD861D9F}"/>
              </a:ext>
            </a:extLst>
          </p:cNvPr>
          <p:cNvSpPr/>
          <p:nvPr/>
        </p:nvSpPr>
        <p:spPr>
          <a:xfrm>
            <a:off x="1951515" y="3347621"/>
            <a:ext cx="2120400" cy="5946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02;g21b31a0d607_0_71">
            <a:extLst>
              <a:ext uri="{FF2B5EF4-FFF2-40B4-BE49-F238E27FC236}">
                <a16:creationId xmlns:a16="http://schemas.microsoft.com/office/drawing/2014/main" id="{5E7D794B-D118-051F-8E87-2909C3A066D6}"/>
              </a:ext>
            </a:extLst>
          </p:cNvPr>
          <p:cNvSpPr txBox="1">
            <a:spLocks noGrp="1"/>
          </p:cNvSpPr>
          <p:nvPr>
            <p:ph type="title"/>
          </p:nvPr>
        </p:nvSpPr>
        <p:spPr>
          <a:xfrm>
            <a:off x="1951490" y="1064981"/>
            <a:ext cx="7811917" cy="44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 sz="2800" b="1" dirty="0">
                <a:solidFill>
                  <a:srgbClr val="E94647"/>
                </a:solidFill>
                <a:latin typeface="Calibri" panose="020F0502020204030204" pitchFamily="34" charset="0"/>
                <a:ea typeface="+mn-ea"/>
                <a:cs typeface="Calibri" panose="020F0502020204030204" pitchFamily="34" charset="0"/>
              </a:rPr>
              <a:t>3.00 Cubiertas - Techos</a:t>
            </a:r>
            <a:endParaRPr sz="2800" b="1" dirty="0">
              <a:solidFill>
                <a:srgbClr val="E94647"/>
              </a:solidFill>
              <a:latin typeface="Calibri" panose="020F0502020204030204" pitchFamily="34" charset="0"/>
              <a:ea typeface="+mn-ea"/>
              <a:cs typeface="Calibri" panose="020F0502020204030204" pitchFamily="34" charset="0"/>
            </a:endParaRPr>
          </a:p>
        </p:txBody>
      </p:sp>
      <p:graphicFrame>
        <p:nvGraphicFramePr>
          <p:cNvPr id="7" name="Google Shape;304;g21b31a0d607_0_71">
            <a:extLst>
              <a:ext uri="{FF2B5EF4-FFF2-40B4-BE49-F238E27FC236}">
                <a16:creationId xmlns:a16="http://schemas.microsoft.com/office/drawing/2014/main" id="{72A21873-7F0E-22D2-B0FB-D4410C67908D}"/>
              </a:ext>
            </a:extLst>
          </p:cNvPr>
          <p:cNvGraphicFramePr/>
          <p:nvPr>
            <p:extLst>
              <p:ext uri="{D42A27DB-BD31-4B8C-83A1-F6EECF244321}">
                <p14:modId xmlns:p14="http://schemas.microsoft.com/office/powerpoint/2010/main" val="2132463897"/>
              </p:ext>
            </p:extLst>
          </p:nvPr>
        </p:nvGraphicFramePr>
        <p:xfrm>
          <a:off x="1951490" y="1884621"/>
          <a:ext cx="8481200" cy="2194500"/>
        </p:xfrm>
        <a:graphic>
          <a:graphicData uri="http://schemas.openxmlformats.org/drawingml/2006/table">
            <a:tbl>
              <a:tblPr>
                <a:noFill/>
              </a:tblPr>
              <a:tblGrid>
                <a:gridCol w="2120300">
                  <a:extLst>
                    <a:ext uri="{9D8B030D-6E8A-4147-A177-3AD203B41FA5}">
                      <a16:colId xmlns:a16="http://schemas.microsoft.com/office/drawing/2014/main" val="20000"/>
                    </a:ext>
                  </a:extLst>
                </a:gridCol>
                <a:gridCol w="2120300">
                  <a:extLst>
                    <a:ext uri="{9D8B030D-6E8A-4147-A177-3AD203B41FA5}">
                      <a16:colId xmlns:a16="http://schemas.microsoft.com/office/drawing/2014/main" val="20001"/>
                    </a:ext>
                  </a:extLst>
                </a:gridCol>
                <a:gridCol w="2120300">
                  <a:extLst>
                    <a:ext uri="{9D8B030D-6E8A-4147-A177-3AD203B41FA5}">
                      <a16:colId xmlns:a16="http://schemas.microsoft.com/office/drawing/2014/main" val="20002"/>
                    </a:ext>
                  </a:extLst>
                </a:gridCol>
                <a:gridCol w="2120300">
                  <a:extLst>
                    <a:ext uri="{9D8B030D-6E8A-4147-A177-3AD203B41FA5}">
                      <a16:colId xmlns:a16="http://schemas.microsoft.com/office/drawing/2014/main" val="20003"/>
                    </a:ext>
                  </a:extLst>
                </a:gridCol>
              </a:tblGrid>
              <a:tr h="9711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371050">
                <a:tc>
                  <a:txBody>
                    <a:bodyPr/>
                    <a:lstStyle/>
                    <a:p>
                      <a:pPr marL="0" marR="0" lvl="0" indent="0" algn="l" rtl="0">
                        <a:lnSpc>
                          <a:spcPct val="100000"/>
                        </a:lnSpc>
                        <a:spcBef>
                          <a:spcPts val="0"/>
                        </a:spcBef>
                        <a:spcAft>
                          <a:spcPts val="0"/>
                        </a:spcAft>
                        <a:buClr>
                          <a:schemeClr val="dk1"/>
                        </a:buClr>
                        <a:buSzPts val="1100"/>
                        <a:buFont typeface="Arial"/>
                        <a:buNone/>
                      </a:pPr>
                      <a:r>
                        <a:rPr lang="en" sz="900" b="1">
                          <a:solidFill>
                            <a:schemeClr val="dk1"/>
                          </a:solidFill>
                          <a:highlight>
                            <a:schemeClr val="lt1"/>
                          </a:highlight>
                          <a:latin typeface="Fira Sans Extra Condensed"/>
                          <a:ea typeface="Fira Sans Extra Condensed"/>
                          <a:cs typeface="Fira Sans Extra Condensed"/>
                          <a:sym typeface="Fira Sans Extra Condensed"/>
                        </a:rPr>
                        <a:t>3</a:t>
                      </a:r>
                      <a:r>
                        <a:rPr lang="en" sz="900" b="1" u="none" strike="noStrike" cap="none">
                          <a:solidFill>
                            <a:schemeClr val="dk1"/>
                          </a:solidFill>
                          <a:highlight>
                            <a:schemeClr val="lt1"/>
                          </a:highlight>
                          <a:latin typeface="Fira Sans Extra Condensed"/>
                          <a:ea typeface="Fira Sans Extra Condensed"/>
                          <a:cs typeface="Fira Sans Extra Condensed"/>
                          <a:sym typeface="Fira Sans Extra Condensed"/>
                        </a:rPr>
                        <a:t>.01 Cubiertas livianas en edificaciones y áreas exteriores</a:t>
                      </a:r>
                      <a:endParaRPr sz="900" b="1" u="none" strike="noStrike" cap="none">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900" b="1" dirty="0">
                          <a:solidFill>
                            <a:schemeClr val="dk1"/>
                          </a:solidFill>
                          <a:highlight>
                            <a:schemeClr val="lt1"/>
                          </a:highlight>
                          <a:latin typeface="Fira Sans Extra Condensed"/>
                          <a:ea typeface="Fira Sans Extra Condensed"/>
                          <a:cs typeface="Fira Sans Extra Condensed"/>
                          <a:sym typeface="Fira Sans Extra Condensed"/>
                        </a:rPr>
                        <a:t>3</a:t>
                      </a:r>
                      <a:r>
                        <a:rPr lang="en" sz="900" b="1" u="none" strike="noStrike" cap="none" dirty="0">
                          <a:solidFill>
                            <a:schemeClr val="dk1"/>
                          </a:solidFill>
                          <a:highlight>
                            <a:schemeClr val="lt1"/>
                          </a:highlight>
                          <a:latin typeface="Fira Sans Extra Condensed"/>
                          <a:ea typeface="Fira Sans Extra Condensed"/>
                          <a:cs typeface="Fira Sans Extra Condensed"/>
                          <a:sym typeface="Fira Sans Extra Condensed"/>
                        </a:rPr>
                        <a:t>.01  Mantenimiento preventivo y/e impermeabilización de la s</a:t>
                      </a:r>
                      <a:r>
                        <a:rPr lang="en" sz="900" b="1" dirty="0">
                          <a:solidFill>
                            <a:schemeClr val="dk1"/>
                          </a:solidFill>
                          <a:highlight>
                            <a:srgbClr val="FFFFFF"/>
                          </a:highlight>
                          <a:latin typeface="Fira Sans Extra Condensed"/>
                          <a:ea typeface="Fira Sans Extra Condensed"/>
                          <a:cs typeface="Fira Sans Extra Condensed"/>
                          <a:sym typeface="Fira Sans Extra Condensed"/>
                        </a:rPr>
                        <a:t>uperficies exteriores y/o cubiertas de techo en edificaciones existentes.</a:t>
                      </a:r>
                      <a:endParaRPr sz="900" b="1" dirty="0">
                        <a:solidFill>
                          <a:schemeClr val="dk1"/>
                        </a:solidFill>
                        <a:highlight>
                          <a:srgbClr val="FFFFFF"/>
                        </a:highlight>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 sz="900" b="1" dirty="0">
                          <a:solidFill>
                            <a:schemeClr val="dk1"/>
                          </a:solidFill>
                          <a:highlight>
                            <a:srgbClr val="FFFFFF"/>
                          </a:highlight>
                          <a:latin typeface="Fira Sans Extra Condensed"/>
                          <a:ea typeface="Fira Sans Extra Condensed"/>
                          <a:cs typeface="Fira Sans Extra Condensed"/>
                          <a:sym typeface="Fira Sans Extra Condensed"/>
                        </a:rPr>
                        <a:t>3</a:t>
                      </a:r>
                      <a:r>
                        <a:rPr lang="en" sz="900" b="1" u="none" strike="noStrike" cap="none" dirty="0">
                          <a:solidFill>
                            <a:schemeClr val="dk1"/>
                          </a:solidFill>
                          <a:highlight>
                            <a:srgbClr val="FFFFFF"/>
                          </a:highlight>
                          <a:latin typeface="Fira Sans Extra Condensed"/>
                          <a:ea typeface="Fira Sans Extra Condensed"/>
                          <a:cs typeface="Fira Sans Extra Condensed"/>
                          <a:sym typeface="Fira Sans Extra Condensed"/>
                        </a:rPr>
                        <a:t>.01 Mantenimiento preventivo: limpieza y reforzamiento de la malla rachel</a:t>
                      </a:r>
                      <a:endParaRPr sz="900" b="1" u="none" strike="noStrike" cap="none" dirty="0">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 sz="900" b="1">
                          <a:solidFill>
                            <a:schemeClr val="dk1"/>
                          </a:solidFill>
                          <a:highlight>
                            <a:srgbClr val="FFFFFF"/>
                          </a:highlight>
                          <a:latin typeface="Fira Sans Extra Condensed"/>
                          <a:ea typeface="Fira Sans Extra Condensed"/>
                          <a:cs typeface="Fira Sans Extra Condensed"/>
                          <a:sym typeface="Fira Sans Extra Condensed"/>
                        </a:rPr>
                        <a:t>3</a:t>
                      </a:r>
                      <a:r>
                        <a:rPr lang="en" sz="900" b="1" u="none" strike="noStrike" cap="none">
                          <a:solidFill>
                            <a:schemeClr val="dk1"/>
                          </a:solidFill>
                          <a:highlight>
                            <a:srgbClr val="FFFFFF"/>
                          </a:highlight>
                          <a:latin typeface="Fira Sans Extra Condensed"/>
                          <a:ea typeface="Fira Sans Extra Condensed"/>
                          <a:cs typeface="Fira Sans Extra Condensed"/>
                          <a:sym typeface="Fira Sans Extra Condensed"/>
                        </a:rPr>
                        <a:t>.04 Superficies de cielo raso de techos en edificaciones existentes (losas aligeradas y/o macizas)</a:t>
                      </a:r>
                      <a:endParaRPr sz="900" b="1">
                        <a:solidFill>
                          <a:schemeClr val="dk1"/>
                        </a:solidFill>
                        <a:highlight>
                          <a:srgbClr val="FFFFFF"/>
                        </a:highlight>
                        <a:latin typeface="Fira Sans Extra Condensed"/>
                        <a:ea typeface="Fira Sans Extra Condensed"/>
                        <a:cs typeface="Fira Sans Extra Condensed"/>
                        <a:sym typeface="Fira Sans Extra Condensed"/>
                      </a:endParaRPr>
                    </a:p>
                  </a:txBody>
                  <a:tcPr marL="91425" marR="91425" marT="91425" marB="91425"/>
                </a:tc>
                <a:extLst>
                  <a:ext uri="{0D108BD9-81ED-4DB2-BD59-A6C34878D82A}">
                    <a16:rowId xmlns:a16="http://schemas.microsoft.com/office/drawing/2014/main" val="10001"/>
                  </a:ext>
                </a:extLst>
              </a:tr>
            </a:tbl>
          </a:graphicData>
        </a:graphic>
      </p:graphicFrame>
      <p:pic>
        <p:nvPicPr>
          <p:cNvPr id="8" name="Google Shape;305;g21b31a0d607_0_71">
            <a:extLst>
              <a:ext uri="{FF2B5EF4-FFF2-40B4-BE49-F238E27FC236}">
                <a16:creationId xmlns:a16="http://schemas.microsoft.com/office/drawing/2014/main" id="{D04D9F16-BBBB-7864-875E-73C4373833B4}"/>
              </a:ext>
            </a:extLst>
          </p:cNvPr>
          <p:cNvPicPr preferRelativeResize="0"/>
          <p:nvPr/>
        </p:nvPicPr>
        <p:blipFill rotWithShape="1">
          <a:blip r:embed="rId2">
            <a:alphaModFix/>
          </a:blip>
          <a:srcRect r="18771"/>
          <a:stretch/>
        </p:blipFill>
        <p:spPr>
          <a:xfrm>
            <a:off x="4071790" y="1884621"/>
            <a:ext cx="2112724" cy="1463000"/>
          </a:xfrm>
          <a:prstGeom prst="rect">
            <a:avLst/>
          </a:prstGeom>
          <a:noFill/>
          <a:ln>
            <a:noFill/>
          </a:ln>
        </p:spPr>
      </p:pic>
      <p:pic>
        <p:nvPicPr>
          <p:cNvPr id="9" name="Google Shape;306;g21b31a0d607_0_71">
            <a:extLst>
              <a:ext uri="{FF2B5EF4-FFF2-40B4-BE49-F238E27FC236}">
                <a16:creationId xmlns:a16="http://schemas.microsoft.com/office/drawing/2014/main" id="{A599E48F-073D-4B6C-8659-D027032AF717}"/>
              </a:ext>
            </a:extLst>
          </p:cNvPr>
          <p:cNvPicPr preferRelativeResize="0"/>
          <p:nvPr/>
        </p:nvPicPr>
        <p:blipFill rotWithShape="1">
          <a:blip r:embed="rId3">
            <a:alphaModFix/>
          </a:blip>
          <a:srcRect b="7552"/>
          <a:stretch/>
        </p:blipFill>
        <p:spPr>
          <a:xfrm>
            <a:off x="6192090" y="1884621"/>
            <a:ext cx="2112725" cy="1463000"/>
          </a:xfrm>
          <a:prstGeom prst="rect">
            <a:avLst/>
          </a:prstGeom>
          <a:noFill/>
          <a:ln>
            <a:noFill/>
          </a:ln>
        </p:spPr>
      </p:pic>
      <p:pic>
        <p:nvPicPr>
          <p:cNvPr id="10" name="Google Shape;307;g21b31a0d607_0_71">
            <a:extLst>
              <a:ext uri="{FF2B5EF4-FFF2-40B4-BE49-F238E27FC236}">
                <a16:creationId xmlns:a16="http://schemas.microsoft.com/office/drawing/2014/main" id="{6B6C072A-8BCC-F6E1-DFE1-C912B241E5E3}"/>
              </a:ext>
            </a:extLst>
          </p:cNvPr>
          <p:cNvPicPr preferRelativeResize="0"/>
          <p:nvPr/>
        </p:nvPicPr>
        <p:blipFill rotWithShape="1">
          <a:blip r:embed="rId4">
            <a:alphaModFix/>
          </a:blip>
          <a:srcRect r="3929"/>
          <a:stretch/>
        </p:blipFill>
        <p:spPr>
          <a:xfrm>
            <a:off x="8312390" y="1884621"/>
            <a:ext cx="2112725" cy="1463000"/>
          </a:xfrm>
          <a:prstGeom prst="rect">
            <a:avLst/>
          </a:prstGeom>
          <a:noFill/>
          <a:ln>
            <a:noFill/>
          </a:ln>
        </p:spPr>
      </p:pic>
      <p:pic>
        <p:nvPicPr>
          <p:cNvPr id="11" name="Google Shape;308;g21b31a0d607_0_71">
            <a:extLst>
              <a:ext uri="{FF2B5EF4-FFF2-40B4-BE49-F238E27FC236}">
                <a16:creationId xmlns:a16="http://schemas.microsoft.com/office/drawing/2014/main" id="{7BE934B8-1A7E-DB30-C57D-56F59CE60A6D}"/>
              </a:ext>
            </a:extLst>
          </p:cNvPr>
          <p:cNvPicPr preferRelativeResize="0"/>
          <p:nvPr/>
        </p:nvPicPr>
        <p:blipFill rotWithShape="1">
          <a:blip r:embed="rId5">
            <a:alphaModFix/>
          </a:blip>
          <a:srcRect l="9485" t="9387"/>
          <a:stretch/>
        </p:blipFill>
        <p:spPr>
          <a:xfrm>
            <a:off x="1951490" y="1883871"/>
            <a:ext cx="2112725" cy="1463000"/>
          </a:xfrm>
          <a:prstGeom prst="rect">
            <a:avLst/>
          </a:prstGeom>
          <a:noFill/>
          <a:ln>
            <a:noFill/>
          </a:ln>
        </p:spPr>
      </p:pic>
      <p:pic>
        <p:nvPicPr>
          <p:cNvPr id="12" name="Google Shape;309;g21b31a0d607_0_71">
            <a:extLst>
              <a:ext uri="{FF2B5EF4-FFF2-40B4-BE49-F238E27FC236}">
                <a16:creationId xmlns:a16="http://schemas.microsoft.com/office/drawing/2014/main" id="{B80D2625-DE94-F8F5-3435-6C2332449946}"/>
              </a:ext>
            </a:extLst>
          </p:cNvPr>
          <p:cNvPicPr preferRelativeResize="0"/>
          <p:nvPr/>
        </p:nvPicPr>
        <p:blipFill rotWithShape="1">
          <a:blip r:embed="rId6">
            <a:alphaModFix/>
          </a:blip>
          <a:srcRect r="5598"/>
          <a:stretch/>
        </p:blipFill>
        <p:spPr>
          <a:xfrm>
            <a:off x="1951490" y="4223481"/>
            <a:ext cx="2112726" cy="1463000"/>
          </a:xfrm>
          <a:prstGeom prst="rect">
            <a:avLst/>
          </a:prstGeom>
          <a:noFill/>
          <a:ln>
            <a:noFill/>
          </a:ln>
        </p:spPr>
      </p:pic>
      <p:graphicFrame>
        <p:nvGraphicFramePr>
          <p:cNvPr id="13" name="Google Shape;310;g21b31a0d607_0_71">
            <a:extLst>
              <a:ext uri="{FF2B5EF4-FFF2-40B4-BE49-F238E27FC236}">
                <a16:creationId xmlns:a16="http://schemas.microsoft.com/office/drawing/2014/main" id="{B43007E1-03F7-E5EA-3745-FD1F836F3569}"/>
              </a:ext>
            </a:extLst>
          </p:cNvPr>
          <p:cNvGraphicFramePr/>
          <p:nvPr>
            <p:extLst>
              <p:ext uri="{D42A27DB-BD31-4B8C-83A1-F6EECF244321}">
                <p14:modId xmlns:p14="http://schemas.microsoft.com/office/powerpoint/2010/main" val="3672993835"/>
              </p:ext>
            </p:extLst>
          </p:nvPr>
        </p:nvGraphicFramePr>
        <p:xfrm>
          <a:off x="4071790" y="4216280"/>
          <a:ext cx="2120300" cy="2241445"/>
        </p:xfrm>
        <a:graphic>
          <a:graphicData uri="http://schemas.openxmlformats.org/drawingml/2006/table">
            <a:tbl>
              <a:tblPr>
                <a:noFill/>
              </a:tblPr>
              <a:tblGrid>
                <a:gridCol w="2120300">
                  <a:extLst>
                    <a:ext uri="{9D8B030D-6E8A-4147-A177-3AD203B41FA5}">
                      <a16:colId xmlns:a16="http://schemas.microsoft.com/office/drawing/2014/main" val="20000"/>
                    </a:ext>
                  </a:extLst>
                </a:gridCol>
              </a:tblGrid>
              <a:tr h="1707786">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0"/>
                  </a:ext>
                </a:extLst>
              </a:tr>
              <a:tr h="533659">
                <a:tc>
                  <a:txBody>
                    <a:bodyPr/>
                    <a:lstStyle/>
                    <a:p>
                      <a:pPr marL="0" lvl="0" indent="0" algn="l" rtl="0">
                        <a:spcBef>
                          <a:spcPts val="0"/>
                        </a:spcBef>
                        <a:spcAft>
                          <a:spcPts val="0"/>
                        </a:spcAft>
                        <a:buClr>
                          <a:schemeClr val="dk1"/>
                        </a:buClr>
                        <a:buSzPts val="1100"/>
                        <a:buFont typeface="Arial"/>
                        <a:buNone/>
                      </a:pPr>
                      <a:r>
                        <a:rPr lang="en" sz="900" b="1" dirty="0">
                          <a:solidFill>
                            <a:schemeClr val="dk1"/>
                          </a:solidFill>
                          <a:highlight>
                            <a:schemeClr val="lt1"/>
                          </a:highlight>
                          <a:latin typeface="Fira Sans Extra Condensed"/>
                          <a:ea typeface="Fira Sans Extra Condensed"/>
                          <a:cs typeface="Fira Sans Extra Condensed"/>
                          <a:sym typeface="Fira Sans Extra Condensed"/>
                        </a:rPr>
                        <a:t>3.02 Tratamiento</a:t>
                      </a:r>
                      <a:r>
                        <a:rPr lang="en" sz="900" b="1" baseline="0" dirty="0">
                          <a:solidFill>
                            <a:schemeClr val="dk1"/>
                          </a:solidFill>
                          <a:highlight>
                            <a:schemeClr val="lt1"/>
                          </a:highlight>
                          <a:latin typeface="Fira Sans Extra Condensed"/>
                          <a:ea typeface="Fira Sans Extra Condensed"/>
                          <a:cs typeface="Fira Sans Extra Condensed"/>
                          <a:sym typeface="Fira Sans Extra Condensed"/>
                        </a:rPr>
                        <a:t> de fisuras para evitar la filtración del agua.</a:t>
                      </a:r>
                      <a:endParaRPr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endParaRPr>
                    </a:p>
                  </a:txBody>
                  <a:tcPr marL="91425" marR="91425" marT="91425" marB="91425"/>
                </a:tc>
                <a:extLst>
                  <a:ext uri="{0D108BD9-81ED-4DB2-BD59-A6C34878D82A}">
                    <a16:rowId xmlns:a16="http://schemas.microsoft.com/office/drawing/2014/main" val="10001"/>
                  </a:ext>
                </a:extLst>
              </a:tr>
            </a:tbl>
          </a:graphicData>
        </a:graphic>
      </p:graphicFrame>
      <p:pic>
        <p:nvPicPr>
          <p:cNvPr id="14" name="Imagen 13"/>
          <p:cNvPicPr>
            <a:picLocks noChangeAspect="1"/>
          </p:cNvPicPr>
          <p:nvPr/>
        </p:nvPicPr>
        <p:blipFill>
          <a:blip r:embed="rId7"/>
          <a:stretch>
            <a:fillRect/>
          </a:stretch>
        </p:blipFill>
        <p:spPr>
          <a:xfrm>
            <a:off x="4104002" y="4280811"/>
            <a:ext cx="2062927" cy="1557280"/>
          </a:xfrm>
          <a:prstGeom prst="rect">
            <a:avLst/>
          </a:prstGeom>
        </p:spPr>
      </p:pic>
      <p:graphicFrame>
        <p:nvGraphicFramePr>
          <p:cNvPr id="15" name="Google Shape;310;g21b31a0d607_0_71">
            <a:extLst>
              <a:ext uri="{FF2B5EF4-FFF2-40B4-BE49-F238E27FC236}">
                <a16:creationId xmlns:a16="http://schemas.microsoft.com/office/drawing/2014/main" id="{B43007E1-03F7-E5EA-3745-FD1F836F3569}"/>
              </a:ext>
            </a:extLst>
          </p:cNvPr>
          <p:cNvGraphicFramePr/>
          <p:nvPr>
            <p:extLst>
              <p:ext uri="{D42A27DB-BD31-4B8C-83A1-F6EECF244321}">
                <p14:modId xmlns:p14="http://schemas.microsoft.com/office/powerpoint/2010/main" val="671967221"/>
              </p:ext>
            </p:extLst>
          </p:nvPr>
        </p:nvGraphicFramePr>
        <p:xfrm>
          <a:off x="1943915" y="4263226"/>
          <a:ext cx="2120300" cy="2057340"/>
        </p:xfrm>
        <a:graphic>
          <a:graphicData uri="http://schemas.openxmlformats.org/drawingml/2006/table">
            <a:tbl>
              <a:tblPr>
                <a:noFill/>
              </a:tblPr>
              <a:tblGrid>
                <a:gridCol w="2120300">
                  <a:extLst>
                    <a:ext uri="{9D8B030D-6E8A-4147-A177-3AD203B41FA5}">
                      <a16:colId xmlns:a16="http://schemas.microsoft.com/office/drawing/2014/main" val="20000"/>
                    </a:ext>
                  </a:extLst>
                </a:gridCol>
              </a:tblGrid>
              <a:tr h="1261806">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0"/>
                  </a:ext>
                </a:extLst>
              </a:tr>
              <a:tr h="383250">
                <a:tc>
                  <a:txBody>
                    <a:bodyPr/>
                    <a:lstStyle/>
                    <a:p>
                      <a:pPr marL="0" lvl="0" indent="0" algn="l" rtl="0">
                        <a:spcBef>
                          <a:spcPts val="0"/>
                        </a:spcBef>
                        <a:spcAft>
                          <a:spcPts val="0"/>
                        </a:spcAft>
                        <a:buClr>
                          <a:schemeClr val="dk1"/>
                        </a:buClr>
                        <a:buSzPts val="1100"/>
                        <a:buFont typeface="Arial"/>
                        <a:buNone/>
                      </a:pPr>
                      <a:r>
                        <a:rPr lang="en" sz="900" b="1" dirty="0">
                          <a:solidFill>
                            <a:schemeClr val="dk1"/>
                          </a:solidFill>
                          <a:highlight>
                            <a:schemeClr val="lt1"/>
                          </a:highlight>
                          <a:latin typeface="Fira Sans Extra Condensed"/>
                          <a:ea typeface="Fira Sans Extra Condensed"/>
                          <a:cs typeface="Fira Sans Extra Condensed"/>
                          <a:sym typeface="Fira Sans Extra Condensed"/>
                        </a:rPr>
                        <a:t>3.05 Mantenimiento preventivo,</a:t>
                      </a:r>
                      <a:r>
                        <a:rPr lang="en" sz="900" b="1" baseline="0" dirty="0">
                          <a:solidFill>
                            <a:schemeClr val="dk1"/>
                          </a:solidFill>
                          <a:highlight>
                            <a:schemeClr val="lt1"/>
                          </a:highlight>
                          <a:latin typeface="Fira Sans Extra Condensed"/>
                          <a:ea typeface="Fira Sans Extra Condensed"/>
                          <a:cs typeface="Fira Sans Extra Condensed"/>
                          <a:sym typeface="Fira Sans Extra Condensed"/>
                        </a:rPr>
                        <a:t> reparación y/o reposición del </a:t>
                      </a:r>
                      <a:r>
                        <a:rPr lang="en" sz="900" b="1" dirty="0">
                          <a:solidFill>
                            <a:schemeClr val="dk1"/>
                          </a:solidFill>
                          <a:highlight>
                            <a:schemeClr val="lt1"/>
                          </a:highlight>
                          <a:latin typeface="Fira Sans Extra Condensed"/>
                          <a:ea typeface="Fira Sans Extra Condensed"/>
                          <a:cs typeface="Fira Sans Extra Condensed"/>
                          <a:sym typeface="Fira Sans Extra Condensed"/>
                        </a:rPr>
                        <a:t>Falso cielo raso en edificaciones existentes</a:t>
                      </a:r>
                      <a:endParaRPr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endParaRPr>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3279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035621" y="1570998"/>
            <a:ext cx="3316511" cy="2487384"/>
          </a:xfrm>
          <a:prstGeom prst="rect">
            <a:avLst/>
          </a:prstGeom>
        </p:spPr>
      </p:pic>
      <p:pic>
        <p:nvPicPr>
          <p:cNvPr id="6" name="Imagen 5"/>
          <p:cNvPicPr>
            <a:picLocks noChangeAspect="1"/>
          </p:cNvPicPr>
          <p:nvPr/>
        </p:nvPicPr>
        <p:blipFill>
          <a:blip r:embed="rId3"/>
          <a:stretch>
            <a:fillRect/>
          </a:stretch>
        </p:blipFill>
        <p:spPr>
          <a:xfrm>
            <a:off x="8686496" y="1579565"/>
            <a:ext cx="3505504" cy="2443644"/>
          </a:xfrm>
          <a:prstGeom prst="rect">
            <a:avLst/>
          </a:prstGeom>
        </p:spPr>
      </p:pic>
      <p:pic>
        <p:nvPicPr>
          <p:cNvPr id="4" name="Imagen 3"/>
          <p:cNvPicPr>
            <a:picLocks noChangeAspect="1"/>
          </p:cNvPicPr>
          <p:nvPr/>
        </p:nvPicPr>
        <p:blipFill>
          <a:blip r:embed="rId4"/>
          <a:stretch>
            <a:fillRect/>
          </a:stretch>
        </p:blipFill>
        <p:spPr>
          <a:xfrm>
            <a:off x="1149421" y="1525819"/>
            <a:ext cx="3316511" cy="2487384"/>
          </a:xfrm>
          <a:prstGeom prst="rect">
            <a:avLst/>
          </a:prstGeom>
        </p:spPr>
      </p:pic>
      <p:sp>
        <p:nvSpPr>
          <p:cNvPr id="8" name="Rectángulo 7"/>
          <p:cNvSpPr/>
          <p:nvPr/>
        </p:nvSpPr>
        <p:spPr>
          <a:xfrm>
            <a:off x="1139920" y="643241"/>
            <a:ext cx="8570231" cy="523220"/>
          </a:xfrm>
          <a:prstGeom prst="rect">
            <a:avLst/>
          </a:prstGeom>
          <a:noFill/>
          <a:ln>
            <a:noFill/>
          </a:ln>
        </p:spPr>
        <p:txBody>
          <a:bodyPr spcFirstLastPara="1" vert="horz" wrap="square" lIns="91425" tIns="91425" rIns="91425" bIns="91425" rtlCol="0" anchor="ctr" anchorCtr="0">
            <a:noAutofit/>
          </a:bodyPr>
          <a:lstStyle/>
          <a:p>
            <a:pPr>
              <a:buSzPts val="2800"/>
            </a:pPr>
            <a:r>
              <a:rPr lang="en" sz="2800" b="1" dirty="0">
                <a:solidFill>
                  <a:srgbClr val="E94647"/>
                </a:solidFill>
                <a:latin typeface="Calibri" panose="020F0502020204030204" pitchFamily="34" charset="0"/>
                <a:cs typeface="Calibri" panose="020F0502020204030204" pitchFamily="34" charset="0"/>
              </a:rPr>
              <a:t>4.00 MUROS: mantenimiento preventivo</a:t>
            </a:r>
            <a:endParaRPr lang="es-PE" sz="2800" b="1" dirty="0">
              <a:solidFill>
                <a:srgbClr val="E94647"/>
              </a:solidFill>
              <a:latin typeface="Calibri" panose="020F0502020204030204" pitchFamily="34" charset="0"/>
              <a:cs typeface="Calibri" panose="020F0502020204030204" pitchFamily="34" charset="0"/>
            </a:endParaRPr>
          </a:p>
        </p:txBody>
      </p:sp>
      <p:sp>
        <p:nvSpPr>
          <p:cNvPr id="9" name="Rectángulo 8"/>
          <p:cNvSpPr/>
          <p:nvPr/>
        </p:nvSpPr>
        <p:spPr>
          <a:xfrm>
            <a:off x="1149421" y="4372561"/>
            <a:ext cx="7641836" cy="553998"/>
          </a:xfrm>
          <a:prstGeom prst="rect">
            <a:avLst/>
          </a:prstGeom>
        </p:spPr>
        <p:txBody>
          <a:bodyPr wrap="none">
            <a:spAutoFit/>
          </a:bodyPr>
          <a:lstStyle/>
          <a:p>
            <a:pPr lvl="0">
              <a:buClr>
                <a:srgbClr val="000000"/>
              </a:buClr>
              <a:buSzPts val="1000"/>
            </a:pP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4.01 MUROS: Implica trabajos de limpieza, resane, tarrajeo e impermeabilización en superficies existentes</a:t>
            </a:r>
          </a:p>
          <a:p>
            <a:pPr lvl="0">
              <a:buClr>
                <a:srgbClr val="000000"/>
              </a:buClr>
              <a:buSzPts val="1000"/>
            </a:pPr>
            <a:endParaRPr lang="es-PE" sz="1000" b="1" dirty="0">
              <a:solidFill>
                <a:schemeClr val="dk1"/>
              </a:solidFill>
              <a:highlight>
                <a:srgbClr val="FFFFFF"/>
              </a:highlight>
              <a:latin typeface="Fira Sans Extra Condensed"/>
              <a:ea typeface="Fira Sans Extra Condensed"/>
              <a:cs typeface="Fira Sans Extra Condensed"/>
              <a:sym typeface="Fira Sans Extra Condensed"/>
            </a:endParaRPr>
          </a:p>
          <a:p>
            <a:pPr lvl="0">
              <a:buClr>
                <a:srgbClr val="000000"/>
              </a:buClr>
              <a:buSzPts val="1000"/>
            </a:pP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4.04 ZOCALOS Y CONTRAZOCALOS: implica trabajos de mantenimiento: limpieza, reparación, revestimiento para protección de la humedad. </a:t>
            </a:r>
            <a:endParaRPr lang="es-PE" sz="1000" b="1" dirty="0">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863253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7;g21b31a0d607_0_359">
            <a:extLst>
              <a:ext uri="{FF2B5EF4-FFF2-40B4-BE49-F238E27FC236}">
                <a16:creationId xmlns:a16="http://schemas.microsoft.com/office/drawing/2014/main" id="{EB3F511C-A5D9-13DA-76BB-89F508E13D53}"/>
              </a:ext>
            </a:extLst>
          </p:cNvPr>
          <p:cNvPicPr preferRelativeResize="0"/>
          <p:nvPr/>
        </p:nvPicPr>
        <p:blipFill rotWithShape="1">
          <a:blip r:embed="rId2">
            <a:alphaModFix/>
          </a:blip>
          <a:srcRect l="17276" r="27983"/>
          <a:stretch/>
        </p:blipFill>
        <p:spPr>
          <a:xfrm>
            <a:off x="1845592" y="1612144"/>
            <a:ext cx="2120274" cy="1463000"/>
          </a:xfrm>
          <a:prstGeom prst="rect">
            <a:avLst/>
          </a:prstGeom>
          <a:noFill/>
          <a:ln>
            <a:noFill/>
          </a:ln>
        </p:spPr>
      </p:pic>
      <p:pic>
        <p:nvPicPr>
          <p:cNvPr id="6" name="Google Shape;318;g21b31a0d607_0_359">
            <a:extLst>
              <a:ext uri="{FF2B5EF4-FFF2-40B4-BE49-F238E27FC236}">
                <a16:creationId xmlns:a16="http://schemas.microsoft.com/office/drawing/2014/main" id="{9BD023B7-8AFB-51B5-64CC-089923345A61}"/>
              </a:ext>
            </a:extLst>
          </p:cNvPr>
          <p:cNvPicPr preferRelativeResize="0"/>
          <p:nvPr/>
        </p:nvPicPr>
        <p:blipFill rotWithShape="1">
          <a:blip r:embed="rId3">
            <a:alphaModFix/>
          </a:blip>
          <a:srcRect r="1293" b="9132"/>
          <a:stretch/>
        </p:blipFill>
        <p:spPr>
          <a:xfrm>
            <a:off x="3965867" y="1612144"/>
            <a:ext cx="2120275" cy="1463000"/>
          </a:xfrm>
          <a:prstGeom prst="rect">
            <a:avLst/>
          </a:prstGeom>
          <a:noFill/>
          <a:ln>
            <a:noFill/>
          </a:ln>
        </p:spPr>
      </p:pic>
      <p:pic>
        <p:nvPicPr>
          <p:cNvPr id="7" name="Google Shape;319;g21b31a0d607_0_359">
            <a:extLst>
              <a:ext uri="{FF2B5EF4-FFF2-40B4-BE49-F238E27FC236}">
                <a16:creationId xmlns:a16="http://schemas.microsoft.com/office/drawing/2014/main" id="{30B508CD-B23F-481F-705B-DC4749ED1FAB}"/>
              </a:ext>
            </a:extLst>
          </p:cNvPr>
          <p:cNvPicPr preferRelativeResize="0"/>
          <p:nvPr/>
        </p:nvPicPr>
        <p:blipFill rotWithShape="1">
          <a:blip r:embed="rId4">
            <a:alphaModFix/>
          </a:blip>
          <a:srcRect l="10209" t="17688"/>
          <a:stretch/>
        </p:blipFill>
        <p:spPr>
          <a:xfrm>
            <a:off x="6078592" y="1612144"/>
            <a:ext cx="2127875" cy="1463000"/>
          </a:xfrm>
          <a:prstGeom prst="rect">
            <a:avLst/>
          </a:prstGeom>
          <a:noFill/>
          <a:ln>
            <a:noFill/>
          </a:ln>
        </p:spPr>
      </p:pic>
      <p:pic>
        <p:nvPicPr>
          <p:cNvPr id="8" name="Google Shape;320;g21b31a0d607_0_359">
            <a:extLst>
              <a:ext uri="{FF2B5EF4-FFF2-40B4-BE49-F238E27FC236}">
                <a16:creationId xmlns:a16="http://schemas.microsoft.com/office/drawing/2014/main" id="{E7E3B4C3-8D25-46D9-39AD-041B4D9D5612}"/>
              </a:ext>
            </a:extLst>
          </p:cNvPr>
          <p:cNvPicPr preferRelativeResize="0"/>
          <p:nvPr/>
        </p:nvPicPr>
        <p:blipFill rotWithShape="1">
          <a:blip r:embed="rId5">
            <a:alphaModFix/>
          </a:blip>
          <a:srcRect b="7995"/>
          <a:stretch/>
        </p:blipFill>
        <p:spPr>
          <a:xfrm>
            <a:off x="8206467" y="1618794"/>
            <a:ext cx="2120275" cy="1463000"/>
          </a:xfrm>
          <a:prstGeom prst="rect">
            <a:avLst/>
          </a:prstGeom>
          <a:noFill/>
          <a:ln>
            <a:noFill/>
          </a:ln>
        </p:spPr>
      </p:pic>
      <p:sp>
        <p:nvSpPr>
          <p:cNvPr id="9" name="Google Shape;321;g21b31a0d607_0_359">
            <a:extLst>
              <a:ext uri="{FF2B5EF4-FFF2-40B4-BE49-F238E27FC236}">
                <a16:creationId xmlns:a16="http://schemas.microsoft.com/office/drawing/2014/main" id="{FB0EE175-3D99-ABDD-6DAF-EC71B7EE21A0}"/>
              </a:ext>
            </a:extLst>
          </p:cNvPr>
          <p:cNvSpPr txBox="1">
            <a:spLocks noGrp="1"/>
          </p:cNvSpPr>
          <p:nvPr>
            <p:ph type="title"/>
          </p:nvPr>
        </p:nvSpPr>
        <p:spPr>
          <a:xfrm>
            <a:off x="1845567" y="1147819"/>
            <a:ext cx="3830700" cy="447600"/>
          </a:xfrm>
          <a:prstGeom prst="rect">
            <a:avLst/>
          </a:prstGeom>
          <a:noFill/>
          <a:ln>
            <a:noFill/>
          </a:ln>
        </p:spPr>
        <p:txBody>
          <a:bodyPr spcFirstLastPara="1" vert="horz" wrap="square" lIns="91425" tIns="91425" rIns="91425" bIns="91425" rtlCol="0" anchor="ctr" anchorCtr="0">
            <a:noAutofit/>
          </a:bodyPr>
          <a:lstStyle/>
          <a:p>
            <a:pPr>
              <a:lnSpc>
                <a:spcPct val="100000"/>
              </a:lnSpc>
              <a:spcBef>
                <a:spcPts val="0"/>
              </a:spcBef>
              <a:buSzPts val="2800"/>
            </a:pPr>
            <a:r>
              <a:rPr lang="en" sz="2800" b="1" dirty="0">
                <a:solidFill>
                  <a:srgbClr val="E94647"/>
                </a:solidFill>
                <a:latin typeface="Calibri" panose="020F0502020204030204" pitchFamily="34" charset="0"/>
                <a:ea typeface="+mn-ea"/>
                <a:cs typeface="Calibri" panose="020F0502020204030204" pitchFamily="34" charset="0"/>
              </a:rPr>
              <a:t>5.00 Pisos</a:t>
            </a:r>
            <a:endParaRPr sz="2800" b="1" dirty="0">
              <a:solidFill>
                <a:srgbClr val="E94647"/>
              </a:solidFill>
              <a:latin typeface="Calibri" panose="020F0502020204030204" pitchFamily="34" charset="0"/>
              <a:ea typeface="+mn-ea"/>
              <a:cs typeface="Calibri" panose="020F050202020403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150364176"/>
              </p:ext>
            </p:extLst>
          </p:nvPr>
        </p:nvGraphicFramePr>
        <p:xfrm>
          <a:off x="1837992" y="3057481"/>
          <a:ext cx="8481200" cy="487650"/>
        </p:xfrm>
        <a:graphic>
          <a:graphicData uri="http://schemas.openxmlformats.org/drawingml/2006/table">
            <a:tbl>
              <a:tblPr>
                <a:noFill/>
              </a:tblPr>
              <a:tblGrid>
                <a:gridCol w="2138263">
                  <a:extLst>
                    <a:ext uri="{9D8B030D-6E8A-4147-A177-3AD203B41FA5}">
                      <a16:colId xmlns:a16="http://schemas.microsoft.com/office/drawing/2014/main" val="20000"/>
                    </a:ext>
                  </a:extLst>
                </a:gridCol>
                <a:gridCol w="2175163">
                  <a:extLst>
                    <a:ext uri="{9D8B030D-6E8A-4147-A177-3AD203B41FA5}">
                      <a16:colId xmlns:a16="http://schemas.microsoft.com/office/drawing/2014/main" val="20001"/>
                    </a:ext>
                  </a:extLst>
                </a:gridCol>
                <a:gridCol w="2047474">
                  <a:extLst>
                    <a:ext uri="{9D8B030D-6E8A-4147-A177-3AD203B41FA5}">
                      <a16:colId xmlns:a16="http://schemas.microsoft.com/office/drawing/2014/main" val="20002"/>
                    </a:ext>
                  </a:extLst>
                </a:gridCol>
                <a:gridCol w="2120300">
                  <a:extLst>
                    <a:ext uri="{9D8B030D-6E8A-4147-A177-3AD203B41FA5}">
                      <a16:colId xmlns:a16="http://schemas.microsoft.com/office/drawing/2014/main" val="20003"/>
                    </a:ext>
                  </a:extLst>
                </a:gridCol>
              </a:tblGrid>
              <a:tr h="339967">
                <a:tc>
                  <a:txBody>
                    <a:bodyPr/>
                    <a:lstStyle/>
                    <a:p>
                      <a:pPr marL="0" marR="0" lvl="0" indent="0" algn="l" rtl="0">
                        <a:lnSpc>
                          <a:spcPct val="100000"/>
                        </a:lnSpc>
                        <a:spcBef>
                          <a:spcPts val="0"/>
                        </a:spcBef>
                        <a:spcAft>
                          <a:spcPts val="0"/>
                        </a:spcAft>
                        <a:buClr>
                          <a:srgbClr val="000000"/>
                        </a:buClr>
                        <a:buSzPts val="1000"/>
                        <a:buFont typeface="Arial"/>
                        <a:buNone/>
                      </a:pPr>
                      <a:r>
                        <a:rPr lang="en" sz="1000" b="1" dirty="0">
                          <a:solidFill>
                            <a:schemeClr val="dk1"/>
                          </a:solidFill>
                          <a:highlight>
                            <a:schemeClr val="lt1"/>
                          </a:highlight>
                          <a:latin typeface="Fira Sans Extra Condensed"/>
                          <a:ea typeface="Fira Sans Extra Condensed"/>
                          <a:cs typeface="Fira Sans Extra Condensed"/>
                          <a:sym typeface="Fira Sans Extra Condensed"/>
                        </a:rPr>
                        <a:t>5</a:t>
                      </a:r>
                      <a:r>
                        <a:rPr lang="en"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rPr>
                        <a:t>.01 Acabados antideslizantes de alto tránsito en interiores</a:t>
                      </a:r>
                      <a:endParaRPr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dirty="0">
                          <a:solidFill>
                            <a:schemeClr val="dk1"/>
                          </a:solidFill>
                          <a:highlight>
                            <a:schemeClr val="lt1"/>
                          </a:highlight>
                          <a:latin typeface="Fira Sans Extra Condensed"/>
                          <a:ea typeface="Fira Sans Extra Condensed"/>
                          <a:cs typeface="Fira Sans Extra Condensed"/>
                          <a:sym typeface="Fira Sans Extra Condensed"/>
                        </a:rPr>
                        <a:t>5</a:t>
                      </a:r>
                      <a:r>
                        <a:rPr lang="en"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rPr>
                        <a:t>.02 Acabado de cemento pulido en interiores de edificaciones</a:t>
                      </a:r>
                      <a:endParaRPr sz="1000" b="1" u="none" strike="noStrike" cap="none" dirty="0">
                        <a:solidFill>
                          <a:schemeClr val="dk1"/>
                        </a:solidFill>
                        <a:highlight>
                          <a:schemeClr val="lt1"/>
                        </a:highlight>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dirty="0">
                          <a:solidFill>
                            <a:schemeClr val="dk1"/>
                          </a:solidFill>
                          <a:highlight>
                            <a:srgbClr val="FFFFFF"/>
                          </a:highlight>
                          <a:latin typeface="Fira Sans Extra Condensed"/>
                          <a:ea typeface="Fira Sans Extra Condensed"/>
                          <a:cs typeface="Fira Sans Extra Condensed"/>
                          <a:sym typeface="Fira Sans Extra Condensed"/>
                        </a:rPr>
                        <a:t>5</a:t>
                      </a:r>
                      <a:r>
                        <a:rPr lang="en" sz="1000" b="1" u="none" strike="noStrike" cap="none" dirty="0">
                          <a:solidFill>
                            <a:schemeClr val="dk1"/>
                          </a:solidFill>
                          <a:highlight>
                            <a:srgbClr val="FFFFFF"/>
                          </a:highlight>
                          <a:latin typeface="Fira Sans Extra Condensed"/>
                          <a:ea typeface="Fira Sans Extra Condensed"/>
                          <a:cs typeface="Fira Sans Extra Condensed"/>
                          <a:sym typeface="Fira Sans Extra Condensed"/>
                        </a:rPr>
                        <a:t>.03 Acabado de machihembrado de madera en interiores de edificaciones</a:t>
                      </a:r>
                      <a:endParaRPr sz="1000" b="1" u="none" strike="noStrike" cap="none" dirty="0">
                        <a:solidFill>
                          <a:schemeClr val="dk1"/>
                        </a:solidFill>
                        <a:highlight>
                          <a:srgbClr val="FFFFFF"/>
                        </a:highlight>
                        <a:latin typeface="Fira Sans Extra Condensed"/>
                        <a:ea typeface="Fira Sans Extra Condensed"/>
                        <a:cs typeface="Fira Sans Extra Condensed"/>
                        <a:sym typeface="Fira Sans Extra Condensed"/>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dirty="0">
                          <a:solidFill>
                            <a:schemeClr val="dk1"/>
                          </a:solidFill>
                          <a:highlight>
                            <a:srgbClr val="FFFFFF"/>
                          </a:highlight>
                          <a:latin typeface="Fira Sans Extra Condensed"/>
                          <a:ea typeface="Fira Sans Extra Condensed"/>
                          <a:cs typeface="Fira Sans Extra Condensed"/>
                          <a:sym typeface="Fira Sans Extra Condensed"/>
                        </a:rPr>
                        <a:t>5</a:t>
                      </a:r>
                      <a:r>
                        <a:rPr lang="en" sz="1000" b="1" u="none" strike="noStrike" cap="none" dirty="0">
                          <a:solidFill>
                            <a:schemeClr val="dk1"/>
                          </a:solidFill>
                          <a:highlight>
                            <a:srgbClr val="FFFFFF"/>
                          </a:highlight>
                          <a:latin typeface="Fira Sans Extra Condensed"/>
                          <a:ea typeface="Fira Sans Extra Condensed"/>
                          <a:cs typeface="Fira Sans Extra Condensed"/>
                          <a:sym typeface="Fira Sans Extra Condensed"/>
                        </a:rPr>
                        <a:t>.04 Acabados antideslizantes de alto tránsito en exteriores</a:t>
                      </a:r>
                      <a:endParaRPr sz="1000" b="1" u="none" strike="noStrike" cap="none" dirty="0">
                        <a:solidFill>
                          <a:schemeClr val="dk1"/>
                        </a:solidFill>
                        <a:highlight>
                          <a:srgbClr val="FFFFFF"/>
                        </a:highlight>
                        <a:latin typeface="Fira Sans Extra Condensed"/>
                        <a:ea typeface="Fira Sans Extra Condensed"/>
                        <a:cs typeface="Fira Sans Extra Condensed"/>
                        <a:sym typeface="Fira Sans Extra Condensed"/>
                      </a:endParaRPr>
                    </a:p>
                  </a:txBody>
                  <a:tcPr marL="91425" marR="91425" marT="91425" marB="91425"/>
                </a:tc>
                <a:extLst>
                  <a:ext uri="{0D108BD9-81ED-4DB2-BD59-A6C34878D82A}">
                    <a16:rowId xmlns:a16="http://schemas.microsoft.com/office/drawing/2014/main" val="10000"/>
                  </a:ext>
                </a:extLst>
              </a:tr>
            </a:tbl>
          </a:graphicData>
        </a:graphic>
      </p:graphicFrame>
      <p:pic>
        <p:nvPicPr>
          <p:cNvPr id="10" name="Google Shape;352;g21b31a0d607_0_197">
            <a:extLst>
              <a:ext uri="{FF2B5EF4-FFF2-40B4-BE49-F238E27FC236}">
                <a16:creationId xmlns:a16="http://schemas.microsoft.com/office/drawing/2014/main" id="{40CA19AA-091A-2028-352B-3E74FD1B849B}"/>
              </a:ext>
            </a:extLst>
          </p:cNvPr>
          <p:cNvPicPr preferRelativeResize="0"/>
          <p:nvPr/>
        </p:nvPicPr>
        <p:blipFill rotWithShape="1">
          <a:blip r:embed="rId6">
            <a:alphaModFix/>
          </a:blip>
          <a:srcRect t="5123"/>
          <a:stretch/>
        </p:blipFill>
        <p:spPr>
          <a:xfrm>
            <a:off x="2247637" y="4290106"/>
            <a:ext cx="2120275" cy="1463000"/>
          </a:xfrm>
          <a:prstGeom prst="rect">
            <a:avLst/>
          </a:prstGeom>
          <a:noFill/>
          <a:ln>
            <a:noFill/>
          </a:ln>
        </p:spPr>
      </p:pic>
      <p:sp>
        <p:nvSpPr>
          <p:cNvPr id="2" name="Rectángulo 1"/>
          <p:cNvSpPr/>
          <p:nvPr/>
        </p:nvSpPr>
        <p:spPr>
          <a:xfrm>
            <a:off x="2095116" y="3766886"/>
            <a:ext cx="2403222" cy="523220"/>
          </a:xfrm>
          <a:prstGeom prst="rect">
            <a:avLst/>
          </a:prstGeom>
        </p:spPr>
        <p:txBody>
          <a:bodyPr wrap="none">
            <a:spAutoFit/>
          </a:bodyPr>
          <a:lstStyle/>
          <a:p>
            <a:pPr>
              <a:buSzPts val="2800"/>
            </a:pPr>
            <a:r>
              <a:rPr lang="en" sz="2800" b="1" dirty="0">
                <a:solidFill>
                  <a:srgbClr val="E94647"/>
                </a:solidFill>
                <a:latin typeface="Calibri" panose="020F0502020204030204" pitchFamily="34" charset="0"/>
                <a:cs typeface="Calibri" panose="020F0502020204030204" pitchFamily="34" charset="0"/>
              </a:rPr>
              <a:t>8.00 Seguridad</a:t>
            </a:r>
            <a:endParaRPr lang="es-PE" sz="2800" b="1" dirty="0">
              <a:solidFill>
                <a:srgbClr val="E94647"/>
              </a:solidFill>
              <a:latin typeface="Calibri" panose="020F0502020204030204" pitchFamily="34" charset="0"/>
              <a:cs typeface="Calibri" panose="020F0502020204030204" pitchFamily="34" charset="0"/>
            </a:endParaRPr>
          </a:p>
        </p:txBody>
      </p:sp>
      <p:sp>
        <p:nvSpPr>
          <p:cNvPr id="3" name="Rectángulo 2"/>
          <p:cNvSpPr/>
          <p:nvPr/>
        </p:nvSpPr>
        <p:spPr>
          <a:xfrm>
            <a:off x="2274069" y="5753106"/>
            <a:ext cx="2093843" cy="246221"/>
          </a:xfrm>
          <a:prstGeom prst="rect">
            <a:avLst/>
          </a:prstGeom>
        </p:spPr>
        <p:txBody>
          <a:bodyPr wrap="none">
            <a:spAutoFit/>
          </a:bodyPr>
          <a:lstStyle/>
          <a:p>
            <a:pPr lvl="0">
              <a:buClr>
                <a:srgbClr val="000000"/>
              </a:buClr>
              <a:buSzPts val="1000"/>
            </a:pPr>
            <a:r>
              <a:rPr lang="es-PE" sz="1000" b="1" dirty="0">
                <a:solidFill>
                  <a:schemeClr val="dk1"/>
                </a:solidFill>
                <a:highlight>
                  <a:srgbClr val="FFFFFF"/>
                </a:highlight>
                <a:latin typeface="Fira Sans Extra Condensed"/>
                <a:ea typeface="Fira Sans Extra Condensed"/>
                <a:cs typeface="Fira Sans Extra Condensed"/>
                <a:sym typeface="Fira Sans Extra Condensed"/>
              </a:rPr>
              <a:t>8.05 Elementos de fumigación</a:t>
            </a:r>
            <a:endParaRPr lang="es-PE" sz="1000" b="1" dirty="0">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1774751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91"/>
          <p:cNvSpPr txBox="1">
            <a:spLocks noGrp="1"/>
          </p:cNvSpPr>
          <p:nvPr>
            <p:ph type="title"/>
          </p:nvPr>
        </p:nvSpPr>
        <p:spPr>
          <a:xfrm>
            <a:off x="976315" y="355519"/>
            <a:ext cx="7426705" cy="805219"/>
          </a:xfrm>
          <a:prstGeom prst="rect">
            <a:avLst/>
          </a:prstGeom>
          <a:noFill/>
          <a:ln>
            <a:noFill/>
          </a:ln>
        </p:spPr>
        <p:txBody>
          <a:bodyPr spcFirstLastPara="1" wrap="square" lIns="121900" tIns="60950" rIns="121900" bIns="60950" anchor="b" anchorCtr="0">
            <a:noAutofit/>
          </a:bodyPr>
          <a:lstStyle/>
          <a:p>
            <a:pPr marL="0" lvl="0" indent="0" algn="l" rtl="0">
              <a:lnSpc>
                <a:spcPct val="90000"/>
              </a:lnSpc>
              <a:spcBef>
                <a:spcPts val="0"/>
              </a:spcBef>
              <a:spcAft>
                <a:spcPts val="0"/>
              </a:spcAft>
              <a:buClr>
                <a:srgbClr val="295FA3"/>
              </a:buClr>
              <a:buSzPts val="3200"/>
              <a:buFont typeface="Calibri"/>
              <a:buNone/>
            </a:pPr>
            <a:r>
              <a:rPr lang="es-PE" sz="3200" b="1" dirty="0">
                <a:solidFill>
                  <a:srgbClr val="295FA3"/>
                </a:solidFill>
                <a:latin typeface="Calibri"/>
                <a:ea typeface="Calibri"/>
                <a:cs typeface="Calibri"/>
                <a:sym typeface="Calibri"/>
              </a:rPr>
              <a:t>Cierre</a:t>
            </a:r>
            <a:endParaRPr dirty="0"/>
          </a:p>
        </p:txBody>
      </p:sp>
      <p:sp>
        <p:nvSpPr>
          <p:cNvPr id="981" name="Google Shape;981;p91"/>
          <p:cNvSpPr/>
          <p:nvPr/>
        </p:nvSpPr>
        <p:spPr>
          <a:xfrm>
            <a:off x="609369" y="768063"/>
            <a:ext cx="210132" cy="210131"/>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982" name="Google Shape;982;p91"/>
          <p:cNvCxnSpPr/>
          <p:nvPr/>
        </p:nvCxnSpPr>
        <p:spPr>
          <a:xfrm>
            <a:off x="976316" y="1073500"/>
            <a:ext cx="9762699" cy="0"/>
          </a:xfrm>
          <a:prstGeom prst="straightConnector1">
            <a:avLst/>
          </a:prstGeom>
          <a:noFill/>
          <a:ln w="9525" cap="flat" cmpd="sng">
            <a:solidFill>
              <a:srgbClr val="262626"/>
            </a:solidFill>
            <a:prstDash val="solid"/>
            <a:miter lim="800000"/>
            <a:headEnd type="none" w="sm" len="sm"/>
            <a:tailEnd type="none" w="sm" len="sm"/>
          </a:ln>
        </p:spPr>
      </p:cxnSp>
      <p:sp>
        <p:nvSpPr>
          <p:cNvPr id="983" name="Google Shape;983;p91"/>
          <p:cNvSpPr txBox="1">
            <a:spLocks noGrp="1"/>
          </p:cNvSpPr>
          <p:nvPr>
            <p:ph type="body" idx="1"/>
          </p:nvPr>
        </p:nvSpPr>
        <p:spPr>
          <a:xfrm>
            <a:off x="7158220" y="5784499"/>
            <a:ext cx="4650827" cy="462988"/>
          </a:xfrm>
          <a:prstGeom prst="rect">
            <a:avLst/>
          </a:prstGeom>
          <a:noFill/>
          <a:ln>
            <a:noFill/>
          </a:ln>
        </p:spPr>
        <p:txBody>
          <a:bodyPr spcFirstLastPara="1" wrap="square" lIns="91425" tIns="45700" rIns="91425" bIns="45700" anchor="t" anchorCtr="0">
            <a:normAutofit fontScale="85000" lnSpcReduction="10000"/>
          </a:bodyPr>
          <a:lstStyle/>
          <a:p>
            <a:pPr marL="457200" lvl="1" indent="0" algn="r" rtl="0">
              <a:lnSpc>
                <a:spcPct val="90000"/>
              </a:lnSpc>
              <a:spcBef>
                <a:spcPts val="0"/>
              </a:spcBef>
              <a:spcAft>
                <a:spcPts val="0"/>
              </a:spcAft>
              <a:buClr>
                <a:srgbClr val="E94647"/>
              </a:buClr>
              <a:buSzPct val="100000"/>
              <a:buNone/>
            </a:pPr>
            <a:r>
              <a:rPr lang="es-PE" sz="2667" b="1">
                <a:solidFill>
                  <a:srgbClr val="E94647"/>
                </a:solidFill>
                <a:latin typeface="Arial"/>
                <a:ea typeface="Arial"/>
                <a:cs typeface="Arial"/>
                <a:sym typeface="Arial"/>
              </a:rPr>
              <a:t>¡Gracias por su asistencia!</a:t>
            </a:r>
            <a:endParaRPr sz="2200">
              <a:solidFill>
                <a:srgbClr val="3F3F3F"/>
              </a:solidFill>
              <a:latin typeface="Arial"/>
              <a:ea typeface="Arial"/>
              <a:cs typeface="Arial"/>
              <a:sym typeface="Arial"/>
            </a:endParaRPr>
          </a:p>
          <a:p>
            <a:pPr marL="685800" lvl="1" indent="-109855" algn="l" rtl="0">
              <a:lnSpc>
                <a:spcPct val="90000"/>
              </a:lnSpc>
              <a:spcBef>
                <a:spcPts val="500"/>
              </a:spcBef>
              <a:spcAft>
                <a:spcPts val="0"/>
              </a:spcAft>
              <a:buClr>
                <a:schemeClr val="dk1"/>
              </a:buClr>
              <a:buSzPct val="100000"/>
              <a:buNone/>
            </a:pPr>
            <a:endParaRPr sz="2200">
              <a:solidFill>
                <a:srgbClr val="3F3F3F"/>
              </a:solidFill>
            </a:endParaRPr>
          </a:p>
          <a:p>
            <a:pPr marL="457200" lvl="1" indent="0" algn="l" rtl="0">
              <a:lnSpc>
                <a:spcPct val="90000"/>
              </a:lnSpc>
              <a:spcBef>
                <a:spcPts val="500"/>
              </a:spcBef>
              <a:spcAft>
                <a:spcPts val="0"/>
              </a:spcAft>
              <a:buClr>
                <a:schemeClr val="dk1"/>
              </a:buClr>
              <a:buSzPct val="100000"/>
              <a:buNone/>
            </a:pPr>
            <a:endParaRPr sz="2200">
              <a:solidFill>
                <a:srgbClr val="3F3F3F"/>
              </a:solidFill>
            </a:endParaRPr>
          </a:p>
          <a:p>
            <a:pPr marL="457200" lvl="1" indent="0" algn="l" rtl="0">
              <a:lnSpc>
                <a:spcPct val="90000"/>
              </a:lnSpc>
              <a:spcBef>
                <a:spcPts val="500"/>
              </a:spcBef>
              <a:spcAft>
                <a:spcPts val="0"/>
              </a:spcAft>
              <a:buClr>
                <a:schemeClr val="dk1"/>
              </a:buClr>
              <a:buSzPct val="100000"/>
              <a:buNone/>
            </a:pPr>
            <a:endParaRPr sz="2200">
              <a:solidFill>
                <a:srgbClr val="3F3F3F"/>
              </a:solidFill>
            </a:endParaRPr>
          </a:p>
          <a:p>
            <a:pPr marL="457200" lvl="1" indent="0" algn="l" rtl="0">
              <a:lnSpc>
                <a:spcPct val="90000"/>
              </a:lnSpc>
              <a:spcBef>
                <a:spcPts val="500"/>
              </a:spcBef>
              <a:spcAft>
                <a:spcPts val="0"/>
              </a:spcAft>
              <a:buClr>
                <a:schemeClr val="dk1"/>
              </a:buClr>
              <a:buSzPct val="100000"/>
              <a:buNone/>
            </a:pPr>
            <a:endParaRPr sz="2200">
              <a:solidFill>
                <a:srgbClr val="3F3F3F"/>
              </a:solidFill>
            </a:endParaRPr>
          </a:p>
          <a:p>
            <a:pPr marL="457200" lvl="1" indent="0" algn="l" rtl="0">
              <a:lnSpc>
                <a:spcPct val="90000"/>
              </a:lnSpc>
              <a:spcBef>
                <a:spcPts val="500"/>
              </a:spcBef>
              <a:spcAft>
                <a:spcPts val="0"/>
              </a:spcAft>
              <a:buClr>
                <a:schemeClr val="dk1"/>
              </a:buClr>
              <a:buSzPct val="100000"/>
              <a:buNone/>
            </a:pPr>
            <a:endParaRPr sz="2200">
              <a:solidFill>
                <a:srgbClr val="3F3F3F"/>
              </a:solidFill>
            </a:endParaRPr>
          </a:p>
          <a:p>
            <a:pPr marL="457200" lvl="1" indent="0" algn="l" rtl="0">
              <a:lnSpc>
                <a:spcPct val="90000"/>
              </a:lnSpc>
              <a:spcBef>
                <a:spcPts val="500"/>
              </a:spcBef>
              <a:spcAft>
                <a:spcPts val="0"/>
              </a:spcAft>
              <a:buClr>
                <a:schemeClr val="dk1"/>
              </a:buClr>
              <a:buSzPct val="100000"/>
              <a:buNone/>
            </a:pPr>
            <a:endParaRPr sz="2200" b="1">
              <a:solidFill>
                <a:srgbClr val="3F3F3F"/>
              </a:solidFill>
            </a:endParaRPr>
          </a:p>
        </p:txBody>
      </p:sp>
      <p:pic>
        <p:nvPicPr>
          <p:cNvPr id="984" name="Google Shape;984;p91"/>
          <p:cNvPicPr preferRelativeResize="0"/>
          <p:nvPr/>
        </p:nvPicPr>
        <p:blipFill rotWithShape="1">
          <a:blip r:embed="rId3">
            <a:alphaModFix/>
          </a:blip>
          <a:srcRect/>
          <a:stretch/>
        </p:blipFill>
        <p:spPr>
          <a:xfrm>
            <a:off x="2470031" y="1952834"/>
            <a:ext cx="6775268" cy="37444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34" name="Google Shape;172;p74">
            <a:extLst>
              <a:ext uri="{FF2B5EF4-FFF2-40B4-BE49-F238E27FC236}">
                <a16:creationId xmlns:a16="http://schemas.microsoft.com/office/drawing/2014/main" id="{DEF20546-1B21-4800-A46B-13D8725822E0}"/>
              </a:ext>
            </a:extLst>
          </p:cNvPr>
          <p:cNvSpPr txBox="1"/>
          <p:nvPr/>
        </p:nvSpPr>
        <p:spPr>
          <a:xfrm>
            <a:off x="8025643" y="5550865"/>
            <a:ext cx="3425100" cy="1117226"/>
          </a:xfrm>
          <a:prstGeom prst="rect">
            <a:avLst/>
          </a:prstGeom>
          <a:solidFill>
            <a:srgbClr val="CCFFCC"/>
          </a:solidFill>
          <a:ln>
            <a:noFill/>
          </a:ln>
        </p:spPr>
        <p:txBody>
          <a:bodyPr spcFirstLastPara="1" wrap="square" lIns="142225" tIns="142225" rIns="189625" bIns="213325" anchor="t" anchorCtr="0">
            <a:noAutofit/>
          </a:bodyPr>
          <a:lstStyle/>
          <a:p>
            <a:pPr marL="0" marR="0" lvl="0" indent="0" algn="l" rtl="0">
              <a:lnSpc>
                <a:spcPct val="90000"/>
              </a:lnSpc>
              <a:spcBef>
                <a:spcPts val="400"/>
              </a:spcBef>
              <a:spcAft>
                <a:spcPts val="0"/>
              </a:spcAft>
              <a:buNone/>
            </a:pPr>
            <a:endParaRPr sz="1333" b="0" i="0" u="none" strike="noStrike" cap="none">
              <a:solidFill>
                <a:srgbClr val="000000"/>
              </a:solidFill>
              <a:latin typeface="Roboto"/>
              <a:ea typeface="Roboto"/>
              <a:cs typeface="Roboto"/>
              <a:sym typeface="Roboto"/>
            </a:endParaRPr>
          </a:p>
        </p:txBody>
      </p:sp>
      <p:sp>
        <p:nvSpPr>
          <p:cNvPr id="153" name="Google Shape;153;p74"/>
          <p:cNvSpPr/>
          <p:nvPr/>
        </p:nvSpPr>
        <p:spPr>
          <a:xfrm>
            <a:off x="546883" y="448002"/>
            <a:ext cx="210000" cy="210000"/>
          </a:xfrm>
          <a:prstGeom prst="rect">
            <a:avLst/>
          </a:prstGeom>
          <a:noFill/>
          <a:ln w="38100" cap="flat" cmpd="sng">
            <a:solidFill>
              <a:srgbClr val="16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154" name="Google Shape;154;p74"/>
          <p:cNvCxnSpPr>
            <a:cxnSpLocks/>
          </p:cNvCxnSpPr>
          <p:nvPr/>
        </p:nvCxnSpPr>
        <p:spPr>
          <a:xfrm>
            <a:off x="904453" y="824264"/>
            <a:ext cx="3422152" cy="0"/>
          </a:xfrm>
          <a:prstGeom prst="straightConnector1">
            <a:avLst/>
          </a:prstGeom>
          <a:noFill/>
          <a:ln w="9525" cap="flat" cmpd="sng">
            <a:solidFill>
              <a:srgbClr val="262626"/>
            </a:solidFill>
            <a:prstDash val="solid"/>
            <a:miter lim="800000"/>
            <a:headEnd type="none" w="sm" len="sm"/>
            <a:tailEnd type="none" w="sm" len="sm"/>
          </a:ln>
        </p:spPr>
      </p:cxnSp>
      <p:sp>
        <p:nvSpPr>
          <p:cNvPr id="155" name="Google Shape;155;p74"/>
          <p:cNvSpPr txBox="1"/>
          <p:nvPr/>
        </p:nvSpPr>
        <p:spPr>
          <a:xfrm>
            <a:off x="4284082" y="1307135"/>
            <a:ext cx="3855549"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Clr>
                <a:srgbClr val="295FA3"/>
              </a:buClr>
              <a:buSzPts val="3200"/>
              <a:buFont typeface="Calibri"/>
              <a:buNone/>
            </a:pPr>
            <a:r>
              <a:rPr lang="es-PE" sz="2400" b="1" i="0" u="none" strike="noStrike" cap="none" dirty="0">
                <a:latin typeface="Calibri"/>
                <a:ea typeface="Calibri"/>
                <a:cs typeface="Calibri"/>
                <a:sym typeface="Calibri"/>
              </a:rPr>
              <a:t>Actores y responsabilidades</a:t>
            </a:r>
            <a:endParaRPr sz="2400" b="1" i="0" u="none" strike="noStrike" cap="none" dirty="0">
              <a:latin typeface="Calibri"/>
              <a:ea typeface="Calibri"/>
              <a:cs typeface="Calibri"/>
              <a:sym typeface="Calibri"/>
            </a:endParaRPr>
          </a:p>
        </p:txBody>
      </p:sp>
      <p:sp>
        <p:nvSpPr>
          <p:cNvPr id="157" name="Google Shape;157;p74"/>
          <p:cNvSpPr txBox="1"/>
          <p:nvPr/>
        </p:nvSpPr>
        <p:spPr>
          <a:xfrm>
            <a:off x="756884" y="4055166"/>
            <a:ext cx="3425100" cy="854400"/>
          </a:xfrm>
          <a:prstGeom prst="rect">
            <a:avLst/>
          </a:prstGeom>
          <a:solidFill>
            <a:schemeClr val="bg1">
              <a:lumMod val="95000"/>
            </a:schemeClr>
          </a:solidFill>
          <a:ln>
            <a:noFill/>
          </a:ln>
        </p:spPr>
        <p:txBody>
          <a:bodyPr spcFirstLastPara="1" wrap="square" lIns="142225" tIns="142225" rIns="189625" bIns="213325" anchor="t" anchorCtr="0">
            <a:noAutofit/>
          </a:bodyPr>
          <a:lstStyle/>
          <a:p>
            <a:pPr marL="0" marR="0" lvl="0" indent="0" algn="l" rtl="0">
              <a:lnSpc>
                <a:spcPct val="90000"/>
              </a:lnSpc>
              <a:spcBef>
                <a:spcPts val="400"/>
              </a:spcBef>
              <a:spcAft>
                <a:spcPts val="0"/>
              </a:spcAft>
              <a:buNone/>
            </a:pPr>
            <a:endParaRPr sz="1333" b="0" i="0" u="none" strike="noStrike" cap="none">
              <a:solidFill>
                <a:srgbClr val="000000"/>
              </a:solidFill>
              <a:latin typeface="Roboto"/>
              <a:ea typeface="Roboto"/>
              <a:cs typeface="Roboto"/>
              <a:sym typeface="Roboto"/>
            </a:endParaRPr>
          </a:p>
        </p:txBody>
      </p:sp>
      <p:grpSp>
        <p:nvGrpSpPr>
          <p:cNvPr id="5" name="Grupo 4">
            <a:extLst>
              <a:ext uri="{FF2B5EF4-FFF2-40B4-BE49-F238E27FC236}">
                <a16:creationId xmlns:a16="http://schemas.microsoft.com/office/drawing/2014/main" id="{6B6E676B-5D53-425C-B06D-27B090D93F92}"/>
              </a:ext>
            </a:extLst>
          </p:cNvPr>
          <p:cNvGrpSpPr/>
          <p:nvPr/>
        </p:nvGrpSpPr>
        <p:grpSpPr>
          <a:xfrm>
            <a:off x="1665233" y="2241877"/>
            <a:ext cx="1581300" cy="1235071"/>
            <a:chOff x="1665233" y="1904245"/>
            <a:chExt cx="1581300" cy="1235071"/>
          </a:xfrm>
        </p:grpSpPr>
        <p:sp>
          <p:nvSpPr>
            <p:cNvPr id="33" name="Google Shape;180;p74">
              <a:extLst>
                <a:ext uri="{FF2B5EF4-FFF2-40B4-BE49-F238E27FC236}">
                  <a16:creationId xmlns:a16="http://schemas.microsoft.com/office/drawing/2014/main" id="{B1D95A2E-3744-4B0C-A5DF-80D649F0D8F7}"/>
                </a:ext>
              </a:extLst>
            </p:cNvPr>
            <p:cNvSpPr/>
            <p:nvPr/>
          </p:nvSpPr>
          <p:spPr>
            <a:xfrm>
              <a:off x="1869083" y="1904245"/>
              <a:ext cx="1262508" cy="1235071"/>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59" name="Google Shape;159;p74"/>
            <p:cNvSpPr txBox="1"/>
            <p:nvPr/>
          </p:nvSpPr>
          <p:spPr>
            <a:xfrm>
              <a:off x="1665233" y="2296005"/>
              <a:ext cx="1581300" cy="410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1600"/>
                </a:spcBef>
                <a:spcAft>
                  <a:spcPts val="1600"/>
                </a:spcAft>
                <a:buNone/>
              </a:pPr>
              <a:r>
                <a:rPr lang="es-PE" sz="2400" b="1" i="0" u="none" strike="noStrike" cap="none" dirty="0">
                  <a:solidFill>
                    <a:srgbClr val="CC0000"/>
                  </a:solidFill>
                  <a:latin typeface="+mj-lt"/>
                  <a:ea typeface="Fira Sans Extra Condensed"/>
                  <a:cs typeface="Fira Sans Extra Condensed"/>
                  <a:sym typeface="Fira Sans Extra Condensed"/>
                </a:rPr>
                <a:t>PRONIED</a:t>
              </a:r>
              <a:endParaRPr sz="2400" b="1" i="0" u="none" strike="noStrike" cap="none" dirty="0">
                <a:solidFill>
                  <a:srgbClr val="CC0000"/>
                </a:solidFill>
                <a:latin typeface="+mj-lt"/>
                <a:ea typeface="Fira Sans Extra Condensed"/>
                <a:cs typeface="Fira Sans Extra Condensed"/>
                <a:sym typeface="Fira Sans Extra Condensed"/>
              </a:endParaRPr>
            </a:p>
          </p:txBody>
        </p:sp>
      </p:grpSp>
      <p:sp>
        <p:nvSpPr>
          <p:cNvPr id="160" name="Google Shape;160;p74"/>
          <p:cNvSpPr txBox="1"/>
          <p:nvPr/>
        </p:nvSpPr>
        <p:spPr>
          <a:xfrm>
            <a:off x="5324972" y="3503574"/>
            <a:ext cx="1581300" cy="410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1600"/>
              </a:spcBef>
              <a:spcAft>
                <a:spcPts val="1600"/>
              </a:spcAft>
              <a:buNone/>
            </a:pPr>
            <a:r>
              <a:rPr lang="es-PE" sz="2400" b="1" i="0" u="none" strike="noStrike" cap="none" dirty="0">
                <a:solidFill>
                  <a:srgbClr val="002060"/>
                </a:solidFill>
                <a:latin typeface="+mj-lt"/>
                <a:ea typeface="Fira Sans Extra Condensed"/>
                <a:cs typeface="Fira Sans Extra Condensed"/>
                <a:sym typeface="Fira Sans Extra Condensed"/>
              </a:rPr>
              <a:t>UGEL/DRE</a:t>
            </a:r>
            <a:endParaRPr sz="2400" b="1" i="0" u="none" strike="noStrike" cap="none" dirty="0">
              <a:solidFill>
                <a:srgbClr val="002060"/>
              </a:solidFill>
              <a:latin typeface="+mj-lt"/>
              <a:ea typeface="Fira Sans Extra Condensed"/>
              <a:cs typeface="Fira Sans Extra Condensed"/>
              <a:sym typeface="Fira Sans Extra Condensed"/>
            </a:endParaRPr>
          </a:p>
        </p:txBody>
      </p:sp>
      <p:sp>
        <p:nvSpPr>
          <p:cNvPr id="161" name="Google Shape;161;p74"/>
          <p:cNvSpPr txBox="1"/>
          <p:nvPr/>
        </p:nvSpPr>
        <p:spPr>
          <a:xfrm>
            <a:off x="9085753" y="3527876"/>
            <a:ext cx="1581300" cy="4104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1600"/>
              </a:spcBef>
              <a:spcAft>
                <a:spcPts val="1600"/>
              </a:spcAft>
              <a:buNone/>
            </a:pPr>
            <a:r>
              <a:rPr lang="es-PE" sz="2400" b="1" i="0" u="none" strike="noStrike" cap="none" dirty="0">
                <a:solidFill>
                  <a:srgbClr val="00CC99"/>
                </a:solidFill>
                <a:latin typeface="+mj-lt"/>
                <a:ea typeface="Fira Sans Extra Condensed"/>
                <a:cs typeface="Fira Sans Extra Condensed"/>
                <a:sym typeface="Fira Sans Extra Condensed"/>
              </a:rPr>
              <a:t>IIEE</a:t>
            </a:r>
            <a:endParaRPr sz="2400" b="1" i="0" u="none" strike="noStrike" cap="none" dirty="0">
              <a:solidFill>
                <a:srgbClr val="00CC99"/>
              </a:solidFill>
              <a:latin typeface="+mj-lt"/>
              <a:ea typeface="Fira Sans Extra Condensed"/>
              <a:cs typeface="Fira Sans Extra Condensed"/>
              <a:sym typeface="Fira Sans Extra Condensed"/>
            </a:endParaRPr>
          </a:p>
        </p:txBody>
      </p:sp>
      <p:grpSp>
        <p:nvGrpSpPr>
          <p:cNvPr id="8" name="Grupo 7">
            <a:extLst>
              <a:ext uri="{FF2B5EF4-FFF2-40B4-BE49-F238E27FC236}">
                <a16:creationId xmlns:a16="http://schemas.microsoft.com/office/drawing/2014/main" id="{9CC9F177-B4A5-453A-922D-36CCD83E65BA}"/>
              </a:ext>
            </a:extLst>
          </p:cNvPr>
          <p:cNvGrpSpPr/>
          <p:nvPr/>
        </p:nvGrpSpPr>
        <p:grpSpPr>
          <a:xfrm>
            <a:off x="756884" y="4073529"/>
            <a:ext cx="3454896" cy="897907"/>
            <a:chOff x="756834" y="3830267"/>
            <a:chExt cx="3454896" cy="897907"/>
          </a:xfrm>
        </p:grpSpPr>
        <p:sp>
          <p:nvSpPr>
            <p:cNvPr id="158" name="Google Shape;158;p74"/>
            <p:cNvSpPr txBox="1"/>
            <p:nvPr/>
          </p:nvSpPr>
          <p:spPr>
            <a:xfrm>
              <a:off x="1695030" y="3873774"/>
              <a:ext cx="2516700" cy="854400"/>
            </a:xfrm>
            <a:prstGeom prst="rect">
              <a:avLst/>
            </a:prstGeom>
            <a:noFill/>
            <a:ln>
              <a:noFill/>
            </a:ln>
          </p:spPr>
          <p:txBody>
            <a:bodyPr spcFirstLastPara="1" wrap="square" lIns="121900" tIns="60925" rIns="121900" bIns="60925" anchor="t" anchorCtr="0">
              <a:noAutofit/>
            </a:bodyPr>
            <a:lstStyle/>
            <a:p>
              <a:pPr marL="171450" marR="0" lvl="0" indent="-171450" algn="l" rtl="0">
                <a:lnSpc>
                  <a:spcPct val="100000"/>
                </a:lnSpc>
                <a:spcBef>
                  <a:spcPts val="0"/>
                </a:spcBef>
                <a:spcAft>
                  <a:spcPts val="0"/>
                </a:spcAft>
                <a:buFont typeface="Arial" panose="020B0604020202020204" pitchFamily="34" charset="0"/>
                <a:buChar char="•"/>
              </a:pPr>
              <a:r>
                <a:rPr lang="es-PE" sz="1200" b="0" i="0" u="none" strike="noStrike" cap="none" dirty="0">
                  <a:solidFill>
                    <a:srgbClr val="000000"/>
                  </a:solidFill>
                  <a:latin typeface="+mj-lt"/>
                  <a:ea typeface="Roboto"/>
                  <a:cs typeface="Roboto"/>
                  <a:sym typeface="Roboto"/>
                </a:rPr>
                <a:t>Brinda asistencia y capacitación.</a:t>
              </a:r>
              <a:endParaRPr sz="1200" b="0" i="0" u="none" strike="noStrike" cap="none" dirty="0">
                <a:solidFill>
                  <a:srgbClr val="000000"/>
                </a:solidFill>
                <a:latin typeface="+mj-lt"/>
                <a:ea typeface="Roboto"/>
                <a:cs typeface="Roboto"/>
                <a:sym typeface="Roboto"/>
              </a:endParaRPr>
            </a:p>
            <a:p>
              <a:pPr marL="171450" marR="0" lvl="0" indent="-171450" algn="l" rtl="0">
                <a:lnSpc>
                  <a:spcPct val="100000"/>
                </a:lnSpc>
                <a:spcBef>
                  <a:spcPts val="667"/>
                </a:spcBef>
                <a:spcAft>
                  <a:spcPts val="0"/>
                </a:spcAft>
                <a:buFont typeface="Arial" panose="020B0604020202020204" pitchFamily="34" charset="0"/>
                <a:buChar char="•"/>
              </a:pPr>
              <a:r>
                <a:rPr lang="es-PE" sz="1200" b="0" i="0" u="none" strike="noStrike" cap="none" dirty="0">
                  <a:solidFill>
                    <a:srgbClr val="000000"/>
                  </a:solidFill>
                  <a:latin typeface="+mj-lt"/>
                  <a:ea typeface="Roboto"/>
                  <a:cs typeface="Roboto"/>
                  <a:sym typeface="Roboto"/>
                </a:rPr>
                <a:t>Fortalecimiento de competencias.</a:t>
              </a:r>
              <a:endParaRPr sz="1200" b="0" i="0" u="none" strike="noStrike" cap="none" dirty="0">
                <a:solidFill>
                  <a:srgbClr val="000000"/>
                </a:solidFill>
                <a:latin typeface="+mj-lt"/>
                <a:ea typeface="Roboto"/>
                <a:cs typeface="Roboto"/>
                <a:sym typeface="Roboto"/>
              </a:endParaRPr>
            </a:p>
            <a:p>
              <a:pPr marL="171450" marR="0" lvl="0" indent="-171450" algn="l" rtl="0">
                <a:lnSpc>
                  <a:spcPct val="100000"/>
                </a:lnSpc>
                <a:spcBef>
                  <a:spcPts val="667"/>
                </a:spcBef>
                <a:spcAft>
                  <a:spcPts val="0"/>
                </a:spcAft>
                <a:buFont typeface="Arial" panose="020B0604020202020204" pitchFamily="34" charset="0"/>
                <a:buChar char="•"/>
              </a:pPr>
              <a:r>
                <a:rPr lang="es-PE" sz="1200" b="0" i="0" u="none" strike="noStrike" cap="none" dirty="0">
                  <a:solidFill>
                    <a:srgbClr val="000000"/>
                  </a:solidFill>
                  <a:latin typeface="+mj-lt"/>
                  <a:ea typeface="Roboto"/>
                  <a:cs typeface="Roboto"/>
                  <a:sym typeface="Roboto"/>
                </a:rPr>
                <a:t>Reportes y alertas.</a:t>
              </a:r>
              <a:endParaRPr sz="1200" b="0" i="0" u="none" strike="noStrike" cap="none" dirty="0">
                <a:solidFill>
                  <a:srgbClr val="000000"/>
                </a:solidFill>
                <a:latin typeface="+mj-lt"/>
                <a:ea typeface="Roboto"/>
                <a:cs typeface="Roboto"/>
                <a:sym typeface="Roboto"/>
              </a:endParaRPr>
            </a:p>
          </p:txBody>
        </p:sp>
        <p:sp>
          <p:nvSpPr>
            <p:cNvPr id="162" name="Google Shape;162;p74"/>
            <p:cNvSpPr/>
            <p:nvPr/>
          </p:nvSpPr>
          <p:spPr>
            <a:xfrm rot="-5400000">
              <a:off x="783778" y="3803323"/>
              <a:ext cx="854511" cy="908400"/>
            </a:xfrm>
            <a:prstGeom prst="flowChartOffpageConnector">
              <a:avLst/>
            </a:prstGeom>
            <a:solidFill>
              <a:srgbClr val="CC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3" name="Google Shape;163;p74"/>
            <p:cNvSpPr txBox="1"/>
            <p:nvPr/>
          </p:nvSpPr>
          <p:spPr>
            <a:xfrm>
              <a:off x="822086" y="3930637"/>
              <a:ext cx="1029300" cy="740675"/>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400"/>
                </a:spcBef>
                <a:spcAft>
                  <a:spcPts val="0"/>
                </a:spcAft>
                <a:buNone/>
              </a:pPr>
              <a:r>
                <a:rPr lang="es-PE" sz="1600" b="1" i="0" u="none" strike="noStrike" cap="none" dirty="0">
                  <a:solidFill>
                    <a:schemeClr val="lt1"/>
                  </a:solidFill>
                  <a:latin typeface="+mj-lt"/>
                  <a:ea typeface="Fira Sans Extra Condensed"/>
                  <a:cs typeface="Fira Sans Extra Condensed"/>
                  <a:sym typeface="Fira Sans Extra Condensed"/>
                </a:rPr>
                <a:t>UGM - MAP</a:t>
              </a:r>
              <a:endParaRPr sz="1600" b="0" i="0" u="none" strike="noStrike" cap="none" dirty="0">
                <a:solidFill>
                  <a:srgbClr val="000000"/>
                </a:solidFill>
                <a:latin typeface="+mj-lt"/>
                <a:ea typeface="Arial"/>
                <a:cs typeface="Arial"/>
                <a:sym typeface="Arial"/>
              </a:endParaRPr>
            </a:p>
          </p:txBody>
        </p:sp>
      </p:grpSp>
      <p:sp>
        <p:nvSpPr>
          <p:cNvPr id="164" name="Google Shape;164;p74"/>
          <p:cNvSpPr txBox="1"/>
          <p:nvPr/>
        </p:nvSpPr>
        <p:spPr>
          <a:xfrm>
            <a:off x="750135" y="5045478"/>
            <a:ext cx="3425100" cy="587700"/>
          </a:xfrm>
          <a:prstGeom prst="rect">
            <a:avLst/>
          </a:prstGeom>
          <a:solidFill>
            <a:schemeClr val="bg1">
              <a:lumMod val="95000"/>
            </a:schemeClr>
          </a:solidFill>
          <a:ln>
            <a:noFill/>
          </a:ln>
        </p:spPr>
        <p:txBody>
          <a:bodyPr spcFirstLastPara="1" wrap="square" lIns="142225" tIns="142225" rIns="189625" bIns="213325" anchor="t" anchorCtr="0">
            <a:noAutofit/>
          </a:bodyPr>
          <a:lstStyle/>
          <a:p>
            <a:pPr marL="0" marR="0" lvl="0" indent="0" algn="l" rtl="0">
              <a:lnSpc>
                <a:spcPct val="90000"/>
              </a:lnSpc>
              <a:spcBef>
                <a:spcPts val="400"/>
              </a:spcBef>
              <a:spcAft>
                <a:spcPts val="0"/>
              </a:spcAft>
              <a:buNone/>
            </a:pPr>
            <a:endParaRPr sz="1333" b="0" i="0" u="none" strike="noStrike" cap="none">
              <a:solidFill>
                <a:srgbClr val="000000"/>
              </a:solidFill>
              <a:latin typeface="Roboto"/>
              <a:ea typeface="Roboto"/>
              <a:cs typeface="Roboto"/>
              <a:sym typeface="Roboto"/>
            </a:endParaRPr>
          </a:p>
        </p:txBody>
      </p:sp>
      <p:sp>
        <p:nvSpPr>
          <p:cNvPr id="166" name="Google Shape;166;p74"/>
          <p:cNvSpPr/>
          <p:nvPr/>
        </p:nvSpPr>
        <p:spPr>
          <a:xfrm rot="-5400000">
            <a:off x="917326" y="4887992"/>
            <a:ext cx="587709" cy="908396"/>
          </a:xfrm>
          <a:prstGeom prst="flowChartOffpageConnector">
            <a:avLst/>
          </a:prstGeom>
          <a:solidFill>
            <a:srgbClr val="C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65" name="Google Shape;165;p74"/>
          <p:cNvSpPr txBox="1"/>
          <p:nvPr/>
        </p:nvSpPr>
        <p:spPr>
          <a:xfrm>
            <a:off x="1702361" y="5009776"/>
            <a:ext cx="2516700" cy="596700"/>
          </a:xfrm>
          <a:prstGeom prst="rect">
            <a:avLst/>
          </a:prstGeom>
          <a:noFill/>
          <a:ln>
            <a:noFill/>
          </a:ln>
        </p:spPr>
        <p:txBody>
          <a:bodyPr spcFirstLastPara="1" wrap="square" lIns="121900" tIns="60925" rIns="121900" bIns="60925" anchor="t" anchorCtr="0">
            <a:noAutofit/>
          </a:bodyPr>
          <a:lstStyle/>
          <a:p>
            <a:pPr marL="171450" marR="0" lvl="0" indent="-171450" algn="l" rtl="0">
              <a:lnSpc>
                <a:spcPct val="100000"/>
              </a:lnSpc>
              <a:spcBef>
                <a:spcPts val="667"/>
              </a:spcBef>
              <a:spcAft>
                <a:spcPts val="0"/>
              </a:spcAft>
              <a:buFont typeface="Arial" panose="020B0604020202020204" pitchFamily="34" charset="0"/>
              <a:buChar char="•"/>
            </a:pPr>
            <a:r>
              <a:rPr lang="es-PE" sz="1200" b="0" i="0" u="none" strike="noStrike" cap="none" dirty="0">
                <a:solidFill>
                  <a:srgbClr val="000000"/>
                </a:solidFill>
                <a:latin typeface="+mj-lt"/>
                <a:ea typeface="Roboto"/>
                <a:cs typeface="Roboto"/>
                <a:sym typeface="Roboto"/>
              </a:rPr>
              <a:t>Réplica de capacitaciones.</a:t>
            </a:r>
            <a:endParaRPr sz="1200" b="0" i="0" u="none" strike="noStrike" cap="none" dirty="0">
              <a:solidFill>
                <a:srgbClr val="000000"/>
              </a:solidFill>
              <a:latin typeface="+mj-lt"/>
              <a:ea typeface="Roboto"/>
              <a:cs typeface="Roboto"/>
              <a:sym typeface="Roboto"/>
            </a:endParaRPr>
          </a:p>
          <a:p>
            <a:pPr marL="171450" marR="0" lvl="0" indent="-171450" algn="l" rtl="0">
              <a:lnSpc>
                <a:spcPct val="100000"/>
              </a:lnSpc>
              <a:spcBef>
                <a:spcPts val="667"/>
              </a:spcBef>
              <a:spcAft>
                <a:spcPts val="0"/>
              </a:spcAft>
              <a:buFont typeface="Arial" panose="020B0604020202020204" pitchFamily="34" charset="0"/>
              <a:buChar char="•"/>
            </a:pPr>
            <a:r>
              <a:rPr lang="es-PE" sz="1200" b="0" i="0" u="none" strike="noStrike" cap="none" dirty="0">
                <a:solidFill>
                  <a:srgbClr val="000000"/>
                </a:solidFill>
                <a:latin typeface="+mj-lt"/>
                <a:ea typeface="Roboto"/>
                <a:cs typeface="Roboto"/>
                <a:sym typeface="Roboto"/>
              </a:rPr>
              <a:t>Visita a locales educativos</a:t>
            </a:r>
            <a:r>
              <a:rPr lang="es-PE" sz="1400" b="0" i="0" u="none" strike="noStrike" cap="none" dirty="0">
                <a:solidFill>
                  <a:srgbClr val="000000"/>
                </a:solidFill>
                <a:latin typeface="+mj-lt"/>
                <a:ea typeface="Roboto"/>
                <a:cs typeface="Roboto"/>
                <a:sym typeface="Roboto"/>
              </a:rPr>
              <a:t>.</a:t>
            </a:r>
            <a:endParaRPr sz="1400" b="0" i="0" u="none" strike="noStrike" cap="none" dirty="0">
              <a:solidFill>
                <a:srgbClr val="000000"/>
              </a:solidFill>
              <a:latin typeface="+mj-lt"/>
              <a:ea typeface="Roboto"/>
              <a:cs typeface="Roboto"/>
              <a:sym typeface="Roboto"/>
            </a:endParaRPr>
          </a:p>
        </p:txBody>
      </p:sp>
      <p:sp>
        <p:nvSpPr>
          <p:cNvPr id="167" name="Google Shape;167;p74"/>
          <p:cNvSpPr txBox="1"/>
          <p:nvPr/>
        </p:nvSpPr>
        <p:spPr>
          <a:xfrm>
            <a:off x="821244" y="5051049"/>
            <a:ext cx="1029300" cy="5877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400"/>
              </a:spcBef>
              <a:spcAft>
                <a:spcPts val="0"/>
              </a:spcAft>
              <a:buNone/>
            </a:pPr>
            <a:r>
              <a:rPr lang="es-PE" sz="1400" b="1" i="0" u="none" strike="noStrike" cap="none" dirty="0">
                <a:solidFill>
                  <a:schemeClr val="lt1"/>
                </a:solidFill>
                <a:latin typeface="+mj-lt"/>
                <a:ea typeface="Fira Sans Extra Condensed"/>
                <a:cs typeface="Fira Sans Extra Condensed"/>
                <a:sym typeface="Fira Sans Extra Condensed"/>
              </a:rPr>
              <a:t>Unidad Zonal</a:t>
            </a:r>
            <a:endParaRPr sz="1400" b="0" i="0" u="none" strike="noStrike" cap="none" dirty="0">
              <a:solidFill>
                <a:srgbClr val="000000"/>
              </a:solidFill>
              <a:latin typeface="+mj-lt"/>
              <a:ea typeface="Arial"/>
              <a:cs typeface="Arial"/>
              <a:sym typeface="Arial"/>
            </a:endParaRPr>
          </a:p>
        </p:txBody>
      </p:sp>
      <p:sp>
        <p:nvSpPr>
          <p:cNvPr id="168" name="Google Shape;168;p74"/>
          <p:cNvSpPr txBox="1"/>
          <p:nvPr/>
        </p:nvSpPr>
        <p:spPr>
          <a:xfrm>
            <a:off x="4396583" y="4047265"/>
            <a:ext cx="3425100" cy="1503600"/>
          </a:xfrm>
          <a:prstGeom prst="rect">
            <a:avLst/>
          </a:prstGeom>
          <a:solidFill>
            <a:schemeClr val="accent5">
              <a:lumMod val="20000"/>
              <a:lumOff val="80000"/>
            </a:schemeClr>
          </a:solidFill>
          <a:ln>
            <a:noFill/>
          </a:ln>
        </p:spPr>
        <p:txBody>
          <a:bodyPr spcFirstLastPara="1" wrap="square" lIns="142225" tIns="142225" rIns="189625" bIns="213325" anchor="t" anchorCtr="0">
            <a:noAutofit/>
          </a:bodyPr>
          <a:lstStyle/>
          <a:p>
            <a:pPr marL="0" marR="0" lvl="0" indent="0" algn="l" rtl="0">
              <a:lnSpc>
                <a:spcPct val="90000"/>
              </a:lnSpc>
              <a:spcBef>
                <a:spcPts val="400"/>
              </a:spcBef>
              <a:spcAft>
                <a:spcPts val="0"/>
              </a:spcAft>
              <a:buNone/>
            </a:pPr>
            <a:endParaRPr sz="1333" b="0" i="0" u="none" strike="noStrike" cap="none">
              <a:solidFill>
                <a:srgbClr val="000000"/>
              </a:solidFill>
              <a:latin typeface="Roboto"/>
              <a:ea typeface="Roboto"/>
              <a:cs typeface="Roboto"/>
              <a:sym typeface="Roboto"/>
            </a:endParaRPr>
          </a:p>
        </p:txBody>
      </p:sp>
      <p:sp>
        <p:nvSpPr>
          <p:cNvPr id="169" name="Google Shape;169;p74"/>
          <p:cNvSpPr/>
          <p:nvPr/>
        </p:nvSpPr>
        <p:spPr>
          <a:xfrm rot="-5400000">
            <a:off x="4118895" y="4329531"/>
            <a:ext cx="1503753" cy="908400"/>
          </a:xfrm>
          <a:prstGeom prst="flowChartOffpageConnector">
            <a:avLst/>
          </a:prstGeom>
          <a:solidFill>
            <a:srgbClr val="00206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70" name="Google Shape;170;p74"/>
          <p:cNvSpPr txBox="1"/>
          <p:nvPr/>
        </p:nvSpPr>
        <p:spPr>
          <a:xfrm>
            <a:off x="4326605" y="4300975"/>
            <a:ext cx="1029300" cy="1138476"/>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400"/>
              </a:spcBef>
              <a:spcAft>
                <a:spcPts val="0"/>
              </a:spcAft>
              <a:buNone/>
            </a:pPr>
            <a:r>
              <a:rPr lang="es-PE" sz="1333" b="1" i="0" u="none" strike="noStrike" cap="none" dirty="0">
                <a:solidFill>
                  <a:schemeClr val="lt1"/>
                </a:solidFill>
                <a:latin typeface="+mj-lt"/>
                <a:ea typeface="Fira Sans Extra Condensed"/>
                <a:cs typeface="Fira Sans Extra Condensed"/>
                <a:sym typeface="Fira Sans Extra Condensed"/>
              </a:rPr>
              <a:t>EspecialistaUGEL</a:t>
            </a:r>
          </a:p>
          <a:p>
            <a:pPr marL="0" marR="0" lvl="0" indent="0" algn="ctr" rtl="0">
              <a:lnSpc>
                <a:spcPct val="90000"/>
              </a:lnSpc>
              <a:spcBef>
                <a:spcPts val="400"/>
              </a:spcBef>
              <a:spcAft>
                <a:spcPts val="0"/>
              </a:spcAft>
              <a:buNone/>
            </a:pPr>
            <a:r>
              <a:rPr lang="es-PE" sz="1333" b="1" i="0" u="none" strike="noStrike" cap="none" dirty="0">
                <a:solidFill>
                  <a:schemeClr val="lt1"/>
                </a:solidFill>
                <a:latin typeface="+mj-lt"/>
                <a:ea typeface="Fira Sans Extra Condensed"/>
                <a:cs typeface="Fira Sans Extra Condensed"/>
                <a:sym typeface="Fira Sans Extra Condensed"/>
              </a:rPr>
              <a:t>&amp;</a:t>
            </a:r>
          </a:p>
          <a:p>
            <a:pPr marL="0" marR="0" lvl="0" indent="0" algn="ctr" rtl="0">
              <a:lnSpc>
                <a:spcPct val="90000"/>
              </a:lnSpc>
              <a:spcBef>
                <a:spcPts val="400"/>
              </a:spcBef>
              <a:spcAft>
                <a:spcPts val="0"/>
              </a:spcAft>
              <a:buNone/>
            </a:pPr>
            <a:r>
              <a:rPr lang="es-PE" sz="1333" b="1" i="0" u="none" strike="noStrike" cap="none" dirty="0">
                <a:solidFill>
                  <a:schemeClr val="lt1"/>
                </a:solidFill>
                <a:latin typeface="+mj-lt"/>
                <a:ea typeface="Fira Sans Extra Condensed"/>
                <a:cs typeface="Fira Sans Extra Condensed"/>
                <a:sym typeface="Fira Sans Extra Condensed"/>
              </a:rPr>
              <a:t>Apoyos</a:t>
            </a:r>
            <a:endParaRPr sz="1333" b="1" i="0" u="none" strike="noStrike" cap="none" dirty="0">
              <a:solidFill>
                <a:schemeClr val="lt1"/>
              </a:solidFill>
              <a:latin typeface="+mj-lt"/>
              <a:ea typeface="Fira Sans Extra Condensed"/>
              <a:cs typeface="Fira Sans Extra Condensed"/>
              <a:sym typeface="Fira Sans Extra Condensed"/>
            </a:endParaRPr>
          </a:p>
        </p:txBody>
      </p:sp>
      <p:sp>
        <p:nvSpPr>
          <p:cNvPr id="171" name="Google Shape;171;p74"/>
          <p:cNvSpPr txBox="1"/>
          <p:nvPr/>
        </p:nvSpPr>
        <p:spPr>
          <a:xfrm>
            <a:off x="5246758" y="4313847"/>
            <a:ext cx="2569500" cy="891537"/>
          </a:xfrm>
          <a:prstGeom prst="rect">
            <a:avLst/>
          </a:prstGeom>
          <a:noFill/>
          <a:ln>
            <a:noFill/>
          </a:ln>
        </p:spPr>
        <p:txBody>
          <a:bodyPr spcFirstLastPara="1" wrap="square" lIns="121900" tIns="60925" rIns="121900" bIns="60925" anchor="t" anchorCtr="0">
            <a:noAutofit/>
          </a:bodyPr>
          <a:lstStyle/>
          <a:p>
            <a:pPr marL="285750" indent="-285750" algn="just">
              <a:buFont typeface="Arial" panose="020B0604020202020204" pitchFamily="34" charset="0"/>
              <a:buChar char="•"/>
            </a:pPr>
            <a:r>
              <a:rPr lang="es-PE" sz="1200" b="1" dirty="0">
                <a:latin typeface="+mj-lt"/>
              </a:rPr>
              <a:t>Colaborar</a:t>
            </a:r>
            <a:r>
              <a:rPr lang="es-PE" sz="1200" dirty="0">
                <a:latin typeface="+mj-lt"/>
              </a:rPr>
              <a:t> en el aspecto técnico.</a:t>
            </a:r>
          </a:p>
          <a:p>
            <a:pPr marL="285750" indent="-285750" algn="just">
              <a:buFont typeface="Arial" panose="020B0604020202020204" pitchFamily="34" charset="0"/>
              <a:buChar char="•"/>
            </a:pPr>
            <a:endParaRPr lang="es-PE" sz="1200" dirty="0">
              <a:latin typeface="+mj-lt"/>
            </a:endParaRPr>
          </a:p>
          <a:p>
            <a:pPr marL="285750" indent="-285750" algn="just">
              <a:buFont typeface="Arial" panose="020B0604020202020204" pitchFamily="34" charset="0"/>
              <a:buChar char="•"/>
            </a:pPr>
            <a:r>
              <a:rPr lang="es-PE" sz="1200" b="1" dirty="0">
                <a:latin typeface="+mj-lt"/>
              </a:rPr>
              <a:t>Supervisar</a:t>
            </a:r>
            <a:r>
              <a:rPr lang="es-PE" sz="1200" dirty="0">
                <a:latin typeface="+mj-lt"/>
              </a:rPr>
              <a:t> el uso de recursos en la jurisdicción.</a:t>
            </a:r>
          </a:p>
        </p:txBody>
      </p:sp>
      <p:sp>
        <p:nvSpPr>
          <p:cNvPr id="172" name="Google Shape;172;p74"/>
          <p:cNvSpPr txBox="1"/>
          <p:nvPr/>
        </p:nvSpPr>
        <p:spPr>
          <a:xfrm>
            <a:off x="8031188" y="3990890"/>
            <a:ext cx="3425100" cy="1480909"/>
          </a:xfrm>
          <a:prstGeom prst="rect">
            <a:avLst/>
          </a:prstGeom>
          <a:solidFill>
            <a:srgbClr val="CCFFCC"/>
          </a:solidFill>
          <a:ln>
            <a:noFill/>
          </a:ln>
        </p:spPr>
        <p:txBody>
          <a:bodyPr spcFirstLastPara="1" wrap="square" lIns="142225" tIns="142225" rIns="189625" bIns="213325" anchor="t" anchorCtr="0">
            <a:noAutofit/>
          </a:bodyPr>
          <a:lstStyle/>
          <a:p>
            <a:pPr algn="just"/>
            <a:endParaRPr lang="es-PE" sz="1400" dirty="0">
              <a:solidFill>
                <a:schemeClr val="tx1"/>
              </a:solidFill>
            </a:endParaRPr>
          </a:p>
        </p:txBody>
      </p:sp>
      <p:sp>
        <p:nvSpPr>
          <p:cNvPr id="173" name="Google Shape;173;p74"/>
          <p:cNvSpPr txBox="1"/>
          <p:nvPr/>
        </p:nvSpPr>
        <p:spPr>
          <a:xfrm>
            <a:off x="8998900" y="5647288"/>
            <a:ext cx="2395571" cy="1005694"/>
          </a:xfrm>
          <a:prstGeom prst="rect">
            <a:avLst/>
          </a:prstGeom>
          <a:noFill/>
          <a:ln>
            <a:noFill/>
          </a:ln>
        </p:spPr>
        <p:txBody>
          <a:bodyPr spcFirstLastPara="1" wrap="square" lIns="121900" tIns="60925" rIns="121900" bIns="60925" anchor="t" anchorCtr="0">
            <a:noAutofit/>
          </a:bodyPr>
          <a:lstStyle/>
          <a:p>
            <a:pPr marL="171450" indent="-171450" algn="just">
              <a:buFont typeface="Arial" panose="020B0604020202020204" pitchFamily="34" charset="0"/>
              <a:buChar char="•"/>
            </a:pPr>
            <a:r>
              <a:rPr lang="es-PE" sz="1200" b="1" dirty="0">
                <a:latin typeface="+mj-lt"/>
              </a:rPr>
              <a:t>Monitorear</a:t>
            </a:r>
            <a:r>
              <a:rPr lang="es-PE" sz="1200" dirty="0">
                <a:latin typeface="+mj-lt"/>
              </a:rPr>
              <a:t> la ejecución: contratación y pagos.</a:t>
            </a:r>
          </a:p>
          <a:p>
            <a:pPr marL="171450" indent="-171450" algn="just">
              <a:buFont typeface="Arial" panose="020B0604020202020204" pitchFamily="34" charset="0"/>
              <a:buChar char="•"/>
            </a:pPr>
            <a:r>
              <a:rPr lang="es-PE" sz="1200" b="1" dirty="0">
                <a:latin typeface="+mj-lt"/>
              </a:rPr>
              <a:t>Supervisar</a:t>
            </a:r>
            <a:r>
              <a:rPr lang="es-PE" sz="1200" dirty="0">
                <a:latin typeface="+mj-lt"/>
              </a:rPr>
              <a:t> el uso de recursos del mantenimiento en la IE. </a:t>
            </a:r>
          </a:p>
        </p:txBody>
      </p:sp>
      <p:sp>
        <p:nvSpPr>
          <p:cNvPr id="174" name="Google Shape;174;p74"/>
          <p:cNvSpPr/>
          <p:nvPr/>
        </p:nvSpPr>
        <p:spPr>
          <a:xfrm rot="-5400000">
            <a:off x="7816710" y="4204598"/>
            <a:ext cx="1480909" cy="1053492"/>
          </a:xfrm>
          <a:prstGeom prst="flowChartOffpageConnector">
            <a:avLst/>
          </a:prstGeom>
          <a:solidFill>
            <a:srgbClr val="00CC9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75" name="Google Shape;175;p74"/>
          <p:cNvSpPr txBox="1"/>
          <p:nvPr/>
        </p:nvSpPr>
        <p:spPr>
          <a:xfrm>
            <a:off x="7802046" y="4127643"/>
            <a:ext cx="1388141" cy="1374375"/>
          </a:xfrm>
          <a:prstGeom prst="rect">
            <a:avLst/>
          </a:prstGeom>
          <a:noFill/>
          <a:ln>
            <a:noFill/>
          </a:ln>
        </p:spPr>
        <p:txBody>
          <a:bodyPr spcFirstLastPara="1" wrap="square" lIns="121900" tIns="121900" rIns="121900" bIns="121900" anchor="t" anchorCtr="0">
            <a:spAutoFit/>
          </a:bodyPr>
          <a:lstStyle/>
          <a:p>
            <a:pPr marL="0" marR="0" lvl="0" indent="0" algn="ctr" rtl="0">
              <a:lnSpc>
                <a:spcPct val="90000"/>
              </a:lnSpc>
              <a:spcBef>
                <a:spcPts val="400"/>
              </a:spcBef>
              <a:spcAft>
                <a:spcPts val="0"/>
              </a:spcAft>
              <a:buNone/>
            </a:pPr>
            <a:r>
              <a:rPr lang="es-PE" sz="1300" b="1" i="0" u="none" strike="noStrike" cap="none" dirty="0">
                <a:latin typeface="+mj-lt"/>
                <a:ea typeface="Fira Sans Extra Condensed"/>
                <a:cs typeface="Fira Sans Extra Condensed"/>
                <a:sym typeface="Fira Sans Extra Condensed"/>
              </a:rPr>
              <a:t>Responsable </a:t>
            </a:r>
          </a:p>
          <a:p>
            <a:pPr marL="0" marR="0" lvl="0" indent="0" algn="ctr" rtl="0">
              <a:lnSpc>
                <a:spcPct val="90000"/>
              </a:lnSpc>
              <a:spcBef>
                <a:spcPts val="400"/>
              </a:spcBef>
              <a:spcAft>
                <a:spcPts val="0"/>
              </a:spcAft>
              <a:buNone/>
            </a:pPr>
            <a:r>
              <a:rPr lang="es-PE" sz="1300" b="1" i="0" u="none" strike="noStrike" cap="none" dirty="0">
                <a:latin typeface="+mj-lt"/>
                <a:ea typeface="Fira Sans Extra Condensed"/>
                <a:cs typeface="Fira Sans Extra Condensed"/>
                <a:sym typeface="Fira Sans Extra Condensed"/>
              </a:rPr>
              <a:t>Mantenimiento</a:t>
            </a:r>
          </a:p>
          <a:p>
            <a:pPr marL="0" marR="0" lvl="0" indent="0" algn="ctr" rtl="0">
              <a:lnSpc>
                <a:spcPct val="90000"/>
              </a:lnSpc>
              <a:spcBef>
                <a:spcPts val="400"/>
              </a:spcBef>
              <a:spcAft>
                <a:spcPts val="0"/>
              </a:spcAft>
              <a:buNone/>
            </a:pPr>
            <a:r>
              <a:rPr lang="es-PE" sz="1300" b="1" dirty="0">
                <a:latin typeface="+mj-lt"/>
                <a:ea typeface="Arial"/>
                <a:cs typeface="Arial"/>
                <a:sym typeface="Fira Sans Extra Condensed"/>
              </a:rPr>
              <a:t>&amp;</a:t>
            </a:r>
          </a:p>
          <a:p>
            <a:pPr marL="0" marR="0" lvl="0" indent="0" algn="ctr" rtl="0">
              <a:lnSpc>
                <a:spcPct val="90000"/>
              </a:lnSpc>
              <a:spcBef>
                <a:spcPts val="400"/>
              </a:spcBef>
              <a:spcAft>
                <a:spcPts val="0"/>
              </a:spcAft>
              <a:buNone/>
            </a:pPr>
            <a:r>
              <a:rPr lang="es-PE" sz="1300" b="1" i="0" u="none" strike="noStrike" cap="none" dirty="0">
                <a:latin typeface="+mj-lt"/>
                <a:ea typeface="Arial"/>
                <a:cs typeface="Arial"/>
                <a:sym typeface="Fira Sans Extra Condensed"/>
              </a:rPr>
              <a:t>Comisión Responsable</a:t>
            </a:r>
            <a:endParaRPr sz="1300" b="0" i="0" u="none" strike="noStrike" cap="none" dirty="0">
              <a:latin typeface="+mj-lt"/>
              <a:ea typeface="Arial"/>
              <a:cs typeface="Arial"/>
              <a:sym typeface="Arial"/>
            </a:endParaRPr>
          </a:p>
        </p:txBody>
      </p:sp>
      <p:grpSp>
        <p:nvGrpSpPr>
          <p:cNvPr id="7" name="Grupo 6">
            <a:extLst>
              <a:ext uri="{FF2B5EF4-FFF2-40B4-BE49-F238E27FC236}">
                <a16:creationId xmlns:a16="http://schemas.microsoft.com/office/drawing/2014/main" id="{C12153B3-4C44-4BAA-B7ED-B3AFEA8D2646}"/>
              </a:ext>
            </a:extLst>
          </p:cNvPr>
          <p:cNvGrpSpPr/>
          <p:nvPr/>
        </p:nvGrpSpPr>
        <p:grpSpPr>
          <a:xfrm>
            <a:off x="9231123" y="2181858"/>
            <a:ext cx="1247003" cy="1276222"/>
            <a:chOff x="9231123" y="1844226"/>
            <a:chExt cx="1247003" cy="1276222"/>
          </a:xfrm>
        </p:grpSpPr>
        <p:sp>
          <p:nvSpPr>
            <p:cNvPr id="181" name="Google Shape;181;p74"/>
            <p:cNvSpPr/>
            <p:nvPr/>
          </p:nvSpPr>
          <p:spPr>
            <a:xfrm>
              <a:off x="9231123" y="1844226"/>
              <a:ext cx="1247003" cy="1276222"/>
            </a:xfrm>
            <a:prstGeom prst="ellipse">
              <a:avLst/>
            </a:prstGeom>
            <a:solidFill>
              <a:srgbClr val="CCFFC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182" name="Google Shape;182;p74" descr="A picture containing text, sign, vector graphics&#10;&#10;Description automatically generated"/>
            <p:cNvPicPr preferRelativeResize="0"/>
            <p:nvPr/>
          </p:nvPicPr>
          <p:blipFill rotWithShape="1">
            <a:blip r:embed="rId3">
              <a:alphaModFix/>
            </a:blip>
            <a:srcRect/>
            <a:stretch/>
          </p:blipFill>
          <p:spPr>
            <a:xfrm>
              <a:off x="9446526" y="1992740"/>
              <a:ext cx="780940" cy="763153"/>
            </a:xfrm>
            <a:prstGeom prst="rect">
              <a:avLst/>
            </a:prstGeom>
            <a:noFill/>
            <a:ln>
              <a:noFill/>
            </a:ln>
          </p:spPr>
        </p:pic>
      </p:grpSp>
      <p:grpSp>
        <p:nvGrpSpPr>
          <p:cNvPr id="6" name="Grupo 5">
            <a:extLst>
              <a:ext uri="{FF2B5EF4-FFF2-40B4-BE49-F238E27FC236}">
                <a16:creationId xmlns:a16="http://schemas.microsoft.com/office/drawing/2014/main" id="{5D8AE301-2450-4B8A-9CBC-FA9CA410D156}"/>
              </a:ext>
            </a:extLst>
          </p:cNvPr>
          <p:cNvGrpSpPr/>
          <p:nvPr/>
        </p:nvGrpSpPr>
        <p:grpSpPr>
          <a:xfrm>
            <a:off x="5426724" y="2172624"/>
            <a:ext cx="1338552" cy="1276222"/>
            <a:chOff x="5684836" y="1863094"/>
            <a:chExt cx="1338552" cy="1276222"/>
          </a:xfrm>
        </p:grpSpPr>
        <p:sp>
          <p:nvSpPr>
            <p:cNvPr id="180" name="Google Shape;180;p74"/>
            <p:cNvSpPr/>
            <p:nvPr/>
          </p:nvSpPr>
          <p:spPr>
            <a:xfrm>
              <a:off x="5684836" y="1863094"/>
              <a:ext cx="1338552" cy="1276222"/>
            </a:xfrm>
            <a:prstGeom prst="ellipse">
              <a:avLst/>
            </a:prstGeom>
            <a:solidFill>
              <a:schemeClr val="accent5">
                <a:lumMod val="20000"/>
                <a:lumOff val="80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183" name="Google Shape;183;p74"/>
            <p:cNvPicPr preferRelativeResize="0"/>
            <p:nvPr/>
          </p:nvPicPr>
          <p:blipFill rotWithShape="1">
            <a:blip r:embed="rId4">
              <a:alphaModFix/>
            </a:blip>
            <a:srcRect/>
            <a:stretch/>
          </p:blipFill>
          <p:spPr>
            <a:xfrm>
              <a:off x="5963645" y="2065561"/>
              <a:ext cx="780933" cy="780933"/>
            </a:xfrm>
            <a:prstGeom prst="rect">
              <a:avLst/>
            </a:prstGeom>
            <a:noFill/>
            <a:ln>
              <a:noFill/>
            </a:ln>
          </p:spPr>
        </p:pic>
      </p:grpSp>
      <p:sp>
        <p:nvSpPr>
          <p:cNvPr id="35" name="Google Shape;174;p74">
            <a:extLst>
              <a:ext uri="{FF2B5EF4-FFF2-40B4-BE49-F238E27FC236}">
                <a16:creationId xmlns:a16="http://schemas.microsoft.com/office/drawing/2014/main" id="{A1784862-2739-4C8C-930C-0E5593BCB24F}"/>
              </a:ext>
            </a:extLst>
          </p:cNvPr>
          <p:cNvSpPr/>
          <p:nvPr/>
        </p:nvSpPr>
        <p:spPr>
          <a:xfrm rot="-5400000">
            <a:off x="7993776" y="5552513"/>
            <a:ext cx="1117226" cy="1053492"/>
          </a:xfrm>
          <a:prstGeom prst="flowChartOffpageConnector">
            <a:avLst/>
          </a:prstGeom>
          <a:solidFill>
            <a:srgbClr val="00CC9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Arial"/>
              <a:ea typeface="Arial"/>
              <a:cs typeface="Arial"/>
              <a:sym typeface="Arial"/>
            </a:endParaRPr>
          </a:p>
        </p:txBody>
      </p:sp>
      <p:sp>
        <p:nvSpPr>
          <p:cNvPr id="2" name="CuadroTexto 1">
            <a:extLst>
              <a:ext uri="{FF2B5EF4-FFF2-40B4-BE49-F238E27FC236}">
                <a16:creationId xmlns:a16="http://schemas.microsoft.com/office/drawing/2014/main" id="{CBD8ABE4-2F9F-418B-9451-C8E816C90638}"/>
              </a:ext>
            </a:extLst>
          </p:cNvPr>
          <p:cNvSpPr txBox="1"/>
          <p:nvPr/>
        </p:nvSpPr>
        <p:spPr>
          <a:xfrm>
            <a:off x="9063508" y="4097228"/>
            <a:ext cx="2371608" cy="1569660"/>
          </a:xfrm>
          <a:prstGeom prst="rect">
            <a:avLst/>
          </a:prstGeom>
          <a:noFill/>
        </p:spPr>
        <p:txBody>
          <a:bodyPr wrap="square" rtlCol="0">
            <a:spAutoFit/>
          </a:bodyPr>
          <a:lstStyle/>
          <a:p>
            <a:pPr marL="285750" indent="-285750" algn="just">
              <a:buFont typeface="Arial" panose="020B0604020202020204" pitchFamily="34" charset="0"/>
              <a:buChar char="•"/>
            </a:pPr>
            <a:r>
              <a:rPr lang="es-PE" sz="1200" b="1" dirty="0"/>
              <a:t>Elaborar la Ficha de Acciones de mantenimiento(FAM)</a:t>
            </a:r>
            <a:endParaRPr lang="es-PE" sz="1200" dirty="0"/>
          </a:p>
          <a:p>
            <a:pPr marL="285750" indent="-285750" algn="just">
              <a:buFont typeface="Arial" panose="020B0604020202020204" pitchFamily="34" charset="0"/>
              <a:buChar char="•"/>
            </a:pPr>
            <a:r>
              <a:rPr lang="es-PE" sz="1200" b="1" dirty="0"/>
              <a:t>Registrar</a:t>
            </a:r>
            <a:r>
              <a:rPr lang="es-PE" sz="1200" dirty="0"/>
              <a:t> </a:t>
            </a:r>
            <a:r>
              <a:rPr lang="es-PE" sz="1200" b="1" dirty="0"/>
              <a:t>Panel de Culminación de Acciones</a:t>
            </a:r>
            <a:r>
              <a:rPr lang="es-PE" sz="1200" dirty="0"/>
              <a:t>.</a:t>
            </a:r>
          </a:p>
          <a:p>
            <a:pPr marL="285750" indent="-285750" algn="just">
              <a:buFont typeface="Arial" panose="020B0604020202020204" pitchFamily="34" charset="0"/>
              <a:buChar char="•"/>
            </a:pPr>
            <a:r>
              <a:rPr lang="es-PE" sz="1200" dirty="0">
                <a:latin typeface="+mj-lt"/>
              </a:rPr>
              <a:t>Con la Comisión Responsable ejecutar el mantenimiento: contratación y pagos.</a:t>
            </a:r>
          </a:p>
          <a:p>
            <a:pPr marL="285750" indent="-285750" algn="just">
              <a:buFont typeface="Arial" panose="020B0604020202020204" pitchFamily="34" charset="0"/>
              <a:buChar char="•"/>
            </a:pPr>
            <a:endParaRPr lang="es-PE" sz="1200" dirty="0">
              <a:solidFill>
                <a:schemeClr val="tx1"/>
              </a:solidFill>
            </a:endParaRPr>
          </a:p>
        </p:txBody>
      </p:sp>
      <p:sp>
        <p:nvSpPr>
          <p:cNvPr id="3" name="CuadroTexto 2">
            <a:extLst>
              <a:ext uri="{FF2B5EF4-FFF2-40B4-BE49-F238E27FC236}">
                <a16:creationId xmlns:a16="http://schemas.microsoft.com/office/drawing/2014/main" id="{8E50A0D3-BA5F-425F-9793-99197B0361D0}"/>
              </a:ext>
            </a:extLst>
          </p:cNvPr>
          <p:cNvSpPr txBox="1"/>
          <p:nvPr/>
        </p:nvSpPr>
        <p:spPr>
          <a:xfrm>
            <a:off x="8184588" y="5907022"/>
            <a:ext cx="894547" cy="307777"/>
          </a:xfrm>
          <a:prstGeom prst="rect">
            <a:avLst/>
          </a:prstGeom>
          <a:noFill/>
        </p:spPr>
        <p:txBody>
          <a:bodyPr wrap="square" rtlCol="0">
            <a:spAutoFit/>
          </a:bodyPr>
          <a:lstStyle/>
          <a:p>
            <a:r>
              <a:rPr lang="es-PE" sz="1400" b="1" dirty="0"/>
              <a:t>CONEI</a:t>
            </a:r>
          </a:p>
        </p:txBody>
      </p:sp>
      <p:sp>
        <p:nvSpPr>
          <p:cNvPr id="40" name="Google Shape;270;g1d87f9941a1_2_201">
            <a:extLst>
              <a:ext uri="{FF2B5EF4-FFF2-40B4-BE49-F238E27FC236}">
                <a16:creationId xmlns:a16="http://schemas.microsoft.com/office/drawing/2014/main" id="{F1290385-0D04-424D-A2D0-39DD02433CFC}"/>
              </a:ext>
            </a:extLst>
          </p:cNvPr>
          <p:cNvSpPr txBox="1"/>
          <p:nvPr/>
        </p:nvSpPr>
        <p:spPr>
          <a:xfrm>
            <a:off x="821244" y="453573"/>
            <a:ext cx="6834300" cy="386400"/>
          </a:xfrm>
          <a:prstGeom prst="rect">
            <a:avLst/>
          </a:prstGeom>
          <a:noFill/>
          <a:ln>
            <a:noFill/>
          </a:ln>
        </p:spPr>
        <p:txBody>
          <a:bodyPr spcFirstLastPara="1" wrap="square" lIns="121900" tIns="60950" rIns="121900" bIns="60950" anchor="b" anchorCtr="0">
            <a:noAutofit/>
          </a:bodyPr>
          <a:lstStyle/>
          <a:p>
            <a:pPr marL="0" marR="0" lvl="0" indent="0" algn="l" rtl="0">
              <a:lnSpc>
                <a:spcPct val="90000"/>
              </a:lnSpc>
              <a:spcBef>
                <a:spcPts val="0"/>
              </a:spcBef>
              <a:spcAft>
                <a:spcPts val="0"/>
              </a:spcAft>
              <a:buNone/>
            </a:pPr>
            <a:r>
              <a:rPr lang="es-PE" sz="3000" b="1" dirty="0">
                <a:solidFill>
                  <a:srgbClr val="295FA3"/>
                </a:solidFill>
                <a:latin typeface="Calibri"/>
                <a:ea typeface="Calibri"/>
                <a:cs typeface="Calibri"/>
                <a:sym typeface="Calibri"/>
              </a:rPr>
              <a:t>Ejecución de acciones</a:t>
            </a:r>
            <a:endParaRPr sz="3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3400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52"/>
            <a:ext cx="12185146" cy="6861858"/>
          </a:xfrm>
          <a:prstGeom prst="rect">
            <a:avLst/>
          </a:prstGeom>
        </p:spPr>
      </p:pic>
      <p:sp>
        <p:nvSpPr>
          <p:cNvPr id="3" name="CuadroTexto 2"/>
          <p:cNvSpPr txBox="1"/>
          <p:nvPr/>
        </p:nvSpPr>
        <p:spPr>
          <a:xfrm>
            <a:off x="396252" y="3077149"/>
            <a:ext cx="10119347" cy="995209"/>
          </a:xfrm>
          <a:prstGeom prst="rect">
            <a:avLst/>
          </a:prstGeom>
          <a:noFill/>
        </p:spPr>
        <p:txBody>
          <a:bodyPr wrap="square" rtlCol="0">
            <a:spAutoFit/>
          </a:bodyPr>
          <a:lstStyle/>
          <a:p>
            <a:r>
              <a:rPr lang="es-ES" sz="3200" b="1" dirty="0">
                <a:solidFill>
                  <a:srgbClr val="295FA3"/>
                </a:solidFill>
                <a:latin typeface="Calibri" panose="020F0502020204030204" pitchFamily="34" charset="0"/>
                <a:cs typeface="Calibri" panose="020F0502020204030204" pitchFamily="34" charset="0"/>
              </a:rPr>
              <a:t>BLOQUE II</a:t>
            </a:r>
          </a:p>
          <a:p>
            <a:r>
              <a:rPr lang="es-ES" sz="2667" b="1" dirty="0">
                <a:solidFill>
                  <a:srgbClr val="E94647"/>
                </a:solidFill>
                <a:latin typeface="Calibri" panose="020F0502020204030204" pitchFamily="34" charset="0"/>
                <a:cs typeface="Calibri" panose="020F0502020204030204" pitchFamily="34" charset="0"/>
                <a:sym typeface="Fira Sans Extra Condensed Medium"/>
              </a:rPr>
              <a:t>Marco Normativo</a:t>
            </a:r>
          </a:p>
        </p:txBody>
      </p:sp>
      <p:pic>
        <p:nvPicPr>
          <p:cNvPr id="5" name="Imagen 4">
            <a:extLst>
              <a:ext uri="{FF2B5EF4-FFF2-40B4-BE49-F238E27FC236}">
                <a16:creationId xmlns:a16="http://schemas.microsoft.com/office/drawing/2014/main" id="{7F121FA6-67DA-A645-AFDB-6400748F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822" y="5956204"/>
            <a:ext cx="2664627" cy="580444"/>
          </a:xfrm>
          <a:prstGeom prst="rect">
            <a:avLst/>
          </a:prstGeom>
        </p:spPr>
      </p:pic>
      <p:pic>
        <p:nvPicPr>
          <p:cNvPr id="6" name="Gráfico 5">
            <a:extLst>
              <a:ext uri="{FF2B5EF4-FFF2-40B4-BE49-F238E27FC236}">
                <a16:creationId xmlns:a16="http://schemas.microsoft.com/office/drawing/2014/main" id="{2C0BF1D1-CDF7-044F-B975-625D4B07F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430" y="5997226"/>
            <a:ext cx="1738007" cy="498399"/>
          </a:xfrm>
          <a:prstGeom prst="rect">
            <a:avLst/>
          </a:prstGeom>
        </p:spPr>
      </p:pic>
    </p:spTree>
    <p:extLst>
      <p:ext uri="{BB962C8B-B14F-4D97-AF65-F5344CB8AC3E}">
        <p14:creationId xmlns:p14="http://schemas.microsoft.com/office/powerpoint/2010/main" val="184428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a:extLst>
              <a:ext uri="{FF2B5EF4-FFF2-40B4-BE49-F238E27FC236}">
                <a16:creationId xmlns:a16="http://schemas.microsoft.com/office/drawing/2014/main" id="{6A00EDBE-53F8-A04B-842C-D99CA8839618}"/>
              </a:ext>
            </a:extLst>
          </p:cNvPr>
          <p:cNvSpPr/>
          <p:nvPr/>
        </p:nvSpPr>
        <p:spPr>
          <a:xfrm>
            <a:off x="4519443" y="2024743"/>
            <a:ext cx="6546627" cy="274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2" name="Imagen 11">
            <a:extLst>
              <a:ext uri="{FF2B5EF4-FFF2-40B4-BE49-F238E27FC236}">
                <a16:creationId xmlns:a16="http://schemas.microsoft.com/office/drawing/2014/main" id="{7E484A63-BCB7-9D4C-9F1D-1477BAAE98D0}"/>
              </a:ext>
            </a:extLst>
          </p:cNvPr>
          <p:cNvPicPr>
            <a:picLocks noChangeAspect="1"/>
          </p:cNvPicPr>
          <p:nvPr/>
        </p:nvPicPr>
        <p:blipFill rotWithShape="1">
          <a:blip r:embed="rId2">
            <a:extLst>
              <a:ext uri="{28A0092B-C50C-407E-A947-70E740481C1C}">
                <a14:useLocalDpi xmlns:a14="http://schemas.microsoft.com/office/drawing/2010/main" val="0"/>
              </a:ext>
            </a:extLst>
          </a:blip>
          <a:srcRect b="19048"/>
          <a:stretch/>
        </p:blipFill>
        <p:spPr>
          <a:xfrm>
            <a:off x="536127" y="947057"/>
            <a:ext cx="3838297" cy="5551714"/>
          </a:xfrm>
          <a:prstGeom prst="rect">
            <a:avLst/>
          </a:prstGeom>
        </p:spPr>
      </p:pic>
      <p:sp>
        <p:nvSpPr>
          <p:cNvPr id="13" name="Triángulo 12">
            <a:extLst>
              <a:ext uri="{FF2B5EF4-FFF2-40B4-BE49-F238E27FC236}">
                <a16:creationId xmlns:a16="http://schemas.microsoft.com/office/drawing/2014/main" id="{0BA7CC76-5438-BD4E-8CD4-D2FDA061BB86}"/>
              </a:ext>
            </a:extLst>
          </p:cNvPr>
          <p:cNvSpPr/>
          <p:nvPr/>
        </p:nvSpPr>
        <p:spPr>
          <a:xfrm rot="16200000">
            <a:off x="4025667" y="2662749"/>
            <a:ext cx="530352" cy="4572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2" name="object 2"/>
          <p:cNvGrpSpPr/>
          <p:nvPr/>
        </p:nvGrpSpPr>
        <p:grpSpPr>
          <a:xfrm>
            <a:off x="10648950" y="0"/>
            <a:ext cx="1323975" cy="628650"/>
            <a:chOff x="10648950" y="0"/>
            <a:chExt cx="1323975" cy="628650"/>
          </a:xfrm>
        </p:grpSpPr>
        <p:sp>
          <p:nvSpPr>
            <p:cNvPr id="3" name="object 3"/>
            <p:cNvSpPr/>
            <p:nvPr/>
          </p:nvSpPr>
          <p:spPr>
            <a:xfrm>
              <a:off x="10648950" y="133350"/>
              <a:ext cx="1323975" cy="495300"/>
            </a:xfrm>
            <a:custGeom>
              <a:avLst/>
              <a:gdLst/>
              <a:ahLst/>
              <a:cxnLst/>
              <a:rect l="l" t="t" r="r" b="b"/>
              <a:pathLst>
                <a:path w="1323975" h="495300">
                  <a:moveTo>
                    <a:pt x="1323975" y="0"/>
                  </a:moveTo>
                  <a:lnTo>
                    <a:pt x="0" y="0"/>
                  </a:lnTo>
                  <a:lnTo>
                    <a:pt x="0" y="495300"/>
                  </a:lnTo>
                  <a:lnTo>
                    <a:pt x="1323975" y="495300"/>
                  </a:lnTo>
                  <a:lnTo>
                    <a:pt x="1323975" y="0"/>
                  </a:lnTo>
                  <a:close/>
                </a:path>
              </a:pathLst>
            </a:custGeom>
            <a:solidFill>
              <a:srgbClr val="E7E6E6"/>
            </a:solidFill>
          </p:spPr>
          <p:txBody>
            <a:bodyPr wrap="square" lIns="0" tIns="0" rIns="0" bIns="0" rtlCol="0"/>
            <a:lstStyle/>
            <a:p>
              <a:endParaRPr/>
            </a:p>
          </p:txBody>
        </p:sp>
        <p:pic>
          <p:nvPicPr>
            <p:cNvPr id="4" name="object 4"/>
            <p:cNvPicPr/>
            <p:nvPr/>
          </p:nvPicPr>
          <p:blipFill>
            <a:blip r:embed="rId3" cstate="print"/>
            <a:stretch>
              <a:fillRect/>
            </a:stretch>
          </p:blipFill>
          <p:spPr>
            <a:xfrm>
              <a:off x="10648950" y="0"/>
              <a:ext cx="1057275" cy="628650"/>
            </a:xfrm>
            <a:prstGeom prst="rect">
              <a:avLst/>
            </a:prstGeom>
          </p:spPr>
        </p:pic>
      </p:grpSp>
      <p:sp>
        <p:nvSpPr>
          <p:cNvPr id="6" name="object 6"/>
          <p:cNvSpPr txBox="1">
            <a:spLocks noGrp="1"/>
          </p:cNvSpPr>
          <p:nvPr>
            <p:ph type="body" idx="1"/>
          </p:nvPr>
        </p:nvSpPr>
        <p:spPr>
          <a:xfrm>
            <a:off x="4827912" y="2197801"/>
            <a:ext cx="6089469" cy="2328073"/>
          </a:xfrm>
          <a:prstGeom prst="rect">
            <a:avLst/>
          </a:prstGeom>
        </p:spPr>
        <p:txBody>
          <a:bodyPr vert="horz" wrap="square" lIns="0" tIns="15875" rIns="0" bIns="0" rtlCol="0">
            <a:spAutoFit/>
          </a:bodyPr>
          <a:lstStyle/>
          <a:p>
            <a:pPr marL="208280" indent="0" algn="ctr">
              <a:lnSpc>
                <a:spcPct val="100000"/>
              </a:lnSpc>
              <a:spcBef>
                <a:spcPts val="125"/>
              </a:spcBef>
              <a:buNone/>
            </a:pPr>
            <a:r>
              <a:rPr b="1" spc="-100" dirty="0">
                <a:solidFill>
                  <a:srgbClr val="295FA3"/>
                </a:solidFill>
                <a:latin typeface="Calibri" panose="020F0502020204030204" pitchFamily="34" charset="0"/>
                <a:cs typeface="Calibri" panose="020F0502020204030204" pitchFamily="34" charset="0"/>
              </a:rPr>
              <a:t>¿Qué es el mantenimiento ?</a:t>
            </a:r>
          </a:p>
          <a:p>
            <a:pPr marL="0" marR="5080" indent="0" algn="just">
              <a:lnSpc>
                <a:spcPct val="103000"/>
              </a:lnSpc>
              <a:spcBef>
                <a:spcPts val="1415"/>
              </a:spcBef>
              <a:buNone/>
            </a:pPr>
            <a:r>
              <a:rPr sz="1800" b="0" dirty="0">
                <a:cs typeface="Calibri"/>
              </a:rPr>
              <a:t>El</a:t>
            </a:r>
            <a:r>
              <a:rPr sz="1800" b="0" spc="105" dirty="0">
                <a:cs typeface="Calibri"/>
              </a:rPr>
              <a:t>  </a:t>
            </a:r>
            <a:r>
              <a:rPr sz="1800" b="0" dirty="0">
                <a:cs typeface="Calibri"/>
              </a:rPr>
              <a:t>mantenimiento</a:t>
            </a:r>
            <a:r>
              <a:rPr sz="1800" b="0" spc="110" dirty="0">
                <a:cs typeface="Calibri"/>
              </a:rPr>
              <a:t>  </a:t>
            </a:r>
            <a:r>
              <a:rPr sz="1800" b="0" dirty="0">
                <a:cs typeface="Calibri"/>
              </a:rPr>
              <a:t>es</a:t>
            </a:r>
            <a:r>
              <a:rPr sz="1800" b="0" spc="95" dirty="0">
                <a:cs typeface="Calibri"/>
              </a:rPr>
              <a:t>  </a:t>
            </a:r>
            <a:r>
              <a:rPr sz="1800" b="0" dirty="0">
                <a:cs typeface="Calibri"/>
              </a:rPr>
              <a:t>el</a:t>
            </a:r>
            <a:r>
              <a:rPr sz="1800" b="0" spc="145" dirty="0">
                <a:cs typeface="Calibri"/>
              </a:rPr>
              <a:t>  </a:t>
            </a:r>
            <a:r>
              <a:rPr sz="1800" dirty="0"/>
              <a:t>proceso</a:t>
            </a:r>
            <a:r>
              <a:rPr sz="1800" spc="95" dirty="0"/>
              <a:t>  </a:t>
            </a:r>
            <a:r>
              <a:rPr sz="1800" b="0" dirty="0">
                <a:cs typeface="Calibri"/>
              </a:rPr>
              <a:t>que</a:t>
            </a:r>
            <a:r>
              <a:rPr sz="1800" b="0" spc="85" dirty="0">
                <a:cs typeface="Calibri"/>
              </a:rPr>
              <a:t>  </a:t>
            </a:r>
            <a:r>
              <a:rPr sz="1800" b="0" dirty="0">
                <a:cs typeface="Calibri"/>
              </a:rPr>
              <a:t>comprende</a:t>
            </a:r>
            <a:r>
              <a:rPr sz="1800" b="0" spc="125" dirty="0">
                <a:cs typeface="Calibri"/>
              </a:rPr>
              <a:t>  </a:t>
            </a:r>
            <a:r>
              <a:rPr sz="1800" b="0" dirty="0">
                <a:cs typeface="Calibri"/>
              </a:rPr>
              <a:t>todas</a:t>
            </a:r>
            <a:r>
              <a:rPr sz="1800" b="0" spc="95" dirty="0">
                <a:cs typeface="Calibri"/>
              </a:rPr>
              <a:t>  </a:t>
            </a:r>
            <a:r>
              <a:rPr sz="1800" b="0" dirty="0">
                <a:cs typeface="Calibri"/>
              </a:rPr>
              <a:t>las</a:t>
            </a:r>
            <a:r>
              <a:rPr sz="1800" b="0" spc="90" dirty="0">
                <a:cs typeface="Calibri"/>
              </a:rPr>
              <a:t>  </a:t>
            </a:r>
            <a:r>
              <a:rPr sz="1800" dirty="0"/>
              <a:t>acciones</a:t>
            </a:r>
            <a:r>
              <a:rPr sz="1800" spc="85" dirty="0"/>
              <a:t>  </a:t>
            </a:r>
            <a:r>
              <a:rPr sz="1800" b="0" dirty="0">
                <a:cs typeface="Calibri"/>
              </a:rPr>
              <a:t>que</a:t>
            </a:r>
            <a:r>
              <a:rPr sz="1800" b="0" spc="80" dirty="0">
                <a:cs typeface="Calibri"/>
              </a:rPr>
              <a:t>  </a:t>
            </a:r>
            <a:r>
              <a:rPr sz="1800" b="0" spc="35" dirty="0">
                <a:cs typeface="Calibri"/>
              </a:rPr>
              <a:t>se </a:t>
            </a:r>
            <a:r>
              <a:rPr sz="1800" dirty="0"/>
              <a:t>ejecutan</a:t>
            </a:r>
            <a:r>
              <a:rPr sz="1800" spc="355" dirty="0"/>
              <a:t> </a:t>
            </a:r>
            <a:r>
              <a:rPr sz="1800" b="0" dirty="0">
                <a:cs typeface="Calibri"/>
              </a:rPr>
              <a:t>de</a:t>
            </a:r>
            <a:r>
              <a:rPr sz="1800" b="0" spc="350" dirty="0">
                <a:cs typeface="Calibri"/>
              </a:rPr>
              <a:t> </a:t>
            </a:r>
            <a:r>
              <a:rPr sz="1800" dirty="0"/>
              <a:t>forma</a:t>
            </a:r>
            <a:r>
              <a:rPr sz="1800" spc="445" dirty="0"/>
              <a:t> </a:t>
            </a:r>
            <a:r>
              <a:rPr sz="1800" dirty="0"/>
              <a:t>periódica</a:t>
            </a:r>
            <a:r>
              <a:rPr sz="1800" spc="370" dirty="0"/>
              <a:t> </a:t>
            </a:r>
            <a:r>
              <a:rPr sz="1800" b="0" dirty="0">
                <a:cs typeface="Calibri"/>
              </a:rPr>
              <a:t>para</a:t>
            </a:r>
            <a:r>
              <a:rPr sz="1800" b="0" spc="390" dirty="0">
                <a:cs typeface="Calibri"/>
              </a:rPr>
              <a:t> </a:t>
            </a:r>
            <a:r>
              <a:rPr sz="1800" dirty="0"/>
              <a:t>prevenir</a:t>
            </a:r>
            <a:r>
              <a:rPr sz="1800" b="0" dirty="0">
                <a:cs typeface="Calibri"/>
              </a:rPr>
              <a:t>,</a:t>
            </a:r>
            <a:r>
              <a:rPr sz="1800" b="0" spc="370" dirty="0">
                <a:cs typeface="Calibri"/>
              </a:rPr>
              <a:t> </a:t>
            </a:r>
            <a:r>
              <a:rPr sz="1800" dirty="0"/>
              <a:t>evitar</a:t>
            </a:r>
            <a:r>
              <a:rPr sz="1800" spc="360" dirty="0"/>
              <a:t> </a:t>
            </a:r>
            <a:r>
              <a:rPr sz="1800" dirty="0"/>
              <a:t>o</a:t>
            </a:r>
            <a:r>
              <a:rPr sz="1800" spc="365" dirty="0"/>
              <a:t> </a:t>
            </a:r>
            <a:r>
              <a:rPr sz="1800" dirty="0"/>
              <a:t>neutralizar</a:t>
            </a:r>
            <a:r>
              <a:rPr sz="1800" spc="365" dirty="0"/>
              <a:t> </a:t>
            </a:r>
            <a:r>
              <a:rPr sz="1800" dirty="0"/>
              <a:t>daños</a:t>
            </a:r>
            <a:r>
              <a:rPr sz="1800" spc="355" dirty="0"/>
              <a:t> </a:t>
            </a:r>
            <a:r>
              <a:rPr sz="1800" dirty="0"/>
              <a:t>y/o</a:t>
            </a:r>
            <a:r>
              <a:rPr sz="1800" spc="360" dirty="0"/>
              <a:t> </a:t>
            </a:r>
            <a:r>
              <a:rPr sz="1800" spc="-25" dirty="0"/>
              <a:t>el </a:t>
            </a:r>
            <a:r>
              <a:rPr sz="1800" dirty="0"/>
              <a:t>deterioro</a:t>
            </a:r>
            <a:r>
              <a:rPr sz="1800" spc="170" dirty="0"/>
              <a:t> </a:t>
            </a:r>
            <a:r>
              <a:rPr sz="1800" b="0" dirty="0">
                <a:cs typeface="Calibri"/>
              </a:rPr>
              <a:t>de</a:t>
            </a:r>
            <a:r>
              <a:rPr sz="1800" b="0" spc="170" dirty="0">
                <a:cs typeface="Calibri"/>
              </a:rPr>
              <a:t> </a:t>
            </a:r>
            <a:r>
              <a:rPr sz="1800" b="0" dirty="0">
                <a:cs typeface="Calibri"/>
              </a:rPr>
              <a:t>las</a:t>
            </a:r>
            <a:r>
              <a:rPr sz="1800" b="0" spc="195" dirty="0">
                <a:cs typeface="Calibri"/>
              </a:rPr>
              <a:t> </a:t>
            </a:r>
            <a:r>
              <a:rPr sz="1800" b="0" dirty="0">
                <a:cs typeface="Calibri"/>
              </a:rPr>
              <a:t>condiciones</a:t>
            </a:r>
            <a:r>
              <a:rPr sz="1800" b="0" spc="200" dirty="0">
                <a:cs typeface="Calibri"/>
              </a:rPr>
              <a:t> </a:t>
            </a:r>
            <a:r>
              <a:rPr sz="1800" b="0" dirty="0">
                <a:cs typeface="Calibri"/>
              </a:rPr>
              <a:t>físicas</a:t>
            </a:r>
            <a:r>
              <a:rPr sz="1800" b="0" spc="190" dirty="0">
                <a:cs typeface="Calibri"/>
              </a:rPr>
              <a:t> </a:t>
            </a:r>
            <a:r>
              <a:rPr sz="1800" b="0" dirty="0">
                <a:cs typeface="Calibri"/>
              </a:rPr>
              <a:t>originadas</a:t>
            </a:r>
            <a:r>
              <a:rPr sz="1800" b="0" spc="204" dirty="0">
                <a:cs typeface="Calibri"/>
              </a:rPr>
              <a:t> </a:t>
            </a:r>
            <a:r>
              <a:rPr sz="1800" b="0" dirty="0">
                <a:cs typeface="Calibri"/>
              </a:rPr>
              <a:t>por</a:t>
            </a:r>
            <a:r>
              <a:rPr sz="1800" b="0" spc="185" dirty="0">
                <a:cs typeface="Calibri"/>
              </a:rPr>
              <a:t> </a:t>
            </a:r>
            <a:r>
              <a:rPr sz="1800" b="0" dirty="0">
                <a:cs typeface="Calibri"/>
              </a:rPr>
              <a:t>el</a:t>
            </a:r>
            <a:r>
              <a:rPr sz="1800" b="0" spc="220" dirty="0">
                <a:cs typeface="Calibri"/>
              </a:rPr>
              <a:t> </a:t>
            </a:r>
            <a:r>
              <a:rPr sz="1800" b="0" dirty="0">
                <a:cs typeface="Calibri"/>
              </a:rPr>
              <a:t>mal</a:t>
            </a:r>
            <a:r>
              <a:rPr sz="1800" b="0" spc="225" dirty="0">
                <a:cs typeface="Calibri"/>
              </a:rPr>
              <a:t> </a:t>
            </a:r>
            <a:r>
              <a:rPr sz="1800" b="0" dirty="0">
                <a:cs typeface="Calibri"/>
              </a:rPr>
              <a:t>uso</a:t>
            </a:r>
            <a:r>
              <a:rPr sz="1800" b="0" spc="204" dirty="0">
                <a:cs typeface="Calibri"/>
              </a:rPr>
              <a:t> </a:t>
            </a:r>
            <a:r>
              <a:rPr sz="1800" b="0" dirty="0">
                <a:cs typeface="Calibri"/>
              </a:rPr>
              <a:t>o</a:t>
            </a:r>
            <a:r>
              <a:rPr sz="1800" b="0" spc="200" dirty="0">
                <a:cs typeface="Calibri"/>
              </a:rPr>
              <a:t> </a:t>
            </a:r>
            <a:r>
              <a:rPr sz="1800" b="0" dirty="0">
                <a:cs typeface="Calibri"/>
              </a:rPr>
              <a:t>desgaste</a:t>
            </a:r>
            <a:r>
              <a:rPr sz="1800" b="0" spc="160" dirty="0">
                <a:cs typeface="Calibri"/>
              </a:rPr>
              <a:t> </a:t>
            </a:r>
            <a:r>
              <a:rPr sz="1800" b="0" spc="-10" dirty="0">
                <a:cs typeface="Calibri"/>
              </a:rPr>
              <a:t>natural </a:t>
            </a:r>
            <a:r>
              <a:rPr sz="1800" b="0" dirty="0">
                <a:cs typeface="Calibri"/>
              </a:rPr>
              <a:t>de</a:t>
            </a:r>
            <a:r>
              <a:rPr sz="1800" b="0" spc="90" dirty="0">
                <a:cs typeface="Calibri"/>
              </a:rPr>
              <a:t> </a:t>
            </a:r>
            <a:r>
              <a:rPr sz="1800" b="0" dirty="0">
                <a:cs typeface="Calibri"/>
              </a:rPr>
              <a:t>la</a:t>
            </a:r>
            <a:r>
              <a:rPr sz="1800" b="0" spc="125" dirty="0">
                <a:cs typeface="Calibri"/>
              </a:rPr>
              <a:t> </a:t>
            </a:r>
            <a:r>
              <a:rPr sz="1800" b="0" dirty="0">
                <a:cs typeface="Calibri"/>
              </a:rPr>
              <a:t>infraestructura</a:t>
            </a:r>
            <a:r>
              <a:rPr sz="1800" b="0" spc="140" dirty="0">
                <a:cs typeface="Calibri"/>
              </a:rPr>
              <a:t> </a:t>
            </a:r>
            <a:r>
              <a:rPr sz="1800" b="0" dirty="0">
                <a:cs typeface="Calibri"/>
              </a:rPr>
              <a:t>de</a:t>
            </a:r>
            <a:r>
              <a:rPr sz="1800" b="0" spc="90" dirty="0">
                <a:cs typeface="Calibri"/>
              </a:rPr>
              <a:t> </a:t>
            </a:r>
            <a:r>
              <a:rPr sz="1800" b="0" dirty="0">
                <a:cs typeface="Calibri"/>
              </a:rPr>
              <a:t>los</a:t>
            </a:r>
            <a:r>
              <a:rPr sz="1800" b="0" spc="100" dirty="0">
                <a:cs typeface="Calibri"/>
              </a:rPr>
              <a:t> </a:t>
            </a:r>
            <a:r>
              <a:rPr sz="1800" b="0" dirty="0">
                <a:cs typeface="Calibri"/>
              </a:rPr>
              <a:t>locales</a:t>
            </a:r>
            <a:r>
              <a:rPr sz="1800" b="0" spc="200" dirty="0">
                <a:cs typeface="Calibri"/>
              </a:rPr>
              <a:t> </a:t>
            </a:r>
            <a:r>
              <a:rPr sz="1800" b="0" dirty="0">
                <a:cs typeface="Calibri"/>
              </a:rPr>
              <a:t>educativos,</a:t>
            </a:r>
            <a:r>
              <a:rPr sz="1800" b="0" spc="100" dirty="0">
                <a:cs typeface="Calibri"/>
              </a:rPr>
              <a:t> </a:t>
            </a:r>
            <a:r>
              <a:rPr sz="1800" b="0" dirty="0">
                <a:cs typeface="Calibri"/>
              </a:rPr>
              <a:t>con</a:t>
            </a:r>
            <a:r>
              <a:rPr sz="1800" b="0" spc="130" dirty="0">
                <a:cs typeface="Calibri"/>
              </a:rPr>
              <a:t> </a:t>
            </a:r>
            <a:r>
              <a:rPr sz="1800" b="0" dirty="0">
                <a:cs typeface="Calibri"/>
              </a:rPr>
              <a:t>el</a:t>
            </a:r>
            <a:r>
              <a:rPr sz="1800" b="0" spc="140" dirty="0">
                <a:cs typeface="Calibri"/>
              </a:rPr>
              <a:t> </a:t>
            </a:r>
            <a:r>
              <a:rPr sz="1800" b="0" dirty="0">
                <a:cs typeface="Calibri"/>
              </a:rPr>
              <a:t>fin</a:t>
            </a:r>
            <a:r>
              <a:rPr sz="1800" b="0" spc="130" dirty="0">
                <a:cs typeface="Calibri"/>
              </a:rPr>
              <a:t> </a:t>
            </a:r>
            <a:r>
              <a:rPr sz="1800" b="0" dirty="0">
                <a:cs typeface="Calibri"/>
              </a:rPr>
              <a:t>de</a:t>
            </a:r>
            <a:r>
              <a:rPr sz="1800" b="0" spc="90" dirty="0">
                <a:cs typeface="Calibri"/>
              </a:rPr>
              <a:t> </a:t>
            </a:r>
            <a:r>
              <a:rPr sz="1800" b="0" dirty="0">
                <a:cs typeface="Calibri"/>
              </a:rPr>
              <a:t>garantizar</a:t>
            </a:r>
            <a:r>
              <a:rPr sz="1800" b="0" spc="80" dirty="0">
                <a:cs typeface="Calibri"/>
              </a:rPr>
              <a:t> </a:t>
            </a:r>
            <a:r>
              <a:rPr sz="1800" b="0" dirty="0">
                <a:cs typeface="Calibri"/>
              </a:rPr>
              <a:t>su</a:t>
            </a:r>
            <a:r>
              <a:rPr sz="1800" b="0" spc="125" dirty="0">
                <a:cs typeface="Calibri"/>
              </a:rPr>
              <a:t> </a:t>
            </a:r>
            <a:r>
              <a:rPr sz="1800" b="0" spc="-10" dirty="0">
                <a:cs typeface="Calibri"/>
              </a:rPr>
              <a:t>periodo </a:t>
            </a:r>
            <a:r>
              <a:rPr sz="1800" b="0" dirty="0">
                <a:cs typeface="Calibri"/>
              </a:rPr>
              <a:t>de</a:t>
            </a:r>
            <a:r>
              <a:rPr sz="1800" b="0" spc="75" dirty="0">
                <a:cs typeface="Calibri"/>
              </a:rPr>
              <a:t> </a:t>
            </a:r>
            <a:r>
              <a:rPr sz="1800" b="0" dirty="0">
                <a:cs typeface="Calibri"/>
              </a:rPr>
              <a:t>vida</a:t>
            </a:r>
            <a:r>
              <a:rPr sz="1800" b="0" spc="30" dirty="0">
                <a:cs typeface="Calibri"/>
              </a:rPr>
              <a:t> </a:t>
            </a:r>
            <a:r>
              <a:rPr sz="1800" b="0" dirty="0">
                <a:cs typeface="Calibri"/>
              </a:rPr>
              <a:t>útil</a:t>
            </a:r>
            <a:r>
              <a:rPr sz="1800" b="0" spc="50" dirty="0">
                <a:cs typeface="Calibri"/>
              </a:rPr>
              <a:t> </a:t>
            </a:r>
            <a:r>
              <a:rPr sz="1800" b="0" dirty="0">
                <a:cs typeface="Calibri"/>
              </a:rPr>
              <a:t>y/o</a:t>
            </a:r>
            <a:r>
              <a:rPr sz="1800" b="0" spc="35" dirty="0">
                <a:cs typeface="Calibri"/>
              </a:rPr>
              <a:t> </a:t>
            </a:r>
            <a:r>
              <a:rPr sz="1800" b="0" dirty="0">
                <a:cs typeface="Calibri"/>
              </a:rPr>
              <a:t>prolongar</a:t>
            </a:r>
            <a:r>
              <a:rPr sz="1800" b="0" spc="170" dirty="0">
                <a:cs typeface="Calibri"/>
              </a:rPr>
              <a:t> </a:t>
            </a:r>
            <a:r>
              <a:rPr sz="1800" b="0" dirty="0">
                <a:cs typeface="Calibri"/>
              </a:rPr>
              <a:t>la</a:t>
            </a:r>
            <a:r>
              <a:rPr sz="1800" b="0" spc="30" dirty="0">
                <a:cs typeface="Calibri"/>
              </a:rPr>
              <a:t> </a:t>
            </a:r>
            <a:r>
              <a:rPr sz="1800" b="0" spc="-10" dirty="0">
                <a:cs typeface="Calibri"/>
              </a:rPr>
              <a:t>misma.</a:t>
            </a:r>
            <a:endParaRPr sz="1800" dirty="0">
              <a:cs typeface="Calibri"/>
            </a:endParaRPr>
          </a:p>
        </p:txBody>
      </p:sp>
      <p:sp>
        <p:nvSpPr>
          <p:cNvPr id="10" name="Google Shape;362;p42">
            <a:extLst>
              <a:ext uri="{FF2B5EF4-FFF2-40B4-BE49-F238E27FC236}">
                <a16:creationId xmlns:a16="http://schemas.microsoft.com/office/drawing/2014/main" id="{23B3BBEB-8AEF-3045-BA62-4B4E9A828999}"/>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7838C960-0F1B-4EEC-9A0D-DD04E426D3A3}"/>
              </a:ext>
            </a:extLst>
          </p:cNvPr>
          <p:cNvGrpSpPr/>
          <p:nvPr/>
        </p:nvGrpSpPr>
        <p:grpSpPr>
          <a:xfrm>
            <a:off x="855521" y="3047139"/>
            <a:ext cx="6667727" cy="1409360"/>
            <a:chOff x="855521" y="3047139"/>
            <a:chExt cx="6667727" cy="1409360"/>
          </a:xfrm>
        </p:grpSpPr>
        <p:sp>
          <p:nvSpPr>
            <p:cNvPr id="2" name="object 2"/>
            <p:cNvSpPr txBox="1"/>
            <p:nvPr/>
          </p:nvSpPr>
          <p:spPr>
            <a:xfrm>
              <a:off x="922423" y="3047139"/>
              <a:ext cx="6600825" cy="1105431"/>
            </a:xfrm>
            <a:prstGeom prst="rect">
              <a:avLst/>
            </a:prstGeom>
          </p:spPr>
          <p:txBody>
            <a:bodyPr vert="horz" wrap="square" lIns="0" tIns="12700" rIns="0" bIns="0" rtlCol="0">
              <a:spAutoFit/>
            </a:bodyPr>
            <a:lstStyle/>
            <a:p>
              <a:pPr marL="298450" indent="-286385">
                <a:lnSpc>
                  <a:spcPct val="100000"/>
                </a:lnSpc>
                <a:spcBef>
                  <a:spcPts val="20"/>
                </a:spcBef>
                <a:buFont typeface="Arial MT"/>
                <a:buChar char="•"/>
                <a:tabLst>
                  <a:tab pos="298450" algn="l"/>
                  <a:tab pos="299085" algn="l"/>
                </a:tabLst>
              </a:pPr>
              <a:r>
                <a:rPr sz="1800" dirty="0">
                  <a:latin typeface="Calibri"/>
                  <a:cs typeface="Calibri"/>
                </a:rPr>
                <a:t>Por</a:t>
              </a:r>
              <a:r>
                <a:rPr sz="1800" spc="45" dirty="0">
                  <a:latin typeface="Calibri"/>
                  <a:cs typeface="Calibri"/>
                </a:rPr>
                <a:t> </a:t>
              </a:r>
              <a:r>
                <a:rPr sz="1800" dirty="0">
                  <a:latin typeface="Calibri"/>
                  <a:cs typeface="Calibri"/>
                </a:rPr>
                <a:t>falta</a:t>
              </a:r>
              <a:r>
                <a:rPr sz="1800" spc="-40" dirty="0">
                  <a:latin typeface="Calibri"/>
                  <a:cs typeface="Calibri"/>
                </a:rPr>
                <a:t> </a:t>
              </a:r>
              <a:r>
                <a:rPr sz="1800" dirty="0">
                  <a:latin typeface="Calibri"/>
                  <a:cs typeface="Calibri"/>
                </a:rPr>
                <a:t>de</a:t>
              </a:r>
              <a:r>
                <a:rPr sz="1800" spc="15" dirty="0">
                  <a:latin typeface="Calibri"/>
                  <a:cs typeface="Calibri"/>
                </a:rPr>
                <a:t> </a:t>
              </a:r>
              <a:r>
                <a:rPr sz="1800" dirty="0">
                  <a:latin typeface="Calibri"/>
                  <a:cs typeface="Calibri"/>
                </a:rPr>
                <a:t>mantenimiento</a:t>
              </a:r>
              <a:r>
                <a:rPr sz="1800" spc="-140" dirty="0">
                  <a:latin typeface="Calibri"/>
                  <a:cs typeface="Calibri"/>
                </a:rPr>
                <a:t> </a:t>
              </a:r>
              <a:r>
                <a:rPr sz="1800" dirty="0">
                  <a:latin typeface="Calibri"/>
                  <a:cs typeface="Calibri"/>
                </a:rPr>
                <a:t>de</a:t>
              </a:r>
              <a:r>
                <a:rPr sz="1800" spc="15" dirty="0">
                  <a:latin typeface="Calibri"/>
                  <a:cs typeface="Calibri"/>
                </a:rPr>
                <a:t> </a:t>
              </a:r>
              <a:r>
                <a:rPr sz="1800" dirty="0">
                  <a:latin typeface="Calibri"/>
                  <a:cs typeface="Calibri"/>
                </a:rPr>
                <a:t>la</a:t>
              </a:r>
              <a:r>
                <a:rPr sz="1800" spc="50" dirty="0">
                  <a:latin typeface="Calibri"/>
                  <a:cs typeface="Calibri"/>
                </a:rPr>
                <a:t> </a:t>
              </a:r>
              <a:r>
                <a:rPr sz="1800" spc="-10" dirty="0" err="1">
                  <a:latin typeface="Calibri"/>
                  <a:cs typeface="Calibri"/>
                </a:rPr>
                <a:t>infraestructura</a:t>
              </a:r>
              <a:endParaRPr sz="1800" dirty="0">
                <a:latin typeface="Calibri"/>
                <a:cs typeface="Calibri"/>
              </a:endParaRPr>
            </a:p>
            <a:p>
              <a:pPr marL="298450" indent="-286385">
                <a:lnSpc>
                  <a:spcPts val="2130"/>
                </a:lnSpc>
                <a:spcBef>
                  <a:spcPts val="20"/>
                </a:spcBef>
                <a:buFont typeface="Arial MT"/>
                <a:buChar char="•"/>
                <a:tabLst>
                  <a:tab pos="298450" algn="l"/>
                  <a:tab pos="299085" algn="l"/>
                </a:tabLst>
              </a:pPr>
              <a:r>
                <a:rPr sz="1800" dirty="0">
                  <a:latin typeface="Calibri"/>
                  <a:cs typeface="Calibri"/>
                </a:rPr>
                <a:t>Por</a:t>
              </a:r>
              <a:r>
                <a:rPr sz="1800" spc="15" dirty="0">
                  <a:latin typeface="Calibri"/>
                  <a:cs typeface="Calibri"/>
                </a:rPr>
                <a:t> </a:t>
              </a:r>
              <a:r>
                <a:rPr sz="1800" dirty="0">
                  <a:latin typeface="Calibri"/>
                  <a:cs typeface="Calibri"/>
                </a:rPr>
                <a:t>desgaste</a:t>
              </a:r>
              <a:r>
                <a:rPr sz="1800" spc="-20" dirty="0">
                  <a:latin typeface="Calibri"/>
                  <a:cs typeface="Calibri"/>
                </a:rPr>
                <a:t> </a:t>
              </a:r>
              <a:r>
                <a:rPr sz="1800" dirty="0">
                  <a:latin typeface="Calibri"/>
                  <a:cs typeface="Calibri"/>
                </a:rPr>
                <a:t>natural</a:t>
              </a:r>
              <a:r>
                <a:rPr sz="1800" spc="-60" dirty="0">
                  <a:latin typeface="Calibri"/>
                  <a:cs typeface="Calibri"/>
                </a:rPr>
                <a:t> </a:t>
              </a:r>
              <a:r>
                <a:rPr sz="1800" dirty="0">
                  <a:latin typeface="Calibri"/>
                  <a:cs typeface="Calibri"/>
                </a:rPr>
                <a:t>del</a:t>
              </a:r>
              <a:r>
                <a:rPr sz="1800" spc="15" dirty="0">
                  <a:latin typeface="Calibri"/>
                  <a:cs typeface="Calibri"/>
                </a:rPr>
                <a:t> </a:t>
              </a:r>
              <a:r>
                <a:rPr sz="1800" dirty="0">
                  <a:latin typeface="Calibri"/>
                  <a:cs typeface="Calibri"/>
                </a:rPr>
                <a:t>paso</a:t>
              </a:r>
              <a:r>
                <a:rPr sz="1800" spc="-70" dirty="0">
                  <a:latin typeface="Calibri"/>
                  <a:cs typeface="Calibri"/>
                </a:rPr>
                <a:t> </a:t>
              </a:r>
              <a:r>
                <a:rPr sz="1800" dirty="0">
                  <a:latin typeface="Calibri"/>
                  <a:cs typeface="Calibri"/>
                </a:rPr>
                <a:t>del</a:t>
              </a:r>
              <a:r>
                <a:rPr sz="1800" spc="20" dirty="0">
                  <a:latin typeface="Calibri"/>
                  <a:cs typeface="Calibri"/>
                </a:rPr>
                <a:t> </a:t>
              </a:r>
              <a:r>
                <a:rPr sz="1800" spc="-10" dirty="0" err="1">
                  <a:latin typeface="Calibri"/>
                  <a:cs typeface="Calibri"/>
                </a:rPr>
                <a:t>tiempo</a:t>
              </a:r>
              <a:endParaRPr sz="1800" dirty="0">
                <a:latin typeface="Calibri"/>
                <a:cs typeface="Calibri"/>
              </a:endParaRPr>
            </a:p>
            <a:p>
              <a:pPr marL="298450" indent="-286385">
                <a:lnSpc>
                  <a:spcPts val="2130"/>
                </a:lnSpc>
                <a:buFont typeface="Arial MT"/>
                <a:buChar char="•"/>
                <a:tabLst>
                  <a:tab pos="298450" algn="l"/>
                  <a:tab pos="299085" algn="l"/>
                </a:tabLst>
              </a:pPr>
              <a:r>
                <a:rPr sz="1800" dirty="0">
                  <a:latin typeface="Calibri"/>
                  <a:cs typeface="Calibri"/>
                </a:rPr>
                <a:t>Por</a:t>
              </a:r>
              <a:r>
                <a:rPr sz="1800" spc="-5" dirty="0">
                  <a:latin typeface="Calibri"/>
                  <a:cs typeface="Calibri"/>
                </a:rPr>
                <a:t> </a:t>
              </a:r>
              <a:r>
                <a:rPr sz="1800" spc="-10" dirty="0" err="1">
                  <a:latin typeface="Calibri"/>
                  <a:cs typeface="Calibri"/>
                </a:rPr>
                <a:t>accidentes</a:t>
              </a:r>
              <a:endParaRPr sz="1800" dirty="0">
                <a:latin typeface="Calibri"/>
                <a:cs typeface="Calibri"/>
              </a:endParaRPr>
            </a:p>
            <a:p>
              <a:pPr marL="298450" indent="-286385">
                <a:lnSpc>
                  <a:spcPct val="100000"/>
                </a:lnSpc>
                <a:spcBef>
                  <a:spcPts val="15"/>
                </a:spcBef>
                <a:buFont typeface="Arial MT"/>
                <a:buChar char="•"/>
                <a:tabLst>
                  <a:tab pos="298450" algn="l"/>
                  <a:tab pos="299085" algn="l"/>
                </a:tabLst>
              </a:pPr>
              <a:r>
                <a:rPr sz="1800" dirty="0">
                  <a:latin typeface="Calibri"/>
                  <a:cs typeface="Calibri"/>
                </a:rPr>
                <a:t>Por</a:t>
              </a:r>
              <a:r>
                <a:rPr sz="1800" spc="-5" dirty="0">
                  <a:latin typeface="Calibri"/>
                  <a:cs typeface="Calibri"/>
                </a:rPr>
                <a:t> </a:t>
              </a:r>
              <a:r>
                <a:rPr sz="1800" dirty="0" err="1">
                  <a:latin typeface="Calibri"/>
                  <a:cs typeface="Calibri"/>
                </a:rPr>
                <a:t>uso</a:t>
              </a:r>
              <a:r>
                <a:rPr sz="1800" spc="-20" dirty="0">
                  <a:latin typeface="Calibri"/>
                  <a:cs typeface="Calibri"/>
                </a:rPr>
                <a:t> </a:t>
              </a:r>
              <a:r>
                <a:rPr sz="1800" spc="-10" dirty="0" err="1">
                  <a:latin typeface="Calibri"/>
                  <a:cs typeface="Calibri"/>
                </a:rPr>
                <a:t>inadecuado</a:t>
              </a:r>
              <a:endParaRPr sz="1800" dirty="0">
                <a:latin typeface="Calibri"/>
                <a:cs typeface="Calibri"/>
              </a:endParaRPr>
            </a:p>
          </p:txBody>
        </p:sp>
        <p:sp>
          <p:nvSpPr>
            <p:cNvPr id="3" name="object 3"/>
            <p:cNvSpPr txBox="1"/>
            <p:nvPr/>
          </p:nvSpPr>
          <p:spPr>
            <a:xfrm>
              <a:off x="855521" y="4152570"/>
              <a:ext cx="6267450" cy="303929"/>
            </a:xfrm>
            <a:prstGeom prst="rect">
              <a:avLst/>
            </a:prstGeom>
            <a:ln w="38100">
              <a:solidFill>
                <a:srgbClr val="FF0000"/>
              </a:solidFill>
            </a:ln>
          </p:spPr>
          <p:txBody>
            <a:bodyPr vert="horz" wrap="square" lIns="0" tIns="26670" rIns="0" bIns="0" rtlCol="0">
              <a:spAutoFit/>
            </a:bodyPr>
            <a:lstStyle/>
            <a:p>
              <a:pPr marL="374015" indent="-286385">
                <a:lnSpc>
                  <a:spcPct val="100000"/>
                </a:lnSpc>
                <a:spcBef>
                  <a:spcPts val="210"/>
                </a:spcBef>
                <a:buFont typeface="Arial MT"/>
                <a:buChar char="•"/>
                <a:tabLst>
                  <a:tab pos="374015" algn="l"/>
                  <a:tab pos="374650" algn="l"/>
                </a:tabLst>
              </a:pPr>
              <a:r>
                <a:rPr sz="1800" dirty="0">
                  <a:latin typeface="Calibri"/>
                  <a:cs typeface="Calibri"/>
                </a:rPr>
                <a:t>Por</a:t>
              </a:r>
              <a:r>
                <a:rPr sz="1800" spc="55" dirty="0">
                  <a:latin typeface="Calibri"/>
                  <a:cs typeface="Calibri"/>
                </a:rPr>
                <a:t> </a:t>
              </a:r>
              <a:r>
                <a:rPr sz="1800" dirty="0">
                  <a:latin typeface="Calibri"/>
                  <a:cs typeface="Calibri"/>
                </a:rPr>
                <a:t>factores</a:t>
              </a:r>
              <a:r>
                <a:rPr sz="1800" spc="70" dirty="0">
                  <a:latin typeface="Calibri"/>
                  <a:cs typeface="Calibri"/>
                </a:rPr>
                <a:t> </a:t>
              </a:r>
              <a:r>
                <a:rPr sz="1800" dirty="0">
                  <a:latin typeface="Calibri"/>
                  <a:cs typeface="Calibri"/>
                </a:rPr>
                <a:t>ambientales</a:t>
              </a:r>
              <a:r>
                <a:rPr sz="1800" spc="-185" dirty="0">
                  <a:latin typeface="Calibri"/>
                  <a:cs typeface="Calibri"/>
                </a:rPr>
                <a:t> </a:t>
              </a:r>
              <a:r>
                <a:rPr sz="1800" dirty="0">
                  <a:latin typeface="Calibri"/>
                  <a:cs typeface="Calibri"/>
                </a:rPr>
                <a:t>o</a:t>
              </a:r>
              <a:r>
                <a:rPr sz="1800" spc="45" dirty="0">
                  <a:latin typeface="Calibri"/>
                  <a:cs typeface="Calibri"/>
                </a:rPr>
                <a:t> </a:t>
              </a:r>
              <a:r>
                <a:rPr sz="1800" dirty="0">
                  <a:latin typeface="Calibri"/>
                  <a:cs typeface="Calibri"/>
                </a:rPr>
                <a:t>eventos</a:t>
              </a:r>
              <a:r>
                <a:rPr sz="1800" spc="-20" dirty="0">
                  <a:latin typeface="Calibri"/>
                  <a:cs typeface="Calibri"/>
                </a:rPr>
                <a:t> </a:t>
              </a:r>
              <a:r>
                <a:rPr sz="1800" dirty="0" err="1">
                  <a:latin typeface="Calibri"/>
                  <a:cs typeface="Calibri"/>
                </a:rPr>
                <a:t>climáticos</a:t>
              </a:r>
              <a:r>
                <a:rPr sz="1800" spc="-100" dirty="0">
                  <a:latin typeface="Calibri"/>
                  <a:cs typeface="Calibri"/>
                </a:rPr>
                <a:t> </a:t>
              </a:r>
              <a:r>
                <a:rPr sz="1800" spc="-10" dirty="0" err="1">
                  <a:latin typeface="Calibri"/>
                  <a:cs typeface="Calibri"/>
                </a:rPr>
                <a:t>excepcionales</a:t>
              </a:r>
              <a:endParaRPr sz="1800" dirty="0">
                <a:latin typeface="Calibri"/>
                <a:cs typeface="Calibri"/>
              </a:endParaRPr>
            </a:p>
          </p:txBody>
        </p:sp>
      </p:grpSp>
      <p:grpSp>
        <p:nvGrpSpPr>
          <p:cNvPr id="5" name="object 5"/>
          <p:cNvGrpSpPr/>
          <p:nvPr/>
        </p:nvGrpSpPr>
        <p:grpSpPr>
          <a:xfrm>
            <a:off x="10648950" y="66675"/>
            <a:ext cx="1323975" cy="619125"/>
            <a:chOff x="10648950" y="66675"/>
            <a:chExt cx="1323975" cy="619125"/>
          </a:xfrm>
        </p:grpSpPr>
        <p:sp>
          <p:nvSpPr>
            <p:cNvPr id="6" name="object 6"/>
            <p:cNvSpPr/>
            <p:nvPr/>
          </p:nvSpPr>
          <p:spPr>
            <a:xfrm>
              <a:off x="10648950" y="133350"/>
              <a:ext cx="1323975" cy="495300"/>
            </a:xfrm>
            <a:custGeom>
              <a:avLst/>
              <a:gdLst/>
              <a:ahLst/>
              <a:cxnLst/>
              <a:rect l="l" t="t" r="r" b="b"/>
              <a:pathLst>
                <a:path w="1323975" h="495300">
                  <a:moveTo>
                    <a:pt x="1323975" y="0"/>
                  </a:moveTo>
                  <a:lnTo>
                    <a:pt x="0" y="0"/>
                  </a:lnTo>
                  <a:lnTo>
                    <a:pt x="0" y="495300"/>
                  </a:lnTo>
                  <a:lnTo>
                    <a:pt x="1323975" y="495300"/>
                  </a:lnTo>
                  <a:lnTo>
                    <a:pt x="1323975" y="0"/>
                  </a:lnTo>
                  <a:close/>
                </a:path>
              </a:pathLst>
            </a:custGeom>
            <a:solidFill>
              <a:srgbClr val="E7E6E6"/>
            </a:solidFill>
          </p:spPr>
          <p:txBody>
            <a:bodyPr wrap="square" lIns="0" tIns="0" rIns="0" bIns="0" rtlCol="0"/>
            <a:lstStyle/>
            <a:p>
              <a:endParaRPr/>
            </a:p>
          </p:txBody>
        </p:sp>
        <p:pic>
          <p:nvPicPr>
            <p:cNvPr id="7" name="object 7"/>
            <p:cNvPicPr/>
            <p:nvPr/>
          </p:nvPicPr>
          <p:blipFill>
            <a:blip r:embed="rId2" cstate="print"/>
            <a:stretch>
              <a:fillRect/>
            </a:stretch>
          </p:blipFill>
          <p:spPr>
            <a:xfrm>
              <a:off x="10648950" y="66675"/>
              <a:ext cx="1057275" cy="619125"/>
            </a:xfrm>
            <a:prstGeom prst="rect">
              <a:avLst/>
            </a:prstGeom>
          </p:spPr>
        </p:pic>
      </p:grpSp>
      <p:sp>
        <p:nvSpPr>
          <p:cNvPr id="13" name="Google Shape;362;p42">
            <a:extLst>
              <a:ext uri="{FF2B5EF4-FFF2-40B4-BE49-F238E27FC236}">
                <a16:creationId xmlns:a16="http://schemas.microsoft.com/office/drawing/2014/main" id="{42EBBC6F-EC40-EB40-B5C2-6CF236AD72AC}"/>
              </a:ext>
            </a:extLst>
          </p:cNvPr>
          <p:cNvSpPr txBox="1"/>
          <p:nvPr/>
        </p:nvSpPr>
        <p:spPr>
          <a:xfrm>
            <a:off x="274927" y="295678"/>
            <a:ext cx="3969971" cy="386400"/>
          </a:xfrm>
          <a:prstGeom prst="rect">
            <a:avLst/>
          </a:prstGeom>
          <a:noFill/>
          <a:ln>
            <a:noFill/>
          </a:ln>
        </p:spPr>
        <p:txBody>
          <a:bodyPr spcFirstLastPara="1" wrap="square" lIns="121900" tIns="60950" rIns="121900" bIns="60950" anchor="b" anchorCtr="0">
            <a:noAutofit/>
          </a:bodyPr>
          <a:lstStyle/>
          <a:p>
            <a:pPr lvl="0">
              <a:lnSpc>
                <a:spcPct val="90000"/>
              </a:lnSpc>
              <a:buClr>
                <a:srgbClr val="295FA3"/>
              </a:buClr>
              <a:buSzPts val="3200"/>
            </a:pPr>
            <a:r>
              <a:rPr lang="es-PE" sz="3200" b="1" dirty="0">
                <a:solidFill>
                  <a:srgbClr val="4382C3"/>
                </a:solidFill>
                <a:cs typeface="Calibri"/>
                <a:sym typeface="Calibri"/>
              </a:rPr>
              <a:t>Asistencia técnica</a:t>
            </a:r>
            <a:endParaRPr lang="es-PE" sz="3200" b="1" dirty="0">
              <a:solidFill>
                <a:srgbClr val="4382C3"/>
              </a:solidFill>
              <a:cs typeface="Calibri"/>
              <a:sym typeface="Arial"/>
            </a:endParaRPr>
          </a:p>
        </p:txBody>
      </p:sp>
      <p:sp>
        <p:nvSpPr>
          <p:cNvPr id="14" name="Rectángulo 13">
            <a:extLst>
              <a:ext uri="{FF2B5EF4-FFF2-40B4-BE49-F238E27FC236}">
                <a16:creationId xmlns:a16="http://schemas.microsoft.com/office/drawing/2014/main" id="{1FB7DA08-B22E-8242-A621-2770756DBCE4}"/>
              </a:ext>
            </a:extLst>
          </p:cNvPr>
          <p:cNvSpPr/>
          <p:nvPr/>
        </p:nvSpPr>
        <p:spPr>
          <a:xfrm>
            <a:off x="4542265" y="1114411"/>
            <a:ext cx="3107472" cy="398279"/>
          </a:xfrm>
          <a:prstGeom prst="rect">
            <a:avLst/>
          </a:prstGeom>
          <a:solidFill>
            <a:srgbClr val="43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object 4"/>
          <p:cNvSpPr txBox="1"/>
          <p:nvPr/>
        </p:nvSpPr>
        <p:spPr>
          <a:xfrm>
            <a:off x="3436656" y="1065773"/>
            <a:ext cx="5318688" cy="446917"/>
          </a:xfrm>
          <a:prstGeom prst="rect">
            <a:avLst/>
          </a:prstGeom>
        </p:spPr>
        <p:txBody>
          <a:bodyPr vert="horz" wrap="square" lIns="0" tIns="15875" rIns="0" bIns="0" rtlCol="0">
            <a:spAutoFit/>
          </a:bodyPr>
          <a:lstStyle/>
          <a:p>
            <a:pPr marL="12700" algn="ctr">
              <a:lnSpc>
                <a:spcPct val="100000"/>
              </a:lnSpc>
              <a:spcBef>
                <a:spcPts val="125"/>
              </a:spcBef>
            </a:pPr>
            <a:r>
              <a:rPr lang="es-MX" sz="2800" b="1" dirty="0">
                <a:solidFill>
                  <a:schemeClr val="bg1"/>
                </a:solidFill>
                <a:latin typeface="Calibri" panose="020F0502020204030204" pitchFamily="34" charset="0"/>
                <a:cs typeface="Calibri" panose="020F0502020204030204" pitchFamily="34" charset="0"/>
              </a:rPr>
              <a:t>Tipos de deterioro</a:t>
            </a:r>
          </a:p>
        </p:txBody>
      </p:sp>
      <p:pic>
        <p:nvPicPr>
          <p:cNvPr id="17" name="Imagen 16">
            <a:extLst>
              <a:ext uri="{FF2B5EF4-FFF2-40B4-BE49-F238E27FC236}">
                <a16:creationId xmlns:a16="http://schemas.microsoft.com/office/drawing/2014/main" id="{7899091E-D129-2647-BAAD-D1F346CEC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791" y="2468136"/>
            <a:ext cx="4752038" cy="2817076"/>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20553</TotalTime>
  <Words>4393</Words>
  <Application>Microsoft Office PowerPoint</Application>
  <PresentationFormat>Panorámica</PresentationFormat>
  <Paragraphs>549</Paragraphs>
  <Slides>58</Slides>
  <Notes>20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58</vt:i4>
      </vt:variant>
    </vt:vector>
  </HeadingPairs>
  <TitlesOfParts>
    <vt:vector size="71" baseType="lpstr">
      <vt:lpstr>Arial</vt:lpstr>
      <vt:lpstr>Arial Black</vt:lpstr>
      <vt:lpstr>Arial MT</vt:lpstr>
      <vt:lpstr>Calibri</vt:lpstr>
      <vt:lpstr>Calibri Light</vt:lpstr>
      <vt:lpstr>Fira Sans Extra Condensed</vt:lpstr>
      <vt:lpstr>Fira Sans Extra Condensed Medium</vt:lpstr>
      <vt:lpstr>Gotham Rounded Bold</vt:lpstr>
      <vt:lpstr>Lato</vt:lpstr>
      <vt:lpstr>Montserrat</vt:lpstr>
      <vt:lpstr>Raleway</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Normativo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vt:lpstr>
      <vt:lpstr>1.00 Instalaciones Sanitarias: mantenimiento preventivo</vt:lpstr>
      <vt:lpstr>3.00 Cubiertas - Techos</vt:lpstr>
      <vt:lpstr>Presentación de PowerPoint</vt:lpstr>
      <vt:lpstr>5.00 Pisos</vt:lpstr>
      <vt:lpstr>Cierre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User</cp:lastModifiedBy>
  <cp:revision>827</cp:revision>
  <dcterms:created xsi:type="dcterms:W3CDTF">2021-01-29T22:06:55Z</dcterms:created>
  <dcterms:modified xsi:type="dcterms:W3CDTF">2024-02-09T12:50:57Z</dcterms:modified>
</cp:coreProperties>
</file>